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256" r:id="rId2"/>
    <p:sldId id="294" r:id="rId3"/>
    <p:sldId id="298" r:id="rId4"/>
    <p:sldId id="434" r:id="rId5"/>
    <p:sldId id="435" r:id="rId6"/>
    <p:sldId id="436" r:id="rId7"/>
    <p:sldId id="426" r:id="rId8"/>
    <p:sldId id="392" r:id="rId9"/>
    <p:sldId id="393" r:id="rId10"/>
    <p:sldId id="427" r:id="rId11"/>
    <p:sldId id="394" r:id="rId12"/>
    <p:sldId id="396" r:id="rId13"/>
    <p:sldId id="397" r:id="rId14"/>
    <p:sldId id="414" r:id="rId15"/>
    <p:sldId id="437" r:id="rId16"/>
    <p:sldId id="433" r:id="rId17"/>
    <p:sldId id="438" r:id="rId18"/>
    <p:sldId id="440" r:id="rId19"/>
    <p:sldId id="428" r:id="rId20"/>
    <p:sldId id="430" r:id="rId21"/>
    <p:sldId id="439" r:id="rId22"/>
    <p:sldId id="441" r:id="rId23"/>
    <p:sldId id="432" r:id="rId24"/>
    <p:sldId id="429" r:id="rId25"/>
    <p:sldId id="431" r:id="rId26"/>
    <p:sldId id="442" r:id="rId27"/>
    <p:sldId id="443" r:id="rId28"/>
    <p:sldId id="444" r:id="rId29"/>
    <p:sldId id="445" r:id="rId30"/>
    <p:sldId id="446" r:id="rId31"/>
    <p:sldId id="447" r:id="rId32"/>
    <p:sldId id="448" r:id="rId33"/>
    <p:sldId id="449" r:id="rId34"/>
    <p:sldId id="451" r:id="rId35"/>
    <p:sldId id="452" r:id="rId36"/>
    <p:sldId id="453" r:id="rId37"/>
    <p:sldId id="454" r:id="rId38"/>
    <p:sldId id="455" r:id="rId39"/>
    <p:sldId id="456" r:id="rId40"/>
    <p:sldId id="458" r:id="rId41"/>
    <p:sldId id="459" r:id="rId42"/>
    <p:sldId id="460" r:id="rId43"/>
    <p:sldId id="461" r:id="rId44"/>
    <p:sldId id="462" r:id="rId45"/>
    <p:sldId id="463" r:id="rId46"/>
    <p:sldId id="464" r:id="rId47"/>
    <p:sldId id="465" r:id="rId48"/>
    <p:sldId id="466" r:id="rId49"/>
    <p:sldId id="467" r:id="rId50"/>
    <p:sldId id="468" r:id="rId51"/>
    <p:sldId id="469" r:id="rId52"/>
    <p:sldId id="470" r:id="rId53"/>
    <p:sldId id="471" r:id="rId54"/>
    <p:sldId id="472" r:id="rId55"/>
    <p:sldId id="473" r:id="rId56"/>
    <p:sldId id="474" r:id="rId57"/>
    <p:sldId id="475" r:id="rId58"/>
    <p:sldId id="476" r:id="rId59"/>
    <p:sldId id="477" r:id="rId60"/>
    <p:sldId id="478" r:id="rId61"/>
    <p:sldId id="479" r:id="rId62"/>
    <p:sldId id="480" r:id="rId63"/>
    <p:sldId id="481" r:id="rId64"/>
    <p:sldId id="482" r:id="rId65"/>
    <p:sldId id="483" r:id="rId66"/>
    <p:sldId id="484" r:id="rId67"/>
    <p:sldId id="485" r:id="rId68"/>
    <p:sldId id="486" r:id="rId69"/>
    <p:sldId id="487" r:id="rId70"/>
    <p:sldId id="488" r:id="rId71"/>
    <p:sldId id="489" r:id="rId72"/>
    <p:sldId id="490" r:id="rId73"/>
    <p:sldId id="491" r:id="rId74"/>
    <p:sldId id="492" r:id="rId75"/>
    <p:sldId id="493" r:id="rId76"/>
  </p:sldIdLst>
  <p:sldSz cx="9144000" cy="6858000" type="screen4x3"/>
  <p:notesSz cx="6858000" cy="99472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a:srgbClr val="35CBB9"/>
    <a:srgbClr val="FC401A"/>
    <a:srgbClr val="CCFFFF"/>
    <a:srgbClr val="B4DCFA"/>
    <a:srgbClr val="E3F2FD"/>
    <a:srgbClr val="F8FBFE"/>
    <a:srgbClr val="DFF5EF"/>
    <a:srgbClr val="E5E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1739" autoAdjust="0"/>
  </p:normalViewPr>
  <p:slideViewPr>
    <p:cSldViewPr>
      <p:cViewPr varScale="1">
        <p:scale>
          <a:sx n="71" d="100"/>
          <a:sy n="71" d="100"/>
        </p:scale>
        <p:origin x="1066" y="43"/>
      </p:cViewPr>
      <p:guideLst>
        <p:guide orient="horz" pos="2160"/>
        <p:guide pos="2880"/>
      </p:guideLst>
    </p:cSldViewPr>
  </p:slideViewPr>
  <p:outlineViewPr>
    <p:cViewPr>
      <p:scale>
        <a:sx n="33" d="100"/>
        <a:sy n="33" d="100"/>
      </p:scale>
      <p:origin x="53" y="7051"/>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336197938791116E-2"/>
          <c:y val="5.5210413492600606E-2"/>
          <c:w val="0.96610169491525422"/>
          <c:h val="0.91631799163179917"/>
        </c:manualLayout>
      </c:layout>
      <c:lineChart>
        <c:grouping val="standard"/>
        <c:varyColors val="0"/>
        <c:ser>
          <c:idx val="0"/>
          <c:order val="0"/>
          <c:tx>
            <c:strRef>
              <c:f>'normales igual media'!$K$5</c:f>
              <c:strCache>
                <c:ptCount val="1"/>
                <c:pt idx="0">
                  <c:v>y1</c:v>
                </c:pt>
              </c:strCache>
            </c:strRef>
          </c:tx>
          <c:spPr>
            <a:ln w="25400">
              <a:solidFill>
                <a:srgbClr val="00B0F0"/>
              </a:solidFill>
              <a:prstDash val="solid"/>
            </a:ln>
          </c:spPr>
          <c:marker>
            <c:symbol val="diamond"/>
            <c:size val="2"/>
            <c:spPr>
              <a:solidFill>
                <a:srgbClr val="000080"/>
              </a:solidFill>
              <a:ln>
                <a:solidFill>
                  <a:srgbClr val="00B0F0"/>
                </a:solidFill>
                <a:prstDash val="solid"/>
              </a:ln>
            </c:spPr>
          </c:marker>
          <c:cat>
            <c:numRef>
              <c:f>'normales igual media'!$I$6:$I$126</c:f>
              <c:numCache>
                <c:formatCode>General</c:formatCode>
                <c:ptCount val="121"/>
                <c:pt idx="0">
                  <c:v>-3</c:v>
                </c:pt>
                <c:pt idx="1">
                  <c:v>-2.95</c:v>
                </c:pt>
                <c:pt idx="2">
                  <c:v>-2.9</c:v>
                </c:pt>
                <c:pt idx="3">
                  <c:v>-2.85</c:v>
                </c:pt>
                <c:pt idx="4">
                  <c:v>-2.8</c:v>
                </c:pt>
                <c:pt idx="5">
                  <c:v>-2.75</c:v>
                </c:pt>
                <c:pt idx="6">
                  <c:v>-2.7</c:v>
                </c:pt>
                <c:pt idx="7">
                  <c:v>-2.65</c:v>
                </c:pt>
                <c:pt idx="8">
                  <c:v>-2.6</c:v>
                </c:pt>
                <c:pt idx="9">
                  <c:v>-2.5499999999999998</c:v>
                </c:pt>
                <c:pt idx="10">
                  <c:v>-2.5</c:v>
                </c:pt>
                <c:pt idx="11">
                  <c:v>-2.4500000000000002</c:v>
                </c:pt>
                <c:pt idx="12">
                  <c:v>-2.4</c:v>
                </c:pt>
                <c:pt idx="13">
                  <c:v>-2.35</c:v>
                </c:pt>
                <c:pt idx="14">
                  <c:v>-2.2999999999999998</c:v>
                </c:pt>
                <c:pt idx="15">
                  <c:v>-2.25</c:v>
                </c:pt>
                <c:pt idx="16">
                  <c:v>-2.2000000000000002</c:v>
                </c:pt>
                <c:pt idx="17">
                  <c:v>-2.15</c:v>
                </c:pt>
                <c:pt idx="18">
                  <c:v>-2.1</c:v>
                </c:pt>
                <c:pt idx="19">
                  <c:v>-2.0499999999999998</c:v>
                </c:pt>
                <c:pt idx="20">
                  <c:v>-2</c:v>
                </c:pt>
                <c:pt idx="21">
                  <c:v>-1.95</c:v>
                </c:pt>
                <c:pt idx="22">
                  <c:v>-1.9</c:v>
                </c:pt>
                <c:pt idx="23">
                  <c:v>-1.85</c:v>
                </c:pt>
                <c:pt idx="24">
                  <c:v>-1.8</c:v>
                </c:pt>
                <c:pt idx="25">
                  <c:v>-1.75</c:v>
                </c:pt>
                <c:pt idx="26">
                  <c:v>-1.7</c:v>
                </c:pt>
                <c:pt idx="27">
                  <c:v>-1.65</c:v>
                </c:pt>
                <c:pt idx="28">
                  <c:v>-1.6</c:v>
                </c:pt>
                <c:pt idx="29">
                  <c:v>-1.55000000000001</c:v>
                </c:pt>
                <c:pt idx="30">
                  <c:v>-1.50000000000001</c:v>
                </c:pt>
                <c:pt idx="31">
                  <c:v>-1.4500000000000099</c:v>
                </c:pt>
                <c:pt idx="32">
                  <c:v>-1.4000000000000099</c:v>
                </c:pt>
                <c:pt idx="33">
                  <c:v>-1.3500000000000101</c:v>
                </c:pt>
                <c:pt idx="34">
                  <c:v>-1.30000000000001</c:v>
                </c:pt>
                <c:pt idx="35">
                  <c:v>-1.25000000000001</c:v>
                </c:pt>
                <c:pt idx="36">
                  <c:v>-1.2000000000000099</c:v>
                </c:pt>
                <c:pt idx="37">
                  <c:v>-1.1500000000000099</c:v>
                </c:pt>
                <c:pt idx="38">
                  <c:v>-1.1000000000000101</c:v>
                </c:pt>
                <c:pt idx="39">
                  <c:v>-1.05000000000001</c:v>
                </c:pt>
                <c:pt idx="40">
                  <c:v>-1.00000000000001</c:v>
                </c:pt>
                <c:pt idx="41">
                  <c:v>-0.95000000000000995</c:v>
                </c:pt>
                <c:pt idx="42">
                  <c:v>-0.90000000000001001</c:v>
                </c:pt>
                <c:pt idx="43">
                  <c:v>-0.85000000000000997</c:v>
                </c:pt>
                <c:pt idx="44">
                  <c:v>-0.80000000000001004</c:v>
                </c:pt>
                <c:pt idx="45">
                  <c:v>-0.75000000000000999</c:v>
                </c:pt>
                <c:pt idx="46">
                  <c:v>-0.70000000000000995</c:v>
                </c:pt>
                <c:pt idx="47">
                  <c:v>-0.65000000000001001</c:v>
                </c:pt>
                <c:pt idx="48">
                  <c:v>-0.60000000000000997</c:v>
                </c:pt>
                <c:pt idx="49">
                  <c:v>-0.55000000000001004</c:v>
                </c:pt>
                <c:pt idx="50">
                  <c:v>-0.50000000000000999</c:v>
                </c:pt>
                <c:pt idx="51">
                  <c:v>-0.45000000000001</c:v>
                </c:pt>
                <c:pt idx="52">
                  <c:v>-0.40000000000001001</c:v>
                </c:pt>
                <c:pt idx="53">
                  <c:v>-0.35000000000001003</c:v>
                </c:pt>
                <c:pt idx="54">
                  <c:v>-0.30000000000000998</c:v>
                </c:pt>
                <c:pt idx="55">
                  <c:v>-0.25000000000000999</c:v>
                </c:pt>
                <c:pt idx="56">
                  <c:v>-0.20000000000001</c:v>
                </c:pt>
                <c:pt idx="57">
                  <c:v>-0.15000000000000999</c:v>
                </c:pt>
                <c:pt idx="58">
                  <c:v>-0.10000000000001</c:v>
                </c:pt>
                <c:pt idx="59">
                  <c:v>-5.0000000000010002E-2</c:v>
                </c:pt>
                <c:pt idx="60">
                  <c:v>0</c:v>
                </c:pt>
                <c:pt idx="61">
                  <c:v>4.9999999999990101E-2</c:v>
                </c:pt>
                <c:pt idx="62">
                  <c:v>9.9999999999989903E-2</c:v>
                </c:pt>
                <c:pt idx="63">
                  <c:v>0.14999999999999</c:v>
                </c:pt>
                <c:pt idx="64">
                  <c:v>0.19999999999998999</c:v>
                </c:pt>
                <c:pt idx="65">
                  <c:v>0.24999999999999001</c:v>
                </c:pt>
                <c:pt idx="66">
                  <c:v>0.29999999999999</c:v>
                </c:pt>
                <c:pt idx="67">
                  <c:v>0.34999999999998999</c:v>
                </c:pt>
                <c:pt idx="68">
                  <c:v>0.39999999999998997</c:v>
                </c:pt>
                <c:pt idx="69">
                  <c:v>0.44999999999999002</c:v>
                </c:pt>
                <c:pt idx="70">
                  <c:v>0.49999999999999001</c:v>
                </c:pt>
                <c:pt idx="71">
                  <c:v>0.54999999999999005</c:v>
                </c:pt>
                <c:pt idx="72">
                  <c:v>0.59999999999998999</c:v>
                </c:pt>
                <c:pt idx="73">
                  <c:v>0.64999999999999003</c:v>
                </c:pt>
                <c:pt idx="74">
                  <c:v>0.69999999999998996</c:v>
                </c:pt>
                <c:pt idx="75">
                  <c:v>0.74999999999999001</c:v>
                </c:pt>
                <c:pt idx="76">
                  <c:v>0.79999999999999005</c:v>
                </c:pt>
                <c:pt idx="77">
                  <c:v>0.84999999999998999</c:v>
                </c:pt>
                <c:pt idx="78">
                  <c:v>0.89999999999999003</c:v>
                </c:pt>
                <c:pt idx="79">
                  <c:v>0.94999999999998996</c:v>
                </c:pt>
                <c:pt idx="80">
                  <c:v>0.99999999999999001</c:v>
                </c:pt>
                <c:pt idx="81">
                  <c:v>1.0499999999999901</c:v>
                </c:pt>
                <c:pt idx="82">
                  <c:v>1.0999999999999901</c:v>
                </c:pt>
                <c:pt idx="83">
                  <c:v>1.1499999999999899</c:v>
                </c:pt>
                <c:pt idx="84">
                  <c:v>1.19999999999999</c:v>
                </c:pt>
                <c:pt idx="85">
                  <c:v>1.24999999999998</c:v>
                </c:pt>
                <c:pt idx="86">
                  <c:v>1.2999999999999801</c:v>
                </c:pt>
                <c:pt idx="87">
                  <c:v>1.3499999999999801</c:v>
                </c:pt>
                <c:pt idx="88">
                  <c:v>1.3999999999999799</c:v>
                </c:pt>
                <c:pt idx="89">
                  <c:v>1.44999999999998</c:v>
                </c:pt>
                <c:pt idx="90">
                  <c:v>1.49999999999998</c:v>
                </c:pt>
                <c:pt idx="91">
                  <c:v>1.5499999999999801</c:v>
                </c:pt>
                <c:pt idx="92">
                  <c:v>1.5999999999999801</c:v>
                </c:pt>
                <c:pt idx="93">
                  <c:v>1.6499999999999799</c:v>
                </c:pt>
                <c:pt idx="94">
                  <c:v>1.69999999999998</c:v>
                </c:pt>
                <c:pt idx="95">
                  <c:v>1.74999999999998</c:v>
                </c:pt>
                <c:pt idx="96">
                  <c:v>1.7999999999999801</c:v>
                </c:pt>
                <c:pt idx="97">
                  <c:v>1.8499999999999801</c:v>
                </c:pt>
                <c:pt idx="98">
                  <c:v>1.8999999999999799</c:v>
                </c:pt>
                <c:pt idx="99">
                  <c:v>1.94999999999998</c:v>
                </c:pt>
                <c:pt idx="100">
                  <c:v>1.99999999999998</c:v>
                </c:pt>
                <c:pt idx="101">
                  <c:v>2.0499999999999798</c:v>
                </c:pt>
                <c:pt idx="102">
                  <c:v>2.0999999999999801</c:v>
                </c:pt>
                <c:pt idx="103">
                  <c:v>2.1499999999999799</c:v>
                </c:pt>
                <c:pt idx="104">
                  <c:v>2.1999999999999802</c:v>
                </c:pt>
                <c:pt idx="105">
                  <c:v>2.24999999999998</c:v>
                </c:pt>
                <c:pt idx="106">
                  <c:v>2.2999999999999798</c:v>
                </c:pt>
                <c:pt idx="107">
                  <c:v>2.3499999999999801</c:v>
                </c:pt>
                <c:pt idx="108">
                  <c:v>2.3999999999999799</c:v>
                </c:pt>
                <c:pt idx="109">
                  <c:v>2.4499999999999802</c:v>
                </c:pt>
                <c:pt idx="110">
                  <c:v>2.49999999999998</c:v>
                </c:pt>
                <c:pt idx="111">
                  <c:v>2.5499999999999798</c:v>
                </c:pt>
                <c:pt idx="112">
                  <c:v>2.5999999999999801</c:v>
                </c:pt>
                <c:pt idx="113">
                  <c:v>2.6499999999999799</c:v>
                </c:pt>
                <c:pt idx="114">
                  <c:v>2.6999999999999802</c:v>
                </c:pt>
                <c:pt idx="115">
                  <c:v>2.74999999999998</c:v>
                </c:pt>
                <c:pt idx="116">
                  <c:v>2.7999999999999798</c:v>
                </c:pt>
                <c:pt idx="117">
                  <c:v>2.8499999999999801</c:v>
                </c:pt>
                <c:pt idx="118">
                  <c:v>2.8999999999999799</c:v>
                </c:pt>
                <c:pt idx="119">
                  <c:v>2.9499999999999802</c:v>
                </c:pt>
                <c:pt idx="120">
                  <c:v>2.99999999999998</c:v>
                </c:pt>
              </c:numCache>
            </c:numRef>
          </c:cat>
          <c:val>
            <c:numRef>
              <c:f>'normales igual media'!$K$6:$K$126</c:f>
              <c:numCache>
                <c:formatCode>0.0000</c:formatCode>
                <c:ptCount val="121"/>
                <c:pt idx="0">
                  <c:v>4.9233409459079348E-5</c:v>
                </c:pt>
                <c:pt idx="1">
                  <c:v>6.6292213515633662E-5</c:v>
                </c:pt>
                <c:pt idx="2">
                  <c:v>8.8816500314718391E-5</c:v>
                </c:pt>
                <c:pt idx="3">
                  <c:v>1.1840044099841116E-4</c:v>
                </c:pt>
                <c:pt idx="4">
                  <c:v>1.5705129113017068E-4</c:v>
                </c:pt>
                <c:pt idx="5">
                  <c:v>2.0728039607884958E-4</c:v>
                </c:pt>
                <c:pt idx="6">
                  <c:v>2.7220962431133872E-4</c:v>
                </c:pt>
                <c:pt idx="7">
                  <c:v>3.5569458206770132E-4</c:v>
                </c:pt>
                <c:pt idx="8">
                  <c:v>4.6246572545945104E-4</c:v>
                </c:pt>
                <c:pt idx="9">
                  <c:v>5.9828812188596366E-4</c:v>
                </c:pt>
                <c:pt idx="10">
                  <c:v>7.701401005718861E-4</c:v>
                </c:pt>
                <c:pt idx="11">
                  <c:v>9.8641035256061727E-4</c:v>
                </c:pt>
                <c:pt idx="12">
                  <c:v>1.2571121778015568E-3</c:v>
                </c:pt>
                <c:pt idx="13">
                  <c:v>1.5941125208312815E-3</c:v>
                </c:pt>
                <c:pt idx="14">
                  <c:v>2.0113721847053218E-3</c:v>
                </c:pt>
                <c:pt idx="15">
                  <c:v>2.5251921734028094E-3</c:v>
                </c:pt>
                <c:pt idx="16">
                  <c:v>3.1544595068293334E-3</c:v>
                </c:pt>
                <c:pt idx="17">
                  <c:v>3.9208841157708724E-3</c:v>
                </c:pt>
                <c:pt idx="18">
                  <c:v>4.8492166096017969E-3</c:v>
                </c:pt>
                <c:pt idx="19">
                  <c:v>5.9674348882390281E-3</c:v>
                </c:pt>
                <c:pt idx="20">
                  <c:v>7.3068858312126412E-3</c:v>
                </c:pt>
                <c:pt idx="21">
                  <c:v>8.9023667478411554E-3</c:v>
                </c:pt>
                <c:pt idx="22">
                  <c:v>1.0792130035794283E-2</c:v>
                </c:pt>
                <c:pt idx="23">
                  <c:v>1.3017793704859788E-2</c:v>
                </c:pt>
                <c:pt idx="24">
                  <c:v>1.5624140218767121E-2</c:v>
                </c:pt>
                <c:pt idx="25">
                  <c:v>1.8658786629853968E-2</c:v>
                </c:pt>
                <c:pt idx="26">
                  <c:v>2.2171710359123187E-2</c:v>
                </c:pt>
                <c:pt idx="27">
                  <c:v>2.621461731845354E-2</c:v>
                </c:pt>
                <c:pt idx="28">
                  <c:v>3.0840142463070565E-2</c:v>
                </c:pt>
                <c:pt idx="29">
                  <c:v>3.6100877340683457E-2</c:v>
                </c:pt>
                <c:pt idx="30">
                  <c:v>4.2048224757563354E-2</c:v>
                </c:pt>
                <c:pt idx="31">
                  <c:v>4.8731087239542621E-2</c:v>
                </c:pt>
                <c:pt idx="32">
                  <c:v>5.6194403388681001E-2</c:v>
                </c:pt>
                <c:pt idx="33">
                  <c:v>6.4477554314255406E-2</c:v>
                </c:pt>
                <c:pt idx="34">
                  <c:v>7.3612670769336155E-2</c:v>
                </c:pt>
                <c:pt idx="35">
                  <c:v>8.3622880104784483E-2</c:v>
                </c:pt>
                <c:pt idx="36">
                  <c:v>9.4520540258094587E-2</c:v>
                </c:pt>
                <c:pt idx="37">
                  <c:v>0.10630551528063616</c:v>
                </c:pt>
                <c:pt idx="38">
                  <c:v>0.11896355290737769</c:v>
                </c:pt>
                <c:pt idx="39">
                  <c:v>0.1324648289243022</c:v>
                </c:pt>
                <c:pt idx="40">
                  <c:v>0.1467627251563354</c:v>
                </c:pt>
                <c:pt idx="41">
                  <c:v>0.16179290740735811</c:v>
                </c:pt>
                <c:pt idx="42">
                  <c:v>0.17747276634638071</c:v>
                </c:pt>
                <c:pt idx="43">
                  <c:v>0.19370127797804884</c:v>
                </c:pt>
                <c:pt idx="44">
                  <c:v>0.21035933092761119</c:v>
                </c:pt>
                <c:pt idx="45">
                  <c:v>0.22731055543224729</c:v>
                </c:pt>
                <c:pt idx="46">
                  <c:v>0.24440267394910997</c:v>
                </c:pt>
                <c:pt idx="47">
                  <c:v>0.26146937611739796</c:v>
                </c:pt>
                <c:pt idx="48">
                  <c:v>0.2783327020536801</c:v>
                </c:pt>
                <c:pt idx="49">
                  <c:v>0.29480589835679039</c:v>
                </c:pt>
                <c:pt idx="50">
                  <c:v>0.31069669159408658</c:v>
                </c:pt>
                <c:pt idx="51">
                  <c:v>0.32581090534109075</c:v>
                </c:pt>
                <c:pt idx="52">
                  <c:v>0.33995632997453895</c:v>
                </c:pt>
                <c:pt idx="53">
                  <c:v>0.35294674026347439</c:v>
                </c:pt>
                <c:pt idx="54">
                  <c:v>0.36460594516685185</c:v>
                </c:pt>
                <c:pt idx="55">
                  <c:v>0.37477174779581046</c:v>
                </c:pt>
                <c:pt idx="56">
                  <c:v>0.38329969172077361</c:v>
                </c:pt>
                <c:pt idx="57">
                  <c:v>0.39006647296879271</c:v>
                </c:pt>
                <c:pt idx="58">
                  <c:v>0.39497290519665723</c:v>
                </c:pt>
                <c:pt idx="59">
                  <c:v>0.39794633842227339</c:v>
                </c:pt>
                <c:pt idx="60">
                  <c:v>0.39894244888760372</c:v>
                </c:pt>
                <c:pt idx="61">
                  <c:v>0.39794633842227423</c:v>
                </c:pt>
                <c:pt idx="62">
                  <c:v>0.39497290519665884</c:v>
                </c:pt>
                <c:pt idx="63">
                  <c:v>0.39006647296879504</c:v>
                </c:pt>
                <c:pt idx="64">
                  <c:v>0.38329969172077666</c:v>
                </c:pt>
                <c:pt idx="65">
                  <c:v>0.37477174779581418</c:v>
                </c:pt>
                <c:pt idx="66">
                  <c:v>0.36460594516685618</c:v>
                </c:pt>
                <c:pt idx="67">
                  <c:v>0.35294674026347933</c:v>
                </c:pt>
                <c:pt idx="68">
                  <c:v>0.33995632997454439</c:v>
                </c:pt>
                <c:pt idx="69">
                  <c:v>0.32581090534109658</c:v>
                </c:pt>
                <c:pt idx="70">
                  <c:v>0.31069669159409274</c:v>
                </c:pt>
                <c:pt idx="71">
                  <c:v>0.29480589835679688</c:v>
                </c:pt>
                <c:pt idx="72">
                  <c:v>0.27833270205368676</c:v>
                </c:pt>
                <c:pt idx="73">
                  <c:v>0.26146937611740473</c:v>
                </c:pt>
                <c:pt idx="74">
                  <c:v>0.2444026739491168</c:v>
                </c:pt>
                <c:pt idx="75">
                  <c:v>0.22731055543225412</c:v>
                </c:pt>
                <c:pt idx="76">
                  <c:v>0.21035933092761785</c:v>
                </c:pt>
                <c:pt idx="77">
                  <c:v>0.19370127797805542</c:v>
                </c:pt>
                <c:pt idx="78">
                  <c:v>0.17747276634638709</c:v>
                </c:pt>
                <c:pt idx="79">
                  <c:v>0.16179290740736424</c:v>
                </c:pt>
                <c:pt idx="80">
                  <c:v>0.14676272515634126</c:v>
                </c:pt>
                <c:pt idx="81">
                  <c:v>0.13246482892430778</c:v>
                </c:pt>
                <c:pt idx="82">
                  <c:v>0.11896355290738292</c:v>
                </c:pt>
                <c:pt idx="83">
                  <c:v>0.10630551528064106</c:v>
                </c:pt>
                <c:pt idx="84">
                  <c:v>9.4520540258099139E-2</c:v>
                </c:pt>
                <c:pt idx="85">
                  <c:v>8.3622880104790728E-2</c:v>
                </c:pt>
                <c:pt idx="86">
                  <c:v>7.3612670769341887E-2</c:v>
                </c:pt>
                <c:pt idx="87">
                  <c:v>6.4477554314260624E-2</c:v>
                </c:pt>
                <c:pt idx="88">
                  <c:v>5.6194403388685719E-2</c:v>
                </c:pt>
                <c:pt idx="89">
                  <c:v>4.8731087239546868E-2</c:v>
                </c:pt>
                <c:pt idx="90">
                  <c:v>4.204822475756715E-2</c:v>
                </c:pt>
                <c:pt idx="91">
                  <c:v>3.6100877340686816E-2</c:v>
                </c:pt>
                <c:pt idx="92">
                  <c:v>3.0840142463072536E-2</c:v>
                </c:pt>
                <c:pt idx="93">
                  <c:v>2.6214617318455261E-2</c:v>
                </c:pt>
                <c:pt idx="94">
                  <c:v>2.2171710359124693E-2</c:v>
                </c:pt>
                <c:pt idx="95">
                  <c:v>1.8658786629855279E-2</c:v>
                </c:pt>
                <c:pt idx="96">
                  <c:v>1.5624140218768245E-2</c:v>
                </c:pt>
                <c:pt idx="97">
                  <c:v>1.3017793704860749E-2</c:v>
                </c:pt>
                <c:pt idx="98">
                  <c:v>1.0792130035795102E-2</c:v>
                </c:pt>
                <c:pt idx="99">
                  <c:v>8.9023667478418458E-3</c:v>
                </c:pt>
                <c:pt idx="100">
                  <c:v>7.3068858312132258E-3</c:v>
                </c:pt>
                <c:pt idx="101">
                  <c:v>5.9674348882395208E-3</c:v>
                </c:pt>
                <c:pt idx="102">
                  <c:v>4.849216609602202E-3</c:v>
                </c:pt>
                <c:pt idx="103">
                  <c:v>3.9208841157712098E-3</c:v>
                </c:pt>
                <c:pt idx="104">
                  <c:v>3.1544595068296109E-3</c:v>
                </c:pt>
                <c:pt idx="105">
                  <c:v>2.5251921734030353E-3</c:v>
                </c:pt>
                <c:pt idx="106">
                  <c:v>2.0113721847055057E-3</c:v>
                </c:pt>
                <c:pt idx="107">
                  <c:v>1.5941125208314318E-3</c:v>
                </c:pt>
                <c:pt idx="108">
                  <c:v>1.2571121778016774E-3</c:v>
                </c:pt>
                <c:pt idx="109">
                  <c:v>9.8641035256071441E-4</c:v>
                </c:pt>
                <c:pt idx="110">
                  <c:v>7.7014010057196265E-4</c:v>
                </c:pt>
                <c:pt idx="111">
                  <c:v>5.982881218860247E-4</c:v>
                </c:pt>
                <c:pt idx="112">
                  <c:v>4.6246572545949918E-4</c:v>
                </c:pt>
                <c:pt idx="113">
                  <c:v>3.5569458206773926E-4</c:v>
                </c:pt>
                <c:pt idx="114">
                  <c:v>2.7220962431136794E-4</c:v>
                </c:pt>
                <c:pt idx="115">
                  <c:v>2.072803960788724E-4</c:v>
                </c:pt>
                <c:pt idx="116">
                  <c:v>1.5705129113018827E-4</c:v>
                </c:pt>
                <c:pt idx="117">
                  <c:v>1.1840044099842463E-4</c:v>
                </c:pt>
                <c:pt idx="118">
                  <c:v>8.8816500314728799E-5</c:v>
                </c:pt>
                <c:pt idx="119">
                  <c:v>6.6292213515641441E-5</c:v>
                </c:pt>
                <c:pt idx="120">
                  <c:v>4.9233409459085291E-5</c:v>
                </c:pt>
              </c:numCache>
            </c:numRef>
          </c:val>
          <c:smooth val="1"/>
          <c:extLst>
            <c:ext xmlns:c16="http://schemas.microsoft.com/office/drawing/2014/chart" uri="{C3380CC4-5D6E-409C-BE32-E72D297353CC}">
              <c16:uniqueId val="{00000000-1B43-4FDD-99F1-953C295FD4DE}"/>
            </c:ext>
          </c:extLst>
        </c:ser>
        <c:dLbls>
          <c:showLegendKey val="0"/>
          <c:showVal val="0"/>
          <c:showCatName val="0"/>
          <c:showSerName val="0"/>
          <c:showPercent val="0"/>
          <c:showBubbleSize val="0"/>
        </c:dLbls>
        <c:marker val="1"/>
        <c:smooth val="0"/>
        <c:axId val="170611200"/>
        <c:axId val="168220288"/>
      </c:lineChart>
      <c:catAx>
        <c:axId val="170611200"/>
        <c:scaling>
          <c:orientation val="minMax"/>
        </c:scaling>
        <c:delete val="1"/>
        <c:axPos val="b"/>
        <c:numFmt formatCode="General" sourceLinked="1"/>
        <c:majorTickMark val="out"/>
        <c:minorTickMark val="none"/>
        <c:tickLblPos val="nextTo"/>
        <c:crossAx val="168220288"/>
        <c:crosses val="autoZero"/>
        <c:auto val="1"/>
        <c:lblAlgn val="ctr"/>
        <c:lblOffset val="100"/>
        <c:noMultiLvlLbl val="0"/>
      </c:catAx>
      <c:valAx>
        <c:axId val="168220288"/>
        <c:scaling>
          <c:orientation val="minMax"/>
          <c:max val="0.5"/>
        </c:scaling>
        <c:delete val="1"/>
        <c:axPos val="l"/>
        <c:numFmt formatCode="0.0000" sourceLinked="1"/>
        <c:majorTickMark val="out"/>
        <c:minorTickMark val="none"/>
        <c:tickLblPos val="nextTo"/>
        <c:crossAx val="170611200"/>
        <c:crosses val="autoZero"/>
        <c:crossBetween val="between"/>
        <c:majorUnit val="0.1"/>
      </c:valAx>
      <c:spPr>
        <a:noFill/>
        <a:ln w="25400">
          <a:noFill/>
        </a:ln>
      </c:spPr>
    </c:plotArea>
    <c:plotVisOnly val="1"/>
    <c:dispBlanksAs val="gap"/>
    <c:showDLblsOverMax val="0"/>
  </c:chart>
  <c:spPr>
    <a:solidFill>
      <a:srgbClr val="FFFFFF"/>
    </a:solidFill>
    <a:ln w="7042">
      <a:solidFill>
        <a:srgbClr val="C0C0C0"/>
      </a:solidFill>
      <a:prstDash val="solid"/>
    </a:ln>
  </c:spPr>
  <c:txPr>
    <a:bodyPr/>
    <a:lstStyle/>
    <a:p>
      <a:pPr>
        <a:defRPr sz="513" b="0" i="0" u="none" strike="noStrike" baseline="0">
          <a:solidFill>
            <a:srgbClr val="000000"/>
          </a:solidFill>
          <a:latin typeface="Arial"/>
          <a:ea typeface="Arial"/>
          <a:cs typeface="Arial"/>
        </a:defRPr>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0A1559A5-79A2-4442-B0CF-D7635F11A833}" type="datetimeFigureOut">
              <a:rPr lang="es-ES" smtClean="0"/>
              <a:t>10/11/2020</a:t>
            </a:fld>
            <a:endParaRPr lang="es-ES"/>
          </a:p>
        </p:txBody>
      </p:sp>
      <p:sp>
        <p:nvSpPr>
          <p:cNvPr id="4" name="3 Marcador de imagen de diapositiva"/>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6FF04C82-D33E-4DA9-9EE1-A9C23A420E59}" type="slidenum">
              <a:rPr lang="es-ES" smtClean="0"/>
              <a:t>‹Nº›</a:t>
            </a:fld>
            <a:endParaRPr lang="es-ES"/>
          </a:p>
        </p:txBody>
      </p:sp>
    </p:spTree>
    <p:extLst>
      <p:ext uri="{BB962C8B-B14F-4D97-AF65-F5344CB8AC3E}">
        <p14:creationId xmlns:p14="http://schemas.microsoft.com/office/powerpoint/2010/main" val="122366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los ejemplos 2,3 y 5 las afirmaciones recaen sobre parámetros de la distribución: son hipótesis paramétricas.</a:t>
            </a:r>
            <a:r>
              <a:rPr lang="es-ES" baseline="0" dirty="0" smtClean="0"/>
              <a:t> En los ejemplos 1 y 4 las hipótesis son no paramétricas.</a:t>
            </a:r>
          </a:p>
          <a:p>
            <a:endParaRPr lang="es-ES" dirty="0"/>
          </a:p>
        </p:txBody>
      </p:sp>
      <p:sp>
        <p:nvSpPr>
          <p:cNvPr id="4" name="3 Marcador de número de diapositiva"/>
          <p:cNvSpPr>
            <a:spLocks noGrp="1"/>
          </p:cNvSpPr>
          <p:nvPr>
            <p:ph type="sldNum" sz="quarter" idx="10"/>
          </p:nvPr>
        </p:nvSpPr>
        <p:spPr/>
        <p:txBody>
          <a:bodyPr/>
          <a:lstStyle/>
          <a:p>
            <a:fld id="{6FF04C82-D33E-4DA9-9EE1-A9C23A420E59}" type="slidenum">
              <a:rPr lang="es-ES" smtClean="0"/>
              <a:t>3</a:t>
            </a:fld>
            <a:endParaRPr lang="es-ES"/>
          </a:p>
        </p:txBody>
      </p:sp>
    </p:spTree>
    <p:extLst>
      <p:ext uri="{BB962C8B-B14F-4D97-AF65-F5344CB8AC3E}">
        <p14:creationId xmlns:p14="http://schemas.microsoft.com/office/powerpoint/2010/main" val="249786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6414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47CFC-816F-41D0-AAC0-9BF4FEBC753E}"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t>10/11/2020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10/11/2020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10/11/2020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10/11/2020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10/11/2020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10/11/2020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A847CFC-816F-41D0-AAC0-9BF4FEBC753E}" type="datetimeFigureOut">
              <a:rPr lang="es-ES" smtClean="0"/>
              <a:t>10/11/2020</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7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96136" y="5085184"/>
            <a:ext cx="2178765" cy="882119"/>
          </a:xfrm>
        </p:spPr>
        <p:txBody>
          <a:bodyPr/>
          <a:lstStyle/>
          <a:p>
            <a:pPr algn="r"/>
            <a:r>
              <a:rPr lang="es-ES" b="1" dirty="0"/>
              <a:t>UNIDAD </a:t>
            </a:r>
            <a:r>
              <a:rPr lang="es-ES" b="1" dirty="0" smtClean="0"/>
              <a:t>5</a:t>
            </a:r>
          </a:p>
          <a:p>
            <a:pPr algn="r"/>
            <a:r>
              <a:rPr lang="es-ES" b="1" dirty="0" smtClean="0"/>
              <a:t>Segunda Parte</a:t>
            </a:r>
            <a:endParaRPr lang="es-ES" b="1" dirty="0"/>
          </a:p>
        </p:txBody>
      </p:sp>
      <p:sp>
        <p:nvSpPr>
          <p:cNvPr id="2" name="1 Título"/>
          <p:cNvSpPr>
            <a:spLocks noGrp="1"/>
          </p:cNvSpPr>
          <p:nvPr>
            <p:ph type="ctrTitle"/>
          </p:nvPr>
        </p:nvSpPr>
        <p:spPr/>
        <p:txBody>
          <a:bodyPr/>
          <a:lstStyle/>
          <a:p>
            <a:pPr marL="182880" indent="0">
              <a:buNone/>
            </a:pPr>
            <a:r>
              <a:rPr lang="es-ES" dirty="0"/>
              <a:t>ESTADÍSTICA </a:t>
            </a:r>
            <a:br>
              <a:rPr lang="es-ES" dirty="0"/>
            </a:br>
            <a:r>
              <a:rPr lang="es-ES" dirty="0"/>
              <a:t>CÁTEDRA I</a:t>
            </a:r>
          </a:p>
        </p:txBody>
      </p:sp>
    </p:spTree>
    <p:extLst>
      <p:ext uri="{BB962C8B-B14F-4D97-AF65-F5344CB8AC3E}">
        <p14:creationId xmlns:p14="http://schemas.microsoft.com/office/powerpoint/2010/main" val="532783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04664"/>
            <a:ext cx="8064896" cy="5850832"/>
          </a:xfrm>
          <a:prstGeom prst="rect">
            <a:avLst/>
          </a:prstGeom>
          <a:noFill/>
        </p:spPr>
        <p:txBody>
          <a:bodyPr wrap="square" rtlCol="0">
            <a:spAutoFit/>
          </a:bodyPr>
          <a:lstStyle/>
          <a:p>
            <a:pPr algn="just">
              <a:lnSpc>
                <a:spcPct val="115000"/>
              </a:lnSpc>
              <a:spcAft>
                <a:spcPts val="0"/>
              </a:spcAft>
            </a:pPr>
            <a:r>
              <a:rPr lang="es-ES" sz="2200" b="1" dirty="0">
                <a:latin typeface="Calibri"/>
                <a:ea typeface="Times New Roman"/>
                <a:cs typeface="Arial"/>
              </a:rPr>
              <a:t>5) Determinar la zona de rechazo de </a:t>
            </a:r>
            <a:r>
              <a:rPr lang="es-ES" sz="2200" b="1" dirty="0" smtClean="0">
                <a:latin typeface="Calibri"/>
                <a:ea typeface="Times New Roman"/>
                <a:cs typeface="Arial"/>
              </a:rPr>
              <a:t>H</a:t>
            </a:r>
            <a:r>
              <a:rPr lang="es-ES" sz="2200" b="1" baseline="-25000" dirty="0" smtClean="0">
                <a:effectLst/>
                <a:latin typeface="Calibri"/>
                <a:ea typeface="Times New Roman"/>
                <a:cs typeface="Arial"/>
              </a:rPr>
              <a:t>0  </a:t>
            </a:r>
            <a:r>
              <a:rPr lang="es-ES" sz="2200" b="1" dirty="0" smtClean="0">
                <a:effectLst/>
                <a:latin typeface="Calibri"/>
                <a:ea typeface="Times New Roman"/>
                <a:cs typeface="Arial"/>
              </a:rPr>
              <a:t>y  establecer </a:t>
            </a:r>
            <a:r>
              <a:rPr lang="es-ES" sz="2200" b="1" dirty="0">
                <a:effectLst/>
                <a:latin typeface="Calibri"/>
                <a:ea typeface="Times New Roman"/>
                <a:cs typeface="Arial"/>
              </a:rPr>
              <a:t>la regla de </a:t>
            </a:r>
            <a:r>
              <a:rPr lang="es-ES" sz="2200" b="1" dirty="0" smtClean="0">
                <a:effectLst/>
                <a:latin typeface="Calibri"/>
                <a:ea typeface="Times New Roman"/>
                <a:cs typeface="Arial"/>
              </a:rPr>
              <a:t>decisión</a:t>
            </a:r>
          </a:p>
          <a:p>
            <a:pPr algn="just">
              <a:lnSpc>
                <a:spcPct val="115000"/>
              </a:lnSpc>
              <a:spcBef>
                <a:spcPts val="1200"/>
              </a:spcBef>
              <a:spcAft>
                <a:spcPts val="0"/>
              </a:spcAft>
            </a:pPr>
            <a:r>
              <a:rPr lang="es-ES" sz="2200" dirty="0" smtClean="0">
                <a:ea typeface="Calibri"/>
                <a:cs typeface="Arial"/>
              </a:rPr>
              <a:t>	Como la hipótesis alternativa postula que </a:t>
            </a:r>
            <a:r>
              <a:rPr lang="es-ES" sz="2200" i="1" dirty="0">
                <a:solidFill>
                  <a:prstClr val="black"/>
                </a:solidFill>
                <a:latin typeface="Symbol" panose="05050102010706020507" pitchFamily="18" charset="2"/>
                <a:ea typeface="Times New Roman"/>
                <a:cs typeface="Arial"/>
              </a:rPr>
              <a:t>m</a:t>
            </a:r>
            <a:r>
              <a:rPr lang="es-ES" sz="2200" dirty="0">
                <a:solidFill>
                  <a:prstClr val="black"/>
                </a:solidFill>
                <a:latin typeface="Calibri"/>
                <a:ea typeface="Times New Roman"/>
                <a:cs typeface="Arial"/>
              </a:rPr>
              <a:t> </a:t>
            </a:r>
            <a:r>
              <a:rPr lang="es-ES" sz="2200" dirty="0" smtClean="0">
                <a:solidFill>
                  <a:prstClr val="black"/>
                </a:solidFill>
                <a:latin typeface="Calibri"/>
                <a:ea typeface="Times New Roman"/>
                <a:cs typeface="Arial"/>
                <a:sym typeface="Symbol"/>
              </a:rPr>
              <a:t></a:t>
            </a:r>
            <a:r>
              <a:rPr lang="es-ES" sz="2200" dirty="0" smtClean="0">
                <a:solidFill>
                  <a:prstClr val="black"/>
                </a:solidFill>
                <a:latin typeface="Calibri"/>
                <a:ea typeface="Times New Roman"/>
                <a:cs typeface="Arial"/>
              </a:rPr>
              <a:t> 19, </a:t>
            </a:r>
            <a:r>
              <a:rPr lang="es-ES" sz="2200" dirty="0" smtClean="0">
                <a:solidFill>
                  <a:prstClr val="black"/>
                </a:solidFill>
                <a:ea typeface="Times New Roman"/>
                <a:cs typeface="Arial"/>
              </a:rPr>
              <a:t>se rechazaría H</a:t>
            </a:r>
            <a:r>
              <a:rPr lang="es-ES" sz="2200" baseline="-25000" dirty="0" smtClean="0">
                <a:solidFill>
                  <a:prstClr val="black"/>
                </a:solidFill>
                <a:ea typeface="Times New Roman"/>
                <a:cs typeface="Arial"/>
              </a:rPr>
              <a:t>0</a:t>
            </a:r>
            <a:r>
              <a:rPr lang="es-ES" sz="2200" dirty="0" smtClean="0">
                <a:solidFill>
                  <a:prstClr val="black"/>
                </a:solidFill>
                <a:ea typeface="Times New Roman"/>
                <a:cs typeface="Arial"/>
              </a:rPr>
              <a:t> si la media </a:t>
            </a:r>
            <a:r>
              <a:rPr lang="es-ES" sz="2200" dirty="0" err="1" smtClean="0">
                <a:solidFill>
                  <a:prstClr val="black"/>
                </a:solidFill>
                <a:ea typeface="Times New Roman"/>
                <a:cs typeface="Arial"/>
              </a:rPr>
              <a:t>muestral</a:t>
            </a:r>
            <a:r>
              <a:rPr lang="es-ES" sz="2200" dirty="0" smtClean="0">
                <a:solidFill>
                  <a:prstClr val="black"/>
                </a:solidFill>
                <a:ea typeface="Times New Roman"/>
                <a:cs typeface="Arial"/>
              </a:rPr>
              <a:t> tomara valores suficientemente inferiores a 19 o suficientemente superiores a 19; es decir es un test bilateral. </a:t>
            </a:r>
          </a:p>
          <a:p>
            <a:pPr algn="just">
              <a:lnSpc>
                <a:spcPct val="115000"/>
              </a:lnSpc>
              <a:spcBef>
                <a:spcPts val="1200"/>
              </a:spcBef>
              <a:spcAft>
                <a:spcPts val="0"/>
              </a:spcAft>
            </a:pPr>
            <a:r>
              <a:rPr lang="es-ES" sz="2200" dirty="0">
                <a:solidFill>
                  <a:prstClr val="black"/>
                </a:solidFill>
                <a:ea typeface="Times New Roman"/>
                <a:cs typeface="Arial"/>
              </a:rPr>
              <a:t>	</a:t>
            </a:r>
            <a:r>
              <a:rPr lang="es-ES" sz="2200" dirty="0" smtClean="0">
                <a:solidFill>
                  <a:prstClr val="black"/>
                </a:solidFill>
                <a:ea typeface="Times New Roman"/>
                <a:cs typeface="Arial"/>
              </a:rPr>
              <a:t>Por tanto, la </a:t>
            </a:r>
            <a:r>
              <a:rPr lang="es-ES" sz="2200" b="1" dirty="0" smtClean="0">
                <a:effectLst/>
                <a:ea typeface="Times New Roman"/>
                <a:cs typeface="Arial"/>
              </a:rPr>
              <a:t>Zona </a:t>
            </a:r>
            <a:r>
              <a:rPr lang="es-ES" sz="2200" b="1" dirty="0">
                <a:effectLst/>
                <a:ea typeface="Times New Roman"/>
                <a:cs typeface="Arial"/>
              </a:rPr>
              <a:t>de </a:t>
            </a:r>
            <a:r>
              <a:rPr lang="es-ES" sz="2200" b="1" dirty="0" smtClean="0">
                <a:effectLst/>
                <a:ea typeface="Times New Roman"/>
                <a:cs typeface="Arial"/>
              </a:rPr>
              <a:t>rechazo</a:t>
            </a:r>
            <a:r>
              <a:rPr lang="es-ES" sz="2200" dirty="0" smtClean="0">
                <a:effectLst/>
                <a:ea typeface="Times New Roman"/>
                <a:cs typeface="Arial"/>
              </a:rPr>
              <a:t>, para un nivel de </a:t>
            </a:r>
            <a:r>
              <a:rPr lang="es-ES" sz="2200" dirty="0">
                <a:effectLst/>
                <a:ea typeface="Times New Roman"/>
                <a:cs typeface="Arial"/>
              </a:rPr>
              <a:t>significación de </a:t>
            </a:r>
            <a:r>
              <a:rPr lang="es-ES" sz="2200" dirty="0" smtClean="0">
                <a:effectLst/>
                <a:ea typeface="Times New Roman"/>
                <a:cs typeface="Arial"/>
              </a:rPr>
              <a:t>0,10 está </a:t>
            </a:r>
            <a:r>
              <a:rPr lang="es-ES" sz="2200" dirty="0">
                <a:effectLst/>
                <a:ea typeface="Times New Roman"/>
                <a:cs typeface="Arial"/>
              </a:rPr>
              <a:t>dada por todos los valores </a:t>
            </a:r>
            <a:r>
              <a:rPr lang="es-ES" sz="2200" dirty="0" smtClean="0">
                <a:effectLst/>
                <a:ea typeface="Times New Roman"/>
                <a:cs typeface="Arial"/>
              </a:rPr>
              <a:t>menores </a:t>
            </a:r>
            <a:r>
              <a:rPr lang="es-ES" sz="2200" dirty="0">
                <a:effectLst/>
                <a:ea typeface="Times New Roman"/>
                <a:cs typeface="Arial"/>
              </a:rPr>
              <a:t>que el percentil </a:t>
            </a:r>
            <a:r>
              <a:rPr lang="es-ES" sz="2200" dirty="0" smtClean="0">
                <a:effectLst/>
                <a:ea typeface="Times New Roman"/>
                <a:cs typeface="Arial"/>
              </a:rPr>
              <a:t>5 o mayores que el percentil 95 de </a:t>
            </a:r>
            <a:r>
              <a:rPr lang="es-ES" sz="2200" dirty="0">
                <a:effectLst/>
                <a:ea typeface="Times New Roman"/>
                <a:cs typeface="Arial"/>
              </a:rPr>
              <a:t>la distribución normal con media </a:t>
            </a:r>
            <a:r>
              <a:rPr lang="es-ES" sz="2200" dirty="0" smtClean="0">
                <a:effectLst/>
                <a:ea typeface="Times New Roman"/>
                <a:cs typeface="Arial"/>
              </a:rPr>
              <a:t>19 </a:t>
            </a:r>
            <a:r>
              <a:rPr lang="es-ES" sz="2200" dirty="0">
                <a:effectLst/>
                <a:ea typeface="Times New Roman"/>
                <a:cs typeface="Arial"/>
              </a:rPr>
              <a:t>y desviación estándar </a:t>
            </a:r>
            <a:r>
              <a:rPr lang="es-ES" sz="2200" dirty="0" smtClean="0">
                <a:effectLst/>
                <a:ea typeface="Times New Roman"/>
                <a:cs typeface="Arial"/>
              </a:rPr>
              <a:t>0,3464. Es decir, el nivel de significación 0,10 está repartido en dos colas con la mitad de la probabilidad: 0,05. Los valores críticos los obtenemos utilizando la aplicación, entrando dos veces, una para cada percentil.</a:t>
            </a:r>
            <a:endParaRPr lang="es-ES" sz="2200" dirty="0">
              <a:effectLst/>
              <a:ea typeface="Calibri"/>
              <a:cs typeface="Times New Roman"/>
            </a:endParaRP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5004048" y="5753062"/>
            <a:ext cx="3861606" cy="100811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Bilateral</a:t>
            </a:r>
            <a:endParaRPr lang="es-AR" sz="4400" dirty="0"/>
          </a:p>
        </p:txBody>
      </p:sp>
    </p:spTree>
    <p:extLst>
      <p:ext uri="{BB962C8B-B14F-4D97-AF65-F5344CB8AC3E}">
        <p14:creationId xmlns:p14="http://schemas.microsoft.com/office/powerpoint/2010/main" val="412164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2627631" cy="467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a:extLst>
              <a:ext uri="{FF2B5EF4-FFF2-40B4-BE49-F238E27FC236}">
                <a16:creationId xmlns:a16="http://schemas.microsoft.com/office/drawing/2014/main" id="{5D38356E-C424-4E23-849D-789CB849615B}"/>
              </a:ext>
            </a:extLst>
          </p:cNvPr>
          <p:cNvSpPr txBox="1">
            <a:spLocks/>
          </p:cNvSpPr>
          <p:nvPr/>
        </p:nvSpPr>
        <p:spPr>
          <a:xfrm>
            <a:off x="4139952" y="5799218"/>
            <a:ext cx="4782351"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Regla de Decisión</a:t>
            </a:r>
            <a:endParaRPr lang="es-AR" sz="4400" dirty="0"/>
          </a:p>
        </p:txBody>
      </p:sp>
      <p:sp>
        <p:nvSpPr>
          <p:cNvPr id="8" name="7 CuadroTexto"/>
          <p:cNvSpPr txBox="1"/>
          <p:nvPr/>
        </p:nvSpPr>
        <p:spPr>
          <a:xfrm>
            <a:off x="325241" y="4941166"/>
            <a:ext cx="8533813" cy="830997"/>
          </a:xfrm>
          <a:prstGeom prst="rect">
            <a:avLst/>
          </a:prstGeom>
          <a:noFill/>
        </p:spPr>
        <p:txBody>
          <a:bodyPr wrap="square" rtlCol="0">
            <a:spAutoFit/>
          </a:bodyPr>
          <a:lstStyle/>
          <a:p>
            <a:pPr algn="just"/>
            <a:r>
              <a:rPr lang="es-ES" sz="2400" i="1" dirty="0" smtClean="0"/>
              <a:t>Se rechazará H</a:t>
            </a:r>
            <a:r>
              <a:rPr lang="es-ES" sz="2400" i="1" baseline="-25000" dirty="0" smtClean="0"/>
              <a:t>0</a:t>
            </a:r>
            <a:r>
              <a:rPr lang="es-ES" sz="2400" i="1" dirty="0" smtClean="0"/>
              <a:t> si y sólo si el valor observado de la media </a:t>
            </a:r>
            <a:r>
              <a:rPr lang="es-ES" sz="2400" i="1" dirty="0" err="1" smtClean="0"/>
              <a:t>muestral</a:t>
            </a:r>
            <a:r>
              <a:rPr lang="es-ES" sz="2400" i="1" dirty="0"/>
              <a:t> </a:t>
            </a:r>
            <a:r>
              <a:rPr lang="es-ES" sz="2400" i="1" dirty="0" smtClean="0"/>
              <a:t>es inferior a 18,43022 o superior a 19,56978</a:t>
            </a:r>
            <a:endParaRPr lang="es-ES" sz="2400" i="1" dirty="0"/>
          </a:p>
        </p:txBody>
      </p:sp>
      <p:sp>
        <p:nvSpPr>
          <p:cNvPr id="3" name="AutoShape 2" descr="blob:https://web.whatsapp.com/ecfa6ef9-731b-4ad0-82ed-ebedbe40129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311" y="7937"/>
            <a:ext cx="2612401" cy="464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712" y="548679"/>
            <a:ext cx="3896288" cy="348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errar llave"/>
          <p:cNvSpPr/>
          <p:nvPr/>
        </p:nvSpPr>
        <p:spPr>
          <a:xfrm rot="5400000">
            <a:off x="7157054" y="3057215"/>
            <a:ext cx="489147" cy="1944218"/>
          </a:xfrm>
          <a:prstGeom prst="rightBrace">
            <a:avLst>
              <a:gd name="adj1" fmla="val 27264"/>
              <a:gd name="adj2"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25 CuadroTexto"/>
          <p:cNvSpPr txBox="1"/>
          <p:nvPr/>
        </p:nvSpPr>
        <p:spPr>
          <a:xfrm>
            <a:off x="5961467" y="4309949"/>
            <a:ext cx="2880320" cy="369332"/>
          </a:xfrm>
          <a:prstGeom prst="rect">
            <a:avLst/>
          </a:prstGeom>
          <a:noFill/>
        </p:spPr>
        <p:txBody>
          <a:bodyPr wrap="square" rtlCol="0">
            <a:spAutoFit/>
          </a:bodyPr>
          <a:lstStyle/>
          <a:p>
            <a:r>
              <a:rPr lang="es-ES" dirty="0" smtClean="0"/>
              <a:t>Zona de rechazo bilateral</a:t>
            </a:r>
            <a:endParaRPr lang="es-ES" dirty="0"/>
          </a:p>
        </p:txBody>
      </p:sp>
    </p:spTree>
    <p:extLst>
      <p:ext uri="{BB962C8B-B14F-4D97-AF65-F5344CB8AC3E}">
        <p14:creationId xmlns:p14="http://schemas.microsoft.com/office/powerpoint/2010/main" val="5069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316815"/>
                <a:ext cx="7920880" cy="2080570"/>
              </a:xfrm>
              <a:prstGeom prst="rect">
                <a:avLst/>
              </a:prstGeom>
              <a:noFill/>
            </p:spPr>
            <p:txBody>
              <a:bodyPr wrap="square" rtlCol="0">
                <a:spAutoFit/>
              </a:bodyPr>
              <a:lstStyle/>
              <a:p>
                <a:pPr algn="just">
                  <a:lnSpc>
                    <a:spcPct val="115000"/>
                  </a:lnSpc>
                  <a:spcAft>
                    <a:spcPts val="0"/>
                  </a:spcAft>
                </a:pPr>
                <a:r>
                  <a:rPr lang="es-ES" b="1" dirty="0" smtClean="0">
                    <a:ea typeface="Times New Roman"/>
                    <a:cs typeface="Arial"/>
                  </a:rPr>
                  <a:t>6) Calcular el valor observado del estadístico de prueba</a:t>
                </a:r>
                <a:endParaRPr lang="es-ES" dirty="0">
                  <a:effectLst/>
                  <a:ea typeface="Calibri"/>
                  <a:cs typeface="Times New Roman"/>
                </a:endParaRPr>
              </a:p>
              <a:p>
                <a:pPr algn="just">
                  <a:lnSpc>
                    <a:spcPct val="115000"/>
                  </a:lnSpc>
                  <a:spcBef>
                    <a:spcPts val="600"/>
                  </a:spcBef>
                  <a:spcAft>
                    <a:spcPts val="0"/>
                  </a:spcAft>
                </a:pPr>
                <a:r>
                  <a:rPr lang="es-ES" b="1" dirty="0">
                    <a:effectLst/>
                    <a:ea typeface="Times New Roman"/>
                    <a:cs typeface="Arial"/>
                  </a:rPr>
                  <a:t> </a:t>
                </a:r>
                <a:r>
                  <a:rPr lang="es-ES" dirty="0">
                    <a:effectLst/>
                    <a:ea typeface="Times New Roman"/>
                    <a:cs typeface="Arial"/>
                  </a:rPr>
                  <a:t>	En este caso el valor observado de la media es un dato directo del enunciado del problema; en la realidad cuando se trabaja con una base de datos hay que calcular la media, usualmente lo hace el mismo programa.</a:t>
                </a:r>
                <a:endParaRPr lang="es-ES" dirty="0">
                  <a:effectLst/>
                  <a:ea typeface="Calibri"/>
                  <a:cs typeface="Times New Roman"/>
                </a:endParaRPr>
              </a:p>
              <a:p>
                <a:pPr algn="ctr">
                  <a:lnSpc>
                    <a:spcPct val="115000"/>
                  </a:lnSpc>
                  <a:spcAft>
                    <a:spcPts val="0"/>
                  </a:spcAft>
                </a:pPr>
                <a:r>
                  <a:rPr lang="es-ES" dirty="0">
                    <a:effectLst/>
                    <a:ea typeface="Times New Roman"/>
                    <a:cs typeface="Arial"/>
                  </a:rPr>
                  <a:t> </a:t>
                </a:r>
                <a14:m>
                  <m:oMath xmlns:m="http://schemas.openxmlformats.org/officeDocument/2006/math">
                    <m:acc>
                      <m:accPr>
                        <m:chr m:val="̅"/>
                        <m:ctrlPr>
                          <a:rPr lang="es-ES" i="1">
                            <a:effectLst/>
                            <a:latin typeface="Cambria Math" panose="02040503050406030204" pitchFamily="18" charset="0"/>
                            <a:ea typeface="Times New Roman"/>
                            <a:cs typeface="Arial"/>
                          </a:rPr>
                        </m:ctrlPr>
                      </m:accPr>
                      <m:e>
                        <m:r>
                          <a:rPr lang="es-ES" i="1">
                            <a:effectLst/>
                            <a:latin typeface="Cambria Math"/>
                            <a:ea typeface="Times New Roman"/>
                            <a:cs typeface="Arial"/>
                          </a:rPr>
                          <m:t>𝑥</m:t>
                        </m:r>
                      </m:e>
                    </m:acc>
                    <m:r>
                      <a:rPr lang="es-ES" i="1">
                        <a:effectLst/>
                        <a:latin typeface="Cambria Math"/>
                        <a:ea typeface="Times New Roman"/>
                        <a:cs typeface="Arial"/>
                      </a:rPr>
                      <m:t>=</m:t>
                    </m:r>
                    <m:r>
                      <a:rPr lang="es-ES" b="0" i="1" smtClean="0">
                        <a:effectLst/>
                        <a:latin typeface="Cambria Math"/>
                        <a:ea typeface="Times New Roman"/>
                        <a:cs typeface="Arial"/>
                      </a:rPr>
                      <m:t>19,4</m:t>
                    </m:r>
                  </m:oMath>
                </a14:m>
                <a:r>
                  <a:rPr lang="es-ES" dirty="0">
                    <a:effectLst/>
                    <a:ea typeface="Times New Roman"/>
                    <a:cs typeface="Arial"/>
                  </a:rPr>
                  <a:t> </a:t>
                </a:r>
                <a:endParaRPr lang="es-ES" dirty="0" smtClean="0">
                  <a:effectLst/>
                  <a:ea typeface="Times New Roman"/>
                  <a:cs typeface="Arial"/>
                </a:endParaRPr>
              </a:p>
              <a:p>
                <a:pPr algn="just">
                  <a:lnSpc>
                    <a:spcPct val="115000"/>
                  </a:lnSpc>
                  <a:spcAft>
                    <a:spcPts val="0"/>
                  </a:spcAft>
                </a:pPr>
                <a:r>
                  <a:rPr lang="es-ES" i="1" dirty="0">
                    <a:effectLst/>
                    <a:ea typeface="Times New Roman"/>
                    <a:cs typeface="Arial"/>
                  </a:rPr>
                  <a:t>	</a:t>
                </a:r>
                <a:endParaRPr lang="es-ES" dirty="0">
                  <a:effectLst/>
                  <a:ea typeface="Calibri"/>
                  <a:cs typeface="Times New Roman"/>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316815"/>
                <a:ext cx="7920880" cy="2080570"/>
              </a:xfrm>
              <a:prstGeom prst="rect">
                <a:avLst/>
              </a:prstGeom>
              <a:blipFill rotWithShape="1">
                <a:blip r:embed="rId2"/>
                <a:stretch>
                  <a:fillRect l="-615" t="-880" r="-615"/>
                </a:stretch>
              </a:blipFill>
            </p:spPr>
            <p:txBody>
              <a:bodyPr/>
              <a:lstStyle/>
              <a:p>
                <a:r>
                  <a:rPr lang="es-ES">
                    <a:noFill/>
                  </a:rPr>
                  <a:t> </a:t>
                </a:r>
              </a:p>
            </p:txBody>
          </p:sp>
        </mc:Fallback>
      </mc:AlternateContent>
      <p:sp>
        <p:nvSpPr>
          <p:cNvPr id="3" name="Título 1">
            <a:extLst>
              <a:ext uri="{FF2B5EF4-FFF2-40B4-BE49-F238E27FC236}">
                <a16:creationId xmlns:a16="http://schemas.microsoft.com/office/drawing/2014/main" id="{5D38356E-C424-4E23-849D-789CB849615B}"/>
              </a:ext>
            </a:extLst>
          </p:cNvPr>
          <p:cNvSpPr txBox="1">
            <a:spLocks/>
          </p:cNvSpPr>
          <p:nvPr/>
        </p:nvSpPr>
        <p:spPr>
          <a:xfrm>
            <a:off x="1607215" y="5301208"/>
            <a:ext cx="7230623"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 Cálculo, Decisión y Conclusión</a:t>
            </a:r>
            <a:endParaRPr lang="es-AR" sz="4400" dirty="0"/>
          </a:p>
        </p:txBody>
      </p:sp>
      <p:sp>
        <p:nvSpPr>
          <p:cNvPr id="4" name="3 CuadroTexto"/>
          <p:cNvSpPr txBox="1"/>
          <p:nvPr/>
        </p:nvSpPr>
        <p:spPr>
          <a:xfrm>
            <a:off x="611560" y="1988840"/>
            <a:ext cx="7920880" cy="3031599"/>
          </a:xfrm>
          <a:prstGeom prst="rect">
            <a:avLst/>
          </a:prstGeom>
          <a:noFill/>
        </p:spPr>
        <p:txBody>
          <a:bodyPr wrap="square" rtlCol="0">
            <a:spAutoFit/>
          </a:bodyPr>
          <a:lstStyle/>
          <a:p>
            <a:pPr algn="just">
              <a:lnSpc>
                <a:spcPct val="115000"/>
              </a:lnSpc>
              <a:spcBef>
                <a:spcPts val="1200"/>
              </a:spcBef>
              <a:spcAft>
                <a:spcPts val="0"/>
              </a:spcAft>
            </a:pPr>
            <a:r>
              <a:rPr lang="es-ES" sz="2000" b="1" dirty="0">
                <a:ea typeface="Times New Roman"/>
                <a:cs typeface="Arial"/>
              </a:rPr>
              <a:t>7) Tomar la decisión </a:t>
            </a:r>
            <a:endParaRPr lang="es-ES" sz="2000" dirty="0">
              <a:ea typeface="Calibri"/>
              <a:cs typeface="Times New Roman"/>
            </a:endParaRPr>
          </a:p>
          <a:p>
            <a:pPr algn="just">
              <a:lnSpc>
                <a:spcPct val="115000"/>
              </a:lnSpc>
              <a:spcBef>
                <a:spcPts val="1200"/>
              </a:spcBef>
              <a:spcAft>
                <a:spcPts val="0"/>
              </a:spcAft>
            </a:pPr>
            <a:r>
              <a:rPr lang="es-ES" sz="2000" b="1" dirty="0">
                <a:ea typeface="Times New Roman"/>
                <a:cs typeface="Arial"/>
              </a:rPr>
              <a:t> </a:t>
            </a:r>
            <a:r>
              <a:rPr lang="es-ES" sz="2000" dirty="0">
                <a:ea typeface="Times New Roman"/>
                <a:cs typeface="Arial"/>
              </a:rPr>
              <a:t>	Como </a:t>
            </a:r>
            <a:r>
              <a:rPr lang="es-ES" sz="2000" dirty="0" smtClean="0">
                <a:ea typeface="Times New Roman"/>
                <a:cs typeface="Arial"/>
              </a:rPr>
              <a:t>18,43022 &lt;19,4 &lt; 19,56978  no se </a:t>
            </a:r>
            <a:r>
              <a:rPr lang="es-ES" sz="2000" dirty="0">
                <a:ea typeface="Times New Roman"/>
                <a:cs typeface="Arial"/>
              </a:rPr>
              <a:t>rechaza H</a:t>
            </a:r>
            <a:r>
              <a:rPr lang="es-ES" sz="2000" baseline="-25000" dirty="0">
                <a:ea typeface="Times New Roman"/>
                <a:cs typeface="Arial"/>
              </a:rPr>
              <a:t>0</a:t>
            </a:r>
            <a:r>
              <a:rPr lang="es-ES" sz="2000" dirty="0">
                <a:ea typeface="Times New Roman"/>
                <a:cs typeface="Arial"/>
              </a:rPr>
              <a:t> al </a:t>
            </a:r>
            <a:r>
              <a:rPr lang="es-ES" sz="2000" dirty="0" smtClean="0">
                <a:ea typeface="Times New Roman"/>
                <a:cs typeface="Arial"/>
              </a:rPr>
              <a:t>10%.</a:t>
            </a:r>
            <a:endParaRPr lang="es-ES" sz="2000" dirty="0">
              <a:ea typeface="Calibri"/>
              <a:cs typeface="Times New Roman"/>
            </a:endParaRPr>
          </a:p>
          <a:p>
            <a:pPr algn="just">
              <a:lnSpc>
                <a:spcPct val="115000"/>
              </a:lnSpc>
              <a:spcBef>
                <a:spcPts val="1200"/>
              </a:spcBef>
              <a:spcAft>
                <a:spcPts val="0"/>
              </a:spcAft>
            </a:pPr>
            <a:r>
              <a:rPr lang="es-ES" sz="2000" b="1" dirty="0" smtClean="0">
                <a:ea typeface="Times New Roman"/>
                <a:cs typeface="Arial"/>
              </a:rPr>
              <a:t>8</a:t>
            </a:r>
            <a:r>
              <a:rPr lang="es-ES" sz="2000" b="1" dirty="0">
                <a:ea typeface="Times New Roman"/>
                <a:cs typeface="Arial"/>
              </a:rPr>
              <a:t>) Dar una conclusión en términos del problema planteado</a:t>
            </a:r>
            <a:endParaRPr lang="es-ES" sz="2000" dirty="0">
              <a:ea typeface="Calibri"/>
              <a:cs typeface="Times New Roman"/>
            </a:endParaRPr>
          </a:p>
          <a:p>
            <a:pPr algn="just">
              <a:lnSpc>
                <a:spcPct val="115000"/>
              </a:lnSpc>
              <a:spcBef>
                <a:spcPts val="1200"/>
              </a:spcBef>
              <a:spcAft>
                <a:spcPts val="0"/>
              </a:spcAft>
            </a:pPr>
            <a:r>
              <a:rPr lang="es-ES" sz="2000" dirty="0">
                <a:ea typeface="Times New Roman"/>
                <a:cs typeface="Arial"/>
              </a:rPr>
              <a:t> 	Se concluye que </a:t>
            </a:r>
            <a:r>
              <a:rPr lang="es-ES" sz="2000" dirty="0" smtClean="0">
                <a:ea typeface="Times New Roman"/>
                <a:cs typeface="Arial"/>
              </a:rPr>
              <a:t>no hay evidencias al 10% de que los niños de 5 años de la ciudad de Sta. Fe difieran de los de la población española (la diferencia de 4 décimas que puntuaron por encima de la media no es estadísticamente significativa).</a:t>
            </a:r>
            <a:endParaRPr lang="es-ES" sz="2000" dirty="0">
              <a:effectLst/>
              <a:ea typeface="Calibri"/>
              <a:cs typeface="Times New Roman"/>
            </a:endParaRPr>
          </a:p>
        </p:txBody>
      </p:sp>
    </p:spTree>
    <p:extLst>
      <p:ext uri="{BB962C8B-B14F-4D97-AF65-F5344CB8AC3E}">
        <p14:creationId xmlns:p14="http://schemas.microsoft.com/office/powerpoint/2010/main" val="25372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CuadroTexto"/>
              <p:cNvSpPr txBox="1"/>
              <p:nvPr/>
            </p:nvSpPr>
            <p:spPr>
              <a:xfrm>
                <a:off x="755576" y="908720"/>
                <a:ext cx="7560840" cy="4447371"/>
              </a:xfrm>
              <a:prstGeom prst="rect">
                <a:avLst/>
              </a:prstGeom>
              <a:noFill/>
            </p:spPr>
            <p:txBody>
              <a:bodyPr wrap="square" rtlCol="0">
                <a:spAutoFit/>
              </a:bodyPr>
              <a:lstStyle/>
              <a:p>
                <a:pPr marL="0" lvl="1" indent="457200" algn="just">
                  <a:lnSpc>
                    <a:spcPct val="115000"/>
                  </a:lnSpc>
                  <a:spcBef>
                    <a:spcPts val="1200"/>
                  </a:spcBef>
                </a:pPr>
                <a:r>
                  <a:rPr lang="es-ES" sz="2200" dirty="0" smtClean="0">
                    <a:ea typeface="Times New Roman"/>
                    <a:cs typeface="Arial"/>
                  </a:rPr>
                  <a:t>Como el test es bilateral hay que considerar la probabilidad de “la cola más corta” y multiplicarla por 2 para comparar con el nivel de significación que está repartido en dos colas. </a:t>
                </a:r>
              </a:p>
              <a:p>
                <a:pPr marL="0" lvl="1" indent="457200" algn="just">
                  <a:lnSpc>
                    <a:spcPct val="115000"/>
                  </a:lnSpc>
                  <a:spcBef>
                    <a:spcPts val="1200"/>
                  </a:spcBef>
                </a:pPr>
                <a:r>
                  <a:rPr lang="es-ES" sz="2200" dirty="0" smtClean="0">
                    <a:ea typeface="Times New Roman"/>
                    <a:cs typeface="Arial"/>
                  </a:rPr>
                  <a:t>En este caso, como el valor observado (19,4) fue mayor a la media bajo H</a:t>
                </a:r>
                <a:r>
                  <a:rPr lang="es-ES" sz="2200" baseline="-25000" dirty="0" smtClean="0">
                    <a:ea typeface="Times New Roman"/>
                    <a:cs typeface="Arial"/>
                  </a:rPr>
                  <a:t>0 </a:t>
                </a:r>
                <a:r>
                  <a:rPr lang="es-ES" sz="2200" dirty="0" smtClean="0">
                    <a:ea typeface="Times New Roman"/>
                    <a:cs typeface="Arial"/>
                  </a:rPr>
                  <a:t>(19), la “cola más corta” es la probabilidad a derecha de 19,4.</a:t>
                </a:r>
              </a:p>
              <a:p>
                <a:pPr marL="0" lvl="1" indent="457200" algn="just">
                  <a:lnSpc>
                    <a:spcPct val="115000"/>
                  </a:lnSpc>
                  <a:spcBef>
                    <a:spcPts val="1200"/>
                  </a:spcBef>
                </a:pPr>
                <a:r>
                  <a:rPr lang="es-ES" sz="2200" dirty="0" smtClean="0">
                    <a:solidFill>
                      <a:prstClr val="black"/>
                    </a:solidFill>
                  </a:rPr>
                  <a:t>Valor </a:t>
                </a:r>
                <a:r>
                  <a:rPr lang="es-ES" sz="2200" dirty="0">
                    <a:solidFill>
                      <a:prstClr val="black"/>
                    </a:solidFill>
                  </a:rPr>
                  <a:t>p = </a:t>
                </a:r>
                <a14:m>
                  <m:oMath xmlns:m="http://schemas.openxmlformats.org/officeDocument/2006/math">
                    <m:r>
                      <a:rPr lang="es-ES" sz="2200" b="0" i="0" smtClean="0">
                        <a:solidFill>
                          <a:prstClr val="black"/>
                        </a:solidFill>
                        <a:latin typeface="Cambria Math"/>
                      </a:rPr>
                      <m:t>2</m:t>
                    </m:r>
                    <m:r>
                      <a:rPr lang="es-ES" sz="2200" i="1">
                        <a:solidFill>
                          <a:prstClr val="black"/>
                        </a:solidFill>
                        <a:latin typeface="Cambria Math"/>
                      </a:rPr>
                      <m:t>𝑃</m:t>
                    </m:r>
                    <m:d>
                      <m:dPr>
                        <m:ctrlPr>
                          <a:rPr lang="es-ES" sz="2200" i="1">
                            <a:solidFill>
                              <a:prstClr val="black"/>
                            </a:solidFill>
                            <a:latin typeface="Cambria Math" panose="02040503050406030204" pitchFamily="18" charset="0"/>
                          </a:rPr>
                        </m:ctrlPr>
                      </m:dPr>
                      <m:e>
                        <m:acc>
                          <m:accPr>
                            <m:chr m:val="̅"/>
                            <m:ctrlPr>
                              <a:rPr lang="es-ES" sz="2200" i="1">
                                <a:solidFill>
                                  <a:prstClr val="black"/>
                                </a:solidFill>
                                <a:latin typeface="Cambria Math" panose="02040503050406030204" pitchFamily="18" charset="0"/>
                              </a:rPr>
                            </m:ctrlPr>
                          </m:accPr>
                          <m:e>
                            <m:r>
                              <a:rPr lang="es-ES" sz="2200" i="1">
                                <a:solidFill>
                                  <a:prstClr val="black"/>
                                </a:solidFill>
                                <a:latin typeface="Cambria Math"/>
                              </a:rPr>
                              <m:t>𝑋</m:t>
                            </m:r>
                          </m:e>
                        </m:acc>
                        <m:r>
                          <a:rPr lang="es-ES" sz="2200" i="1">
                            <a:solidFill>
                              <a:prstClr val="black"/>
                            </a:solidFill>
                            <a:latin typeface="Cambria Math"/>
                          </a:rPr>
                          <m:t>&gt;</m:t>
                        </m:r>
                        <m:r>
                          <a:rPr lang="es-ES" sz="2200" b="0" i="1" smtClean="0">
                            <a:solidFill>
                              <a:prstClr val="black"/>
                            </a:solidFill>
                            <a:latin typeface="Cambria Math"/>
                          </a:rPr>
                          <m:t>19,4</m:t>
                        </m:r>
                        <m:r>
                          <a:rPr lang="es-ES" sz="2200" i="1">
                            <a:solidFill>
                              <a:prstClr val="black"/>
                            </a:solidFill>
                            <a:latin typeface="Cambria Math"/>
                          </a:rPr>
                          <m:t> </m:t>
                        </m:r>
                        <m:r>
                          <a:rPr lang="es-ES" sz="2200" i="1">
                            <a:solidFill>
                              <a:prstClr val="black"/>
                            </a:solidFill>
                            <a:latin typeface="Cambria Math"/>
                            <a:sym typeface="Symbol"/>
                          </a:rPr>
                          <m:t> =</m:t>
                        </m:r>
                        <m:r>
                          <a:rPr lang="es-ES" sz="2200" b="0" i="1" smtClean="0">
                            <a:solidFill>
                              <a:prstClr val="black"/>
                            </a:solidFill>
                            <a:latin typeface="Cambria Math"/>
                            <a:sym typeface="Symbol"/>
                          </a:rPr>
                          <m:t>19</m:t>
                        </m:r>
                      </m:e>
                    </m:d>
                  </m:oMath>
                </a14:m>
                <a:r>
                  <a:rPr lang="es-ES" sz="2200" dirty="0" smtClean="0">
                    <a:effectLst/>
                    <a:ea typeface="Calibri"/>
                    <a:cs typeface="Times New Roman"/>
                  </a:rPr>
                  <a:t> = 2x0,1241 = 0,2482</a:t>
                </a:r>
              </a:p>
              <a:p>
                <a:pPr marL="0" lvl="1" indent="457200" algn="just">
                  <a:lnSpc>
                    <a:spcPct val="115000"/>
                  </a:lnSpc>
                  <a:spcBef>
                    <a:spcPts val="1200"/>
                  </a:spcBef>
                </a:pPr>
                <a:r>
                  <a:rPr lang="es-ES" sz="2200" dirty="0" smtClean="0">
                    <a:ea typeface="Calibri"/>
                    <a:cs typeface="Times New Roman"/>
                  </a:rPr>
                  <a:t>De haber tomado la decisión sobre la base del valor p se habría dicho: “</a:t>
                </a:r>
                <a:r>
                  <a:rPr lang="es-ES" sz="2200" i="1" dirty="0" smtClean="0">
                    <a:ea typeface="Calibri"/>
                    <a:cs typeface="Times New Roman"/>
                  </a:rPr>
                  <a:t>Como </a:t>
                </a:r>
                <a:r>
                  <a:rPr lang="es-ES" sz="2200" dirty="0" smtClean="0">
                    <a:ea typeface="Calibri"/>
                    <a:cs typeface="Times New Roman"/>
                  </a:rPr>
                  <a:t>0,2482</a:t>
                </a:r>
                <a:r>
                  <a:rPr lang="es-ES" sz="2200" i="1" dirty="0" smtClean="0">
                    <a:ea typeface="Calibri"/>
                    <a:cs typeface="Times New Roman"/>
                  </a:rPr>
                  <a:t> &gt; 0,10 no se rechaza H</a:t>
                </a:r>
                <a:r>
                  <a:rPr lang="es-ES" sz="2200" i="1" baseline="-25000" dirty="0" smtClean="0">
                    <a:ea typeface="Calibri"/>
                    <a:cs typeface="Times New Roman"/>
                  </a:rPr>
                  <a:t>0</a:t>
                </a:r>
                <a:r>
                  <a:rPr lang="es-ES" sz="2200" dirty="0" smtClean="0">
                    <a:ea typeface="Calibri"/>
                    <a:cs typeface="Times New Roman"/>
                  </a:rPr>
                  <a:t>”.</a:t>
                </a:r>
                <a:endParaRPr lang="es-ES" sz="2200" dirty="0">
                  <a:effectLst/>
                  <a:ea typeface="Calibri"/>
                  <a:cs typeface="Times New Roman"/>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755576" y="908720"/>
                <a:ext cx="7560840" cy="4447371"/>
              </a:xfrm>
              <a:prstGeom prst="rect">
                <a:avLst/>
              </a:prstGeom>
              <a:blipFill>
                <a:blip r:embed="rId2"/>
                <a:stretch>
                  <a:fillRect l="-1048" t="-685" r="-1048" b="-1096"/>
                </a:stretch>
              </a:blipFill>
            </p:spPr>
            <p:txBody>
              <a:bodyPr/>
              <a:lstStyle/>
              <a:p>
                <a:r>
                  <a:rPr lang="es-ES">
                    <a:noFill/>
                  </a:rPr>
                  <a:t> </a:t>
                </a:r>
              </a:p>
            </p:txBody>
          </p:sp>
        </mc:Fallback>
      </mc:AlternateContent>
      <p:sp>
        <p:nvSpPr>
          <p:cNvPr id="4" name="Título 1">
            <a:extLst>
              <a:ext uri="{FF2B5EF4-FFF2-40B4-BE49-F238E27FC236}">
                <a16:creationId xmlns:a16="http://schemas.microsoft.com/office/drawing/2014/main" id="{5D38356E-C424-4E23-849D-789CB849615B}"/>
              </a:ext>
            </a:extLst>
          </p:cNvPr>
          <p:cNvSpPr txBox="1">
            <a:spLocks/>
          </p:cNvSpPr>
          <p:nvPr/>
        </p:nvSpPr>
        <p:spPr>
          <a:xfrm>
            <a:off x="4644008" y="5799218"/>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a:t>
            </a:r>
            <a:endParaRPr lang="es-AR" sz="4400" dirty="0"/>
          </a:p>
        </p:txBody>
      </p:sp>
    </p:spTree>
    <p:extLst>
      <p:ext uri="{BB962C8B-B14F-4D97-AF65-F5344CB8AC3E}">
        <p14:creationId xmlns:p14="http://schemas.microsoft.com/office/powerpoint/2010/main" val="2169448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967535" y="5934702"/>
            <a:ext cx="417646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a:t>
            </a:r>
            <a:r>
              <a:rPr lang="es-AR" sz="4400" i="1" dirty="0" smtClean="0">
                <a:sym typeface="Symbol"/>
              </a:rPr>
              <a:t></a:t>
            </a:r>
            <a:r>
              <a:rPr lang="es-AR" sz="4400" dirty="0" smtClean="0">
                <a:sym typeface="Symbol"/>
              </a:rPr>
              <a:t> conocida?</a:t>
            </a:r>
            <a:endParaRPr lang="es-AR" sz="4400" dirty="0" smtClean="0"/>
          </a:p>
        </p:txBody>
      </p:sp>
      <p:sp>
        <p:nvSpPr>
          <p:cNvPr id="3" name="2 CuadroTexto"/>
          <p:cNvSpPr txBox="1"/>
          <p:nvPr/>
        </p:nvSpPr>
        <p:spPr>
          <a:xfrm>
            <a:off x="539552" y="548680"/>
            <a:ext cx="7864232" cy="5478423"/>
          </a:xfrm>
          <a:prstGeom prst="rect">
            <a:avLst/>
          </a:prstGeom>
          <a:noFill/>
        </p:spPr>
        <p:txBody>
          <a:bodyPr wrap="square" rtlCol="0">
            <a:spAutoFit/>
          </a:bodyPr>
          <a:lstStyle/>
          <a:p>
            <a:pPr algn="just">
              <a:spcBef>
                <a:spcPts val="1200"/>
              </a:spcBef>
            </a:pPr>
            <a:r>
              <a:rPr lang="es-ES" sz="2000" dirty="0"/>
              <a:t>	</a:t>
            </a:r>
            <a:r>
              <a:rPr lang="es-ES" sz="2000" dirty="0" smtClean="0"/>
              <a:t>La desviación estándar poblacional, en la práctica,  suele ser desconocida como ocurre con todos los parámetros poblacionales. Cuando se dice “</a:t>
            </a:r>
            <a:r>
              <a:rPr lang="es-AR" sz="2000" i="1" dirty="0">
                <a:solidFill>
                  <a:prstClr val="black"/>
                </a:solidFill>
                <a:sym typeface="Symbol"/>
              </a:rPr>
              <a:t></a:t>
            </a:r>
            <a:r>
              <a:rPr lang="es-AR" sz="2000" dirty="0">
                <a:solidFill>
                  <a:prstClr val="black"/>
                </a:solidFill>
                <a:sym typeface="Symbol"/>
              </a:rPr>
              <a:t> </a:t>
            </a:r>
            <a:r>
              <a:rPr lang="es-AR" sz="2000" dirty="0" smtClean="0">
                <a:solidFill>
                  <a:prstClr val="black"/>
                </a:solidFill>
                <a:sym typeface="Symbol"/>
              </a:rPr>
              <a:t>conocida”, generalmente debe entenderse en alguno de estos dos sentidos:</a:t>
            </a:r>
          </a:p>
          <a:p>
            <a:pPr algn="just">
              <a:spcBef>
                <a:spcPts val="1200"/>
              </a:spcBef>
            </a:pPr>
            <a:r>
              <a:rPr lang="es-AR" sz="2000" dirty="0" smtClean="0">
                <a:solidFill>
                  <a:prstClr val="black"/>
                </a:solidFill>
                <a:sym typeface="Symbol"/>
              </a:rPr>
              <a:t>1) Hay un supuesto sobre </a:t>
            </a:r>
            <a:r>
              <a:rPr lang="es-AR" sz="2000" i="1" dirty="0" smtClean="0">
                <a:solidFill>
                  <a:prstClr val="black"/>
                </a:solidFill>
                <a:sym typeface="Symbol"/>
              </a:rPr>
              <a:t></a:t>
            </a:r>
            <a:r>
              <a:rPr lang="es-AR" sz="2000" dirty="0" smtClean="0">
                <a:solidFill>
                  <a:prstClr val="black"/>
                </a:solidFill>
                <a:sym typeface="Symbol"/>
              </a:rPr>
              <a:t> que se ha probado previamente. En nuestro ejemplo el supuesto fue que la desviación estándar de los niños santafecinos era la misma que la de los españoles. Este supuesto constituye a su vez una hipótesis estadística (H</a:t>
            </a:r>
            <a:r>
              <a:rPr lang="es-AR" sz="2000" baseline="-25000" dirty="0" smtClean="0">
                <a:solidFill>
                  <a:prstClr val="black"/>
                </a:solidFill>
                <a:sym typeface="Symbol"/>
              </a:rPr>
              <a:t>0</a:t>
            </a:r>
            <a:r>
              <a:rPr lang="es-AR" sz="2000" dirty="0" smtClean="0">
                <a:solidFill>
                  <a:prstClr val="black"/>
                </a:solidFill>
                <a:sym typeface="Symbol"/>
              </a:rPr>
              <a:t>: </a:t>
            </a:r>
            <a:r>
              <a:rPr lang="es-AR" sz="2000" i="1" dirty="0" smtClean="0">
                <a:solidFill>
                  <a:prstClr val="black"/>
                </a:solidFill>
                <a:sym typeface="Symbol"/>
              </a:rPr>
              <a:t></a:t>
            </a:r>
            <a:r>
              <a:rPr lang="es-AR" sz="2000" dirty="0" smtClean="0">
                <a:solidFill>
                  <a:prstClr val="black"/>
                </a:solidFill>
                <a:sym typeface="Symbol"/>
              </a:rPr>
              <a:t> = 6) que puede ponerse a prueba y rechazarse o no según cómo sea la desviación estándar </a:t>
            </a:r>
            <a:r>
              <a:rPr lang="es-AR" sz="2000" dirty="0" err="1" smtClean="0">
                <a:solidFill>
                  <a:prstClr val="black"/>
                </a:solidFill>
                <a:sym typeface="Symbol"/>
              </a:rPr>
              <a:t>muestral</a:t>
            </a:r>
            <a:r>
              <a:rPr lang="es-AR" sz="2000" dirty="0" smtClean="0">
                <a:solidFill>
                  <a:prstClr val="black"/>
                </a:solidFill>
                <a:sym typeface="Symbol"/>
              </a:rPr>
              <a:t>. Esa prueba no está dentro de los temas de este curso.</a:t>
            </a:r>
          </a:p>
          <a:p>
            <a:pPr algn="just">
              <a:spcBef>
                <a:spcPts val="1200"/>
              </a:spcBef>
            </a:pPr>
            <a:r>
              <a:rPr lang="es-ES" sz="2000" dirty="0" smtClean="0"/>
              <a:t>2) Se le atribuye a </a:t>
            </a:r>
            <a:r>
              <a:rPr lang="es-AR" sz="2000" i="1" dirty="0" smtClean="0">
                <a:solidFill>
                  <a:prstClr val="black"/>
                </a:solidFill>
                <a:sym typeface="Symbol"/>
              </a:rPr>
              <a:t></a:t>
            </a:r>
            <a:r>
              <a:rPr lang="es-AR" sz="2000" dirty="0" smtClean="0">
                <a:solidFill>
                  <a:prstClr val="black"/>
                </a:solidFill>
                <a:sym typeface="Symbol"/>
              </a:rPr>
              <a:t> un valor que surge de estimaciones a partir de datos preliminares, históricos, y no de la misma muestra que se utilizará para inferir sobre </a:t>
            </a:r>
            <a:r>
              <a:rPr lang="es-AR" sz="2000" i="1" dirty="0" smtClean="0">
                <a:solidFill>
                  <a:prstClr val="black"/>
                </a:solidFill>
                <a:sym typeface="Symbol"/>
              </a:rPr>
              <a:t></a:t>
            </a:r>
            <a:r>
              <a:rPr lang="es-AR" sz="2000" dirty="0" smtClean="0">
                <a:solidFill>
                  <a:prstClr val="black"/>
                </a:solidFill>
                <a:sym typeface="Symbol"/>
              </a:rPr>
              <a:t>.</a:t>
            </a:r>
          </a:p>
          <a:p>
            <a:pPr algn="just">
              <a:spcBef>
                <a:spcPts val="1200"/>
              </a:spcBef>
            </a:pPr>
            <a:r>
              <a:rPr lang="es-AR" sz="2000" dirty="0">
                <a:solidFill>
                  <a:prstClr val="black"/>
                </a:solidFill>
                <a:sym typeface="Symbol"/>
              </a:rPr>
              <a:t>	</a:t>
            </a:r>
            <a:r>
              <a:rPr lang="es-AR" sz="2000" dirty="0" smtClean="0">
                <a:solidFill>
                  <a:prstClr val="black"/>
                </a:solidFill>
                <a:sym typeface="Symbol"/>
              </a:rPr>
              <a:t>Lo más común es realizar el test que se verá a continuación con </a:t>
            </a:r>
            <a:r>
              <a:rPr lang="es-AR" sz="2000" i="1" dirty="0" smtClean="0">
                <a:solidFill>
                  <a:prstClr val="black"/>
                </a:solidFill>
                <a:sym typeface="Symbol"/>
              </a:rPr>
              <a:t></a:t>
            </a:r>
            <a:r>
              <a:rPr lang="es-AR" sz="2000" dirty="0" smtClean="0">
                <a:solidFill>
                  <a:prstClr val="black"/>
                </a:solidFill>
                <a:sym typeface="Symbol"/>
              </a:rPr>
              <a:t> desconocida.</a:t>
            </a:r>
            <a:endParaRPr lang="es-ES" sz="2000" dirty="0"/>
          </a:p>
        </p:txBody>
      </p:sp>
    </p:spTree>
    <p:extLst>
      <p:ext uri="{BB962C8B-B14F-4D97-AF65-F5344CB8AC3E}">
        <p14:creationId xmlns:p14="http://schemas.microsoft.com/office/powerpoint/2010/main" val="38450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915816" y="5229200"/>
            <a:ext cx="5805263" cy="127944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a:t>
            </a:r>
            <a:r>
              <a:rPr lang="es-AR" sz="4400" i="1" dirty="0" smtClean="0">
                <a:sym typeface="Symbol"/>
              </a:rPr>
              <a:t></a:t>
            </a:r>
            <a:r>
              <a:rPr lang="es-AR" sz="4400" dirty="0" smtClean="0">
                <a:sym typeface="Symbol"/>
              </a:rPr>
              <a:t> cuando </a:t>
            </a:r>
            <a:br>
              <a:rPr lang="es-AR" sz="4400" dirty="0" smtClean="0">
                <a:sym typeface="Symbol"/>
              </a:rPr>
            </a:br>
            <a:r>
              <a:rPr lang="es-AR" sz="4400" i="1" dirty="0" smtClean="0">
                <a:sym typeface="Symbol"/>
              </a:rPr>
              <a:t></a:t>
            </a:r>
            <a:r>
              <a:rPr lang="es-AR" sz="4400" dirty="0" smtClean="0">
                <a:sym typeface="Symbol"/>
              </a:rPr>
              <a:t> es desconocida</a:t>
            </a:r>
            <a:endParaRPr lang="es-AR" sz="4400" dirty="0"/>
          </a:p>
        </p:txBody>
      </p:sp>
      <mc:AlternateContent xmlns:mc="http://schemas.openxmlformats.org/markup-compatibility/2006" xmlns:a14="http://schemas.microsoft.com/office/drawing/2010/main">
        <mc:Choice Requires="a14">
          <p:sp>
            <p:nvSpPr>
              <p:cNvPr id="4" name="3 CuadroTexto"/>
              <p:cNvSpPr txBox="1"/>
              <p:nvPr/>
            </p:nvSpPr>
            <p:spPr>
              <a:xfrm>
                <a:off x="395535" y="404664"/>
                <a:ext cx="8325543" cy="5217262"/>
              </a:xfrm>
              <a:prstGeom prst="rect">
                <a:avLst/>
              </a:prstGeom>
              <a:noFill/>
            </p:spPr>
            <p:txBody>
              <a:bodyPr wrap="square" rtlCol="0">
                <a:spAutoFit/>
              </a:bodyPr>
              <a:lstStyle/>
              <a:p>
                <a:pPr lvl="0" algn="just">
                  <a:spcBef>
                    <a:spcPts val="1200"/>
                  </a:spcBef>
                </a:pPr>
                <a:r>
                  <a:rPr lang="es-ES" dirty="0" smtClean="0"/>
                  <a:t>	</a:t>
                </a:r>
                <a:r>
                  <a:rPr lang="es-ES" sz="2200" dirty="0" smtClean="0"/>
                  <a:t>Como el estadístico </a:t>
                </a:r>
                <a14:m>
                  <m:oMath xmlns:m="http://schemas.openxmlformats.org/officeDocument/2006/math">
                    <m:acc>
                      <m:accPr>
                        <m:chr m:val="̅"/>
                        <m:ctrlPr>
                          <a:rPr lang="es-ES" sz="2200" b="1" i="1">
                            <a:solidFill>
                              <a:prstClr val="black"/>
                            </a:solidFill>
                            <a:latin typeface="Cambria Math" panose="02040503050406030204" pitchFamily="18" charset="0"/>
                            <a:ea typeface="Times New Roman"/>
                            <a:cs typeface="Arial"/>
                          </a:rPr>
                        </m:ctrlPr>
                      </m:accPr>
                      <m:e>
                        <m:r>
                          <a:rPr lang="es-ES" sz="2200" b="1" i="1">
                            <a:solidFill>
                              <a:prstClr val="black"/>
                            </a:solidFill>
                            <a:latin typeface="Cambria Math"/>
                            <a:ea typeface="Times New Roman"/>
                            <a:cs typeface="Arial"/>
                          </a:rPr>
                          <m:t>𝑿</m:t>
                        </m:r>
                      </m:e>
                    </m:acc>
                  </m:oMath>
                </a14:m>
                <a:r>
                  <a:rPr lang="es-ES" sz="2200" b="1" dirty="0">
                    <a:solidFill>
                      <a:prstClr val="black"/>
                    </a:solidFill>
                  </a:rPr>
                  <a:t> </a:t>
                </a:r>
                <a:r>
                  <a:rPr lang="es-ES" sz="2200" b="1" dirty="0">
                    <a:solidFill>
                      <a:prstClr val="black"/>
                    </a:solidFill>
                    <a:sym typeface="Symbol"/>
                  </a:rPr>
                  <a:t> N(</a:t>
                </a:r>
                <a:r>
                  <a:rPr lang="es-ES" sz="2200" b="1" i="1" dirty="0">
                    <a:solidFill>
                      <a:prstClr val="black"/>
                    </a:solidFill>
                    <a:latin typeface="Symbol" panose="05050102010706020507" pitchFamily="18" charset="2"/>
                    <a:sym typeface="Symbol"/>
                  </a:rPr>
                  <a:t>m</a:t>
                </a:r>
                <a:r>
                  <a:rPr lang="es-ES" sz="2200" b="1" i="1" baseline="-25000" dirty="0">
                    <a:solidFill>
                      <a:prstClr val="black"/>
                    </a:solidFill>
                    <a:latin typeface="Symbol" panose="05050102010706020507" pitchFamily="18" charset="2"/>
                    <a:sym typeface="Symbol"/>
                  </a:rPr>
                  <a:t>0</a:t>
                </a:r>
                <a:r>
                  <a:rPr lang="es-ES" sz="2200" b="1" i="1" baseline="-25000" dirty="0" smtClean="0">
                    <a:solidFill>
                      <a:prstClr val="black"/>
                    </a:solidFill>
                    <a:latin typeface="Symbol" panose="05050102010706020507" pitchFamily="18" charset="2"/>
                    <a:sym typeface="Symbol"/>
                  </a:rPr>
                  <a:t> </a:t>
                </a:r>
                <a:r>
                  <a:rPr lang="es-ES" sz="2200" b="1" dirty="0">
                    <a:solidFill>
                      <a:prstClr val="black"/>
                    </a:solidFill>
                    <a:sym typeface="Symbol"/>
                  </a:rPr>
                  <a:t>,</a:t>
                </a:r>
                <a14:m>
                  <m:oMath xmlns:m="http://schemas.openxmlformats.org/officeDocument/2006/math">
                    <m:f>
                      <m:fPr>
                        <m:ctrlPr>
                          <a:rPr lang="es-ES" sz="2200" b="1" i="1">
                            <a:solidFill>
                              <a:prstClr val="black"/>
                            </a:solidFill>
                            <a:latin typeface="Cambria Math" panose="02040503050406030204" pitchFamily="18" charset="0"/>
                            <a:sym typeface="Symbol"/>
                          </a:rPr>
                        </m:ctrlPr>
                      </m:fPr>
                      <m:num>
                        <m:r>
                          <a:rPr lang="es-ES" sz="2200" b="1" i="1">
                            <a:solidFill>
                              <a:prstClr val="black"/>
                            </a:solidFill>
                            <a:latin typeface="Cambria Math"/>
                            <a:ea typeface="Cambria Math"/>
                            <a:sym typeface="Symbol"/>
                          </a:rPr>
                          <m:t>𝝈</m:t>
                        </m:r>
                      </m:num>
                      <m:den>
                        <m:rad>
                          <m:radPr>
                            <m:degHide m:val="on"/>
                            <m:ctrlPr>
                              <a:rPr lang="es-ES" sz="2200" b="1" i="1">
                                <a:solidFill>
                                  <a:prstClr val="black"/>
                                </a:solidFill>
                                <a:latin typeface="Cambria Math" panose="02040503050406030204" pitchFamily="18" charset="0"/>
                                <a:sym typeface="Symbol"/>
                              </a:rPr>
                            </m:ctrlPr>
                          </m:radPr>
                          <m:deg/>
                          <m:e>
                            <m:r>
                              <a:rPr lang="es-ES" sz="2200" b="1" i="1">
                                <a:solidFill>
                                  <a:prstClr val="black"/>
                                </a:solidFill>
                                <a:latin typeface="Cambria Math"/>
                                <a:sym typeface="Symbol"/>
                              </a:rPr>
                              <m:t>𝒏</m:t>
                            </m:r>
                          </m:e>
                        </m:rad>
                      </m:den>
                    </m:f>
                  </m:oMath>
                </a14:m>
                <a:r>
                  <a:rPr lang="es-ES" sz="2200" b="1" dirty="0">
                    <a:solidFill>
                      <a:prstClr val="black"/>
                    </a:solidFill>
                  </a:rPr>
                  <a:t>)</a:t>
                </a:r>
                <a:r>
                  <a:rPr lang="es-ES" sz="2200" b="1" dirty="0" smtClean="0">
                    <a:solidFill>
                      <a:prstClr val="black"/>
                    </a:solidFill>
                  </a:rPr>
                  <a:t> </a:t>
                </a:r>
                <a:r>
                  <a:rPr lang="es-ES" sz="2200" dirty="0" smtClean="0">
                    <a:solidFill>
                      <a:prstClr val="black"/>
                    </a:solidFill>
                  </a:rPr>
                  <a:t>bajo H</a:t>
                </a:r>
                <a:r>
                  <a:rPr lang="es-ES" sz="2200" baseline="-25000" dirty="0" smtClean="0">
                    <a:solidFill>
                      <a:prstClr val="black"/>
                    </a:solidFill>
                  </a:rPr>
                  <a:t>0</a:t>
                </a:r>
                <a:r>
                  <a:rPr lang="es-ES" sz="2200" dirty="0" smtClean="0">
                    <a:solidFill>
                      <a:prstClr val="black"/>
                    </a:solidFill>
                  </a:rPr>
                  <a:t>, si </a:t>
                </a:r>
                <a:r>
                  <a:rPr lang="es-ES" sz="2200" dirty="0" smtClean="0">
                    <a:latin typeface="Symbol" panose="05050102010706020507" pitchFamily="18" charset="2"/>
                  </a:rPr>
                  <a:t>s</a:t>
                </a:r>
                <a:r>
                  <a:rPr lang="es-ES" sz="2200" dirty="0" smtClean="0"/>
                  <a:t> es desconocida faltaría información para hallar los puntos críticos o para calcular el valor p. Entonces se necesita estimarla a través de la desviación estándar </a:t>
                </a:r>
                <a:r>
                  <a:rPr lang="es-ES" sz="2200" i="1" dirty="0" smtClean="0"/>
                  <a:t>S</a:t>
                </a:r>
                <a:r>
                  <a:rPr lang="es-ES" sz="2200" dirty="0" smtClean="0"/>
                  <a:t> proveniente de la misma muestra que se utiliza para estimar </a:t>
                </a:r>
                <a:r>
                  <a:rPr lang="es-ES" sz="2200" i="1" dirty="0" smtClean="0">
                    <a:latin typeface="Symbol" panose="05050102010706020507" pitchFamily="18" charset="2"/>
                  </a:rPr>
                  <a:t>m</a:t>
                </a:r>
                <a:r>
                  <a:rPr lang="es-ES" sz="2200" dirty="0" smtClean="0"/>
                  <a:t>. Es decir, que se utiliza la muestra para estimar conjuntamente a </a:t>
                </a:r>
                <a:r>
                  <a:rPr lang="es-ES" sz="2200" i="1" dirty="0" smtClean="0">
                    <a:latin typeface="Symbol" panose="05050102010706020507" pitchFamily="18" charset="2"/>
                  </a:rPr>
                  <a:t>m</a:t>
                </a:r>
                <a:r>
                  <a:rPr lang="es-ES" sz="2200" dirty="0" smtClean="0"/>
                  <a:t> y a </a:t>
                </a:r>
                <a:r>
                  <a:rPr lang="es-ES" sz="2200" i="1" dirty="0" smtClean="0">
                    <a:latin typeface="Symbol" panose="05050102010706020507" pitchFamily="18" charset="2"/>
                  </a:rPr>
                  <a:t>s</a:t>
                </a:r>
                <a:r>
                  <a:rPr lang="es-ES" sz="2200" dirty="0" smtClean="0"/>
                  <a:t>. Pero esto agrega variabilidad al estadístico que puede hacer modificar su distribución. </a:t>
                </a:r>
              </a:p>
              <a:p>
                <a:pPr lvl="0" algn="just">
                  <a:spcBef>
                    <a:spcPts val="1200"/>
                  </a:spcBef>
                </a:pPr>
                <a:r>
                  <a:rPr lang="es-ES" sz="2200" dirty="0"/>
                  <a:t>	</a:t>
                </a:r>
                <a:r>
                  <a:rPr lang="es-ES" sz="2200" dirty="0" smtClean="0"/>
                  <a:t>En este caso, sí se necesita estandarizar </a:t>
                </a:r>
                <a14:m>
                  <m:oMath xmlns:m="http://schemas.openxmlformats.org/officeDocument/2006/math">
                    <m:acc>
                      <m:accPr>
                        <m:chr m:val="̅"/>
                        <m:ctrlPr>
                          <a:rPr lang="es-ES" sz="2200" b="1" i="1">
                            <a:solidFill>
                              <a:prstClr val="black"/>
                            </a:solidFill>
                            <a:latin typeface="Cambria Math" panose="02040503050406030204" pitchFamily="18" charset="0"/>
                            <a:ea typeface="Times New Roman"/>
                            <a:cs typeface="Arial"/>
                          </a:rPr>
                        </m:ctrlPr>
                      </m:accPr>
                      <m:e>
                        <m:r>
                          <a:rPr lang="es-ES" sz="2200" b="1" i="1">
                            <a:solidFill>
                              <a:prstClr val="black"/>
                            </a:solidFill>
                            <a:latin typeface="Cambria Math"/>
                            <a:ea typeface="Times New Roman"/>
                            <a:cs typeface="Arial"/>
                          </a:rPr>
                          <m:t>𝑿</m:t>
                        </m:r>
                      </m:e>
                    </m:acc>
                    <m:r>
                      <a:rPr lang="es-ES" sz="2200" b="0" i="0" smtClean="0">
                        <a:solidFill>
                          <a:prstClr val="black"/>
                        </a:solidFill>
                        <a:latin typeface="Cambria Math"/>
                        <a:ea typeface="Times New Roman"/>
                        <a:cs typeface="Arial"/>
                      </a:rPr>
                      <m:t> </m:t>
                    </m:r>
                  </m:oMath>
                </a14:m>
                <a:r>
                  <a:rPr lang="es-ES" sz="2200" dirty="0" smtClean="0"/>
                  <a:t>y estimar su error estándar reemplazando </a:t>
                </a:r>
                <a:r>
                  <a:rPr lang="es-ES" sz="2200" i="1" dirty="0" smtClean="0">
                    <a:latin typeface="Symbol" panose="05050102010706020507" pitchFamily="18" charset="2"/>
                  </a:rPr>
                  <a:t>s</a:t>
                </a:r>
                <a:r>
                  <a:rPr lang="es-ES" sz="2200" dirty="0" smtClean="0"/>
                  <a:t>  por S.</a:t>
                </a:r>
              </a:p>
              <a:p>
                <a:pPr lvl="0">
                  <a:spcBef>
                    <a:spcPts val="1200"/>
                  </a:spcBef>
                </a:pPr>
                <a:r>
                  <a:rPr lang="es-ES" sz="2200" dirty="0"/>
                  <a:t>	</a:t>
                </a:r>
                <a:r>
                  <a:rPr lang="es-ES" sz="2200" dirty="0" smtClean="0"/>
                  <a:t>De modo que el estadístico que se utilizará es   </a:t>
                </a:r>
                <a14:m>
                  <m:oMath xmlns:m="http://schemas.openxmlformats.org/officeDocument/2006/math">
                    <m:f>
                      <m:fPr>
                        <m:ctrlPr>
                          <a:rPr lang="es-ES" sz="3200" b="1" i="1">
                            <a:solidFill>
                              <a:prstClr val="black"/>
                            </a:solidFill>
                            <a:latin typeface="Cambria Math" panose="02040503050406030204" pitchFamily="18" charset="0"/>
                          </a:rPr>
                        </m:ctrlPr>
                      </m:fPr>
                      <m:num>
                        <m:acc>
                          <m:accPr>
                            <m:chr m:val="̅"/>
                            <m:ctrlPr>
                              <a:rPr lang="es-ES" sz="3200" b="1" i="1">
                                <a:solidFill>
                                  <a:prstClr val="black"/>
                                </a:solidFill>
                                <a:latin typeface="Cambria Math" panose="02040503050406030204" pitchFamily="18" charset="0"/>
                              </a:rPr>
                            </m:ctrlPr>
                          </m:accPr>
                          <m:e>
                            <m:r>
                              <a:rPr lang="es-ES" sz="3200" b="1" i="1">
                                <a:solidFill>
                                  <a:prstClr val="black"/>
                                </a:solidFill>
                                <a:latin typeface="Cambria Math"/>
                              </a:rPr>
                              <m:t>𝑿</m:t>
                            </m:r>
                          </m:e>
                        </m:acc>
                        <m:r>
                          <a:rPr lang="es-ES" sz="3200" b="1" i="1">
                            <a:solidFill>
                              <a:prstClr val="black"/>
                            </a:solidFill>
                            <a:latin typeface="Cambria Math"/>
                          </a:rPr>
                          <m:t>−</m:t>
                        </m:r>
                        <m:sSub>
                          <m:sSubPr>
                            <m:ctrlPr>
                              <a:rPr lang="es-ES" sz="3200" b="1" i="1">
                                <a:solidFill>
                                  <a:prstClr val="black"/>
                                </a:solidFill>
                                <a:latin typeface="Cambria Math" panose="02040503050406030204" pitchFamily="18" charset="0"/>
                                <a:ea typeface="Cambria Math"/>
                              </a:rPr>
                            </m:ctrlPr>
                          </m:sSubPr>
                          <m:e>
                            <m:r>
                              <a:rPr lang="es-ES" sz="3200" b="1" i="1">
                                <a:solidFill>
                                  <a:prstClr val="black"/>
                                </a:solidFill>
                                <a:latin typeface="Cambria Math"/>
                                <a:ea typeface="Cambria Math"/>
                              </a:rPr>
                              <m:t>𝝁</m:t>
                            </m:r>
                          </m:e>
                          <m:sub>
                            <m:r>
                              <a:rPr lang="es-ES" sz="3200" b="1" i="1">
                                <a:solidFill>
                                  <a:prstClr val="black"/>
                                </a:solidFill>
                                <a:latin typeface="Cambria Math"/>
                                <a:ea typeface="Cambria Math"/>
                              </a:rPr>
                              <m:t>𝟎</m:t>
                            </m:r>
                          </m:sub>
                        </m:sSub>
                      </m:num>
                      <m:den>
                        <m:f>
                          <m:fPr>
                            <m:ctrlPr>
                              <a:rPr lang="es-ES" sz="3200" b="1" i="1">
                                <a:solidFill>
                                  <a:prstClr val="black"/>
                                </a:solidFill>
                                <a:latin typeface="Cambria Math" panose="02040503050406030204" pitchFamily="18" charset="0"/>
                              </a:rPr>
                            </m:ctrlPr>
                          </m:fPr>
                          <m:num>
                            <m:r>
                              <a:rPr lang="es-ES" sz="3200" b="1" i="1" smtClean="0">
                                <a:solidFill>
                                  <a:prstClr val="black"/>
                                </a:solidFill>
                                <a:latin typeface="Cambria Math"/>
                                <a:ea typeface="Cambria Math"/>
                              </a:rPr>
                              <m:t>𝑺</m:t>
                            </m:r>
                          </m:num>
                          <m:den>
                            <m:rad>
                              <m:radPr>
                                <m:degHide m:val="on"/>
                                <m:ctrlPr>
                                  <a:rPr lang="es-ES" sz="3200" b="1" i="1">
                                    <a:solidFill>
                                      <a:prstClr val="black"/>
                                    </a:solidFill>
                                    <a:latin typeface="Cambria Math" panose="02040503050406030204" pitchFamily="18" charset="0"/>
                                  </a:rPr>
                                </m:ctrlPr>
                              </m:radPr>
                              <m:deg/>
                              <m:e>
                                <m:r>
                                  <a:rPr lang="es-ES" sz="3200" b="1" i="1">
                                    <a:solidFill>
                                      <a:prstClr val="black"/>
                                    </a:solidFill>
                                    <a:latin typeface="Cambria Math"/>
                                  </a:rPr>
                                  <m:t>𝒏</m:t>
                                </m:r>
                              </m:e>
                            </m:rad>
                          </m:den>
                        </m:f>
                      </m:den>
                    </m:f>
                  </m:oMath>
                </a14:m>
                <a:r>
                  <a:rPr lang="es-ES" sz="3200" dirty="0" smtClean="0"/>
                  <a:t> .</a:t>
                </a:r>
              </a:p>
              <a:p>
                <a:endParaRPr lang="es-ES" dirty="0"/>
              </a:p>
            </p:txBody>
          </p:sp>
        </mc:Choice>
        <mc:Fallback xmlns="">
          <p:sp>
            <p:nvSpPr>
              <p:cNvPr id="4" name="3 CuadroTexto"/>
              <p:cNvSpPr txBox="1">
                <a:spLocks noRot="1" noChangeAspect="1" noMove="1" noResize="1" noEditPoints="1" noAdjustHandles="1" noChangeArrowheads="1" noChangeShapeType="1" noTextEdit="1"/>
              </p:cNvSpPr>
              <p:nvPr/>
            </p:nvSpPr>
            <p:spPr>
              <a:xfrm>
                <a:off x="395535" y="404664"/>
                <a:ext cx="8325543" cy="5217262"/>
              </a:xfrm>
              <a:prstGeom prst="rect">
                <a:avLst/>
              </a:prstGeom>
              <a:blipFill rotWithShape="1">
                <a:blip r:embed="rId2"/>
                <a:stretch>
                  <a:fillRect l="-952" t="-117" r="-952"/>
                </a:stretch>
              </a:blipFill>
            </p:spPr>
            <p:txBody>
              <a:bodyPr/>
              <a:lstStyle/>
              <a:p>
                <a:r>
                  <a:rPr lang="es-ES">
                    <a:noFill/>
                  </a:rPr>
                  <a:t> </a:t>
                </a:r>
              </a:p>
            </p:txBody>
          </p:sp>
        </mc:Fallback>
      </mc:AlternateContent>
    </p:spTree>
    <p:extLst>
      <p:ext uri="{BB962C8B-B14F-4D97-AF65-F5344CB8AC3E}">
        <p14:creationId xmlns:p14="http://schemas.microsoft.com/office/powerpoint/2010/main" val="3214114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5D38356E-C424-4E23-849D-789CB849615B}"/>
                  </a:ext>
                </a:extLst>
              </p:cNvPr>
              <p:cNvSpPr txBox="1">
                <a:spLocks/>
              </p:cNvSpPr>
              <p:nvPr/>
            </p:nvSpPr>
            <p:spPr>
              <a:xfrm>
                <a:off x="3203848" y="5163658"/>
                <a:ext cx="5667812" cy="143369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Distribución de</a:t>
                </a:r>
                <a14:m>
                  <m:oMath xmlns:m="http://schemas.openxmlformats.org/officeDocument/2006/math">
                    <m:r>
                      <a:rPr lang="es-ES" sz="4400" b="1" i="0" smtClean="0">
                        <a:solidFill>
                          <a:prstClr val="black"/>
                        </a:solidFill>
                        <a:effectLst/>
                        <a:latin typeface="Cambria Math"/>
                        <a:ea typeface="+mn-ea"/>
                        <a:cs typeface="+mn-cs"/>
                      </a:rPr>
                      <m:t>   </m:t>
                    </m:r>
                    <m:f>
                      <m:fPr>
                        <m:ctrlPr>
                          <a:rPr lang="es-ES" sz="4400" b="0" i="1">
                            <a:solidFill>
                              <a:prstClr val="black"/>
                            </a:solidFill>
                            <a:effectLst/>
                            <a:latin typeface="Cambria Math" panose="02040503050406030204" pitchFamily="18" charset="0"/>
                            <a:ea typeface="+mn-ea"/>
                            <a:cs typeface="+mn-cs"/>
                          </a:rPr>
                        </m:ctrlPr>
                      </m:fPr>
                      <m:num>
                        <m:acc>
                          <m:accPr>
                            <m:chr m:val="̅"/>
                            <m:ctrlPr>
                              <a:rPr lang="es-ES" sz="4400" b="0" i="1">
                                <a:solidFill>
                                  <a:prstClr val="black"/>
                                </a:solidFill>
                                <a:effectLst/>
                                <a:latin typeface="Cambria Math" panose="02040503050406030204" pitchFamily="18" charset="0"/>
                                <a:ea typeface="+mn-ea"/>
                                <a:cs typeface="+mn-cs"/>
                              </a:rPr>
                            </m:ctrlPr>
                          </m:accPr>
                          <m:e>
                            <m:r>
                              <a:rPr lang="es-ES" sz="4400" b="0" i="1">
                                <a:solidFill>
                                  <a:prstClr val="black"/>
                                </a:solidFill>
                                <a:effectLst/>
                                <a:latin typeface="Cambria Math"/>
                                <a:ea typeface="+mn-ea"/>
                                <a:cs typeface="+mn-cs"/>
                              </a:rPr>
                              <m:t>𝑋</m:t>
                            </m:r>
                          </m:e>
                        </m:acc>
                        <m:r>
                          <a:rPr lang="es-ES" sz="4400" b="0" i="1">
                            <a:solidFill>
                              <a:prstClr val="black"/>
                            </a:solidFill>
                            <a:effectLst/>
                            <a:latin typeface="Cambria Math"/>
                            <a:ea typeface="+mn-ea"/>
                            <a:cs typeface="+mn-cs"/>
                          </a:rPr>
                          <m:t>−</m:t>
                        </m:r>
                        <m:sSub>
                          <m:sSubPr>
                            <m:ctrlPr>
                              <a:rPr lang="es-ES" sz="4400" b="0" i="1">
                                <a:solidFill>
                                  <a:prstClr val="black"/>
                                </a:solidFill>
                                <a:effectLst/>
                                <a:latin typeface="Cambria Math" panose="02040503050406030204" pitchFamily="18" charset="0"/>
                                <a:ea typeface="+mn-ea"/>
                                <a:cs typeface="+mn-cs"/>
                              </a:rPr>
                            </m:ctrlPr>
                          </m:sSubPr>
                          <m:e>
                            <m:r>
                              <a:rPr lang="es-ES" sz="4400" b="0" i="1">
                                <a:solidFill>
                                  <a:prstClr val="black"/>
                                </a:solidFill>
                                <a:effectLst/>
                                <a:latin typeface="Cambria Math"/>
                                <a:ea typeface="Cambria Math"/>
                                <a:cs typeface="+mn-cs"/>
                              </a:rPr>
                              <m:t>𝜇</m:t>
                            </m:r>
                          </m:e>
                          <m:sub>
                            <m:r>
                              <a:rPr lang="es-ES" sz="4400" b="0" i="1">
                                <a:solidFill>
                                  <a:prstClr val="black"/>
                                </a:solidFill>
                                <a:effectLst/>
                                <a:latin typeface="Cambria Math"/>
                                <a:ea typeface="+mn-ea"/>
                                <a:cs typeface="+mn-cs"/>
                              </a:rPr>
                              <m:t>0</m:t>
                            </m:r>
                          </m:sub>
                        </m:sSub>
                      </m:num>
                      <m:den>
                        <m:f>
                          <m:fPr>
                            <m:ctrlPr>
                              <a:rPr lang="es-ES" sz="4400" b="0" i="1">
                                <a:solidFill>
                                  <a:prstClr val="black"/>
                                </a:solidFill>
                                <a:effectLst/>
                                <a:latin typeface="Cambria Math" panose="02040503050406030204" pitchFamily="18" charset="0"/>
                                <a:ea typeface="+mn-ea"/>
                                <a:cs typeface="+mn-cs"/>
                              </a:rPr>
                            </m:ctrlPr>
                          </m:fPr>
                          <m:num>
                            <m:r>
                              <a:rPr lang="es-ES" sz="4400" b="0" i="1">
                                <a:solidFill>
                                  <a:prstClr val="black"/>
                                </a:solidFill>
                                <a:effectLst/>
                                <a:latin typeface="Cambria Math"/>
                                <a:ea typeface="+mn-ea"/>
                                <a:cs typeface="+mn-cs"/>
                              </a:rPr>
                              <m:t>𝑆</m:t>
                            </m:r>
                          </m:num>
                          <m:den>
                            <m:rad>
                              <m:radPr>
                                <m:degHide m:val="on"/>
                                <m:ctrlPr>
                                  <a:rPr lang="es-ES" sz="4400" b="0" i="1">
                                    <a:solidFill>
                                      <a:prstClr val="black"/>
                                    </a:solidFill>
                                    <a:effectLst/>
                                    <a:latin typeface="Cambria Math" panose="02040503050406030204" pitchFamily="18" charset="0"/>
                                    <a:ea typeface="+mn-ea"/>
                                    <a:cs typeface="+mn-cs"/>
                                  </a:rPr>
                                </m:ctrlPr>
                              </m:radPr>
                              <m:deg/>
                              <m:e>
                                <m:r>
                                  <a:rPr lang="es-ES" sz="4400" b="0" i="1">
                                    <a:solidFill>
                                      <a:prstClr val="black"/>
                                    </a:solidFill>
                                    <a:effectLst/>
                                    <a:latin typeface="Cambria Math"/>
                                    <a:ea typeface="+mn-ea"/>
                                    <a:cs typeface="+mn-cs"/>
                                  </a:rPr>
                                  <m:t>𝑛</m:t>
                                </m:r>
                              </m:e>
                            </m:rad>
                          </m:den>
                        </m:f>
                      </m:den>
                    </m:f>
                  </m:oMath>
                </a14:m>
                <a:r>
                  <a:rPr lang="es-AR" sz="4400" dirty="0" smtClean="0"/>
                  <a:t> </a:t>
                </a:r>
                <a:endParaRPr lang="es-AR" sz="4400" dirty="0"/>
              </a:p>
            </p:txBody>
          </p:sp>
        </mc:Choice>
        <mc:Fallback xmlns="">
          <p:sp>
            <p:nvSpPr>
              <p:cNvPr id="2" name="Título 1">
                <a:extLst>
                  <a:ext uri="{FF2B5EF4-FFF2-40B4-BE49-F238E27FC236}">
                    <a16:creationId xmlns="" xmlns:a16="http://schemas.microsoft.com/office/drawing/2014/main" id="{5D38356E-C424-4E23-849D-789CB849615B}"/>
                  </a:ext>
                </a:extLst>
              </p:cNvPr>
              <p:cNvSpPr txBox="1">
                <a:spLocks noRot="1" noChangeAspect="1" noMove="1" noResize="1" noEditPoints="1" noAdjustHandles="1" noChangeArrowheads="1" noChangeShapeType="1" noTextEdit="1"/>
              </p:cNvSpPr>
              <p:nvPr/>
            </p:nvSpPr>
            <p:spPr>
              <a:xfrm>
                <a:off x="3203848" y="5163658"/>
                <a:ext cx="5667812" cy="1433694"/>
              </a:xfrm>
              <a:prstGeom prst="rect">
                <a:avLst/>
              </a:prstGeom>
              <a:blipFill rotWithShape="1">
                <a:blip r:embed="rId2"/>
                <a:stretch>
                  <a:fillRect l="-3014" b="-468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543005" y="620688"/>
                <a:ext cx="7488833" cy="4517583"/>
              </a:xfrm>
              <a:prstGeom prst="rect">
                <a:avLst/>
              </a:prstGeom>
              <a:noFill/>
            </p:spPr>
            <p:txBody>
              <a:bodyPr wrap="square" rtlCol="0">
                <a:spAutoFit/>
              </a:bodyPr>
              <a:lstStyle/>
              <a:p>
                <a:pPr algn="just">
                  <a:spcBef>
                    <a:spcPts val="1200"/>
                  </a:spcBef>
                </a:pPr>
                <a:r>
                  <a:rPr lang="es-ES" sz="2400" dirty="0" smtClean="0"/>
                  <a:t>	</a:t>
                </a:r>
                <a:r>
                  <a:rPr lang="es-ES" sz="2200" dirty="0" smtClean="0"/>
                  <a:t>Su distribución depende de si se supone o no que </a:t>
                </a:r>
                <a:r>
                  <a:rPr lang="es-ES" sz="2200" i="1" dirty="0" smtClean="0">
                    <a:latin typeface="Times New Roman" panose="02020603050405020304" pitchFamily="18" charset="0"/>
                    <a:cs typeface="Times New Roman" panose="02020603050405020304" pitchFamily="18" charset="0"/>
                  </a:rPr>
                  <a:t>X</a:t>
                </a:r>
                <a:r>
                  <a:rPr lang="es-ES" sz="2200" dirty="0" smtClean="0"/>
                  <a:t> es normal y, según esto, del tamaño de muestra.</a:t>
                </a:r>
              </a:p>
              <a:p>
                <a:pPr algn="just">
                  <a:spcBef>
                    <a:spcPts val="1200"/>
                  </a:spcBef>
                </a:pPr>
                <a:r>
                  <a:rPr lang="es-ES" sz="2200" dirty="0"/>
                  <a:t>	</a:t>
                </a:r>
                <a:r>
                  <a:rPr lang="es-ES" sz="2200" dirty="0" smtClean="0"/>
                  <a:t>El denominador</a:t>
                </a:r>
                <a:r>
                  <a:rPr lang="es-ES" sz="2200" dirty="0">
                    <a:solidFill>
                      <a:prstClr val="black"/>
                    </a:solidFill>
                  </a:rPr>
                  <a:t> </a:t>
                </a:r>
                <a14:m>
                  <m:oMath xmlns:m="http://schemas.openxmlformats.org/officeDocument/2006/math">
                    <m:f>
                      <m:fPr>
                        <m:ctrlPr>
                          <a:rPr lang="es-ES" sz="2200" i="1">
                            <a:solidFill>
                              <a:prstClr val="black"/>
                            </a:solidFill>
                            <a:latin typeface="Cambria Math" panose="02040503050406030204" pitchFamily="18" charset="0"/>
                          </a:rPr>
                        </m:ctrlPr>
                      </m:fPr>
                      <m:num>
                        <m:r>
                          <a:rPr lang="es-ES" sz="2200" i="1">
                            <a:solidFill>
                              <a:prstClr val="black"/>
                            </a:solidFill>
                            <a:latin typeface="Cambria Math"/>
                          </a:rPr>
                          <m:t>𝑆</m:t>
                        </m:r>
                      </m:num>
                      <m:den>
                        <m:rad>
                          <m:radPr>
                            <m:degHide m:val="on"/>
                            <m:ctrlPr>
                              <a:rPr lang="es-ES" sz="2200" i="1">
                                <a:solidFill>
                                  <a:prstClr val="black"/>
                                </a:solidFill>
                                <a:latin typeface="Cambria Math" panose="02040503050406030204" pitchFamily="18" charset="0"/>
                              </a:rPr>
                            </m:ctrlPr>
                          </m:radPr>
                          <m:deg/>
                          <m:e>
                            <m:r>
                              <a:rPr lang="es-ES" sz="2200" i="1">
                                <a:solidFill>
                                  <a:prstClr val="black"/>
                                </a:solidFill>
                                <a:latin typeface="Cambria Math"/>
                              </a:rPr>
                              <m:t>𝑛</m:t>
                            </m:r>
                          </m:e>
                        </m:rad>
                      </m:den>
                    </m:f>
                  </m:oMath>
                </a14:m>
                <a:r>
                  <a:rPr lang="es-ES" sz="2200" dirty="0" smtClean="0"/>
                  <a:t> de </a:t>
                </a:r>
                <a14:m>
                  <m:oMath xmlns:m="http://schemas.openxmlformats.org/officeDocument/2006/math">
                    <m:f>
                      <m:fPr>
                        <m:ctrlPr>
                          <a:rPr lang="es-ES" sz="2200" i="1">
                            <a:solidFill>
                              <a:prstClr val="black"/>
                            </a:solidFill>
                            <a:latin typeface="Cambria Math" panose="02040503050406030204" pitchFamily="18" charset="0"/>
                          </a:rPr>
                        </m:ctrlPr>
                      </m:fPr>
                      <m:num>
                        <m:acc>
                          <m:accPr>
                            <m:chr m:val="̅"/>
                            <m:ctrlPr>
                              <a:rPr lang="es-ES" sz="2200" i="1">
                                <a:solidFill>
                                  <a:prstClr val="black"/>
                                </a:solidFill>
                                <a:latin typeface="Cambria Math" panose="02040503050406030204" pitchFamily="18" charset="0"/>
                              </a:rPr>
                            </m:ctrlPr>
                          </m:accPr>
                          <m:e>
                            <m:r>
                              <a:rPr lang="es-ES" sz="2200" i="1">
                                <a:solidFill>
                                  <a:prstClr val="black"/>
                                </a:solidFill>
                                <a:latin typeface="Cambria Math"/>
                              </a:rPr>
                              <m:t>𝑋</m:t>
                            </m:r>
                          </m:e>
                        </m:acc>
                        <m:r>
                          <a:rPr lang="es-ES" sz="2200" i="1">
                            <a:solidFill>
                              <a:prstClr val="black"/>
                            </a:solidFill>
                            <a:latin typeface="Cambria Math"/>
                          </a:rPr>
                          <m:t>−</m:t>
                        </m:r>
                        <m:sSub>
                          <m:sSubPr>
                            <m:ctrlPr>
                              <a:rPr lang="es-ES" sz="2200" i="1">
                                <a:solidFill>
                                  <a:prstClr val="black"/>
                                </a:solidFill>
                                <a:latin typeface="Cambria Math" panose="02040503050406030204" pitchFamily="18" charset="0"/>
                              </a:rPr>
                            </m:ctrlPr>
                          </m:sSubPr>
                          <m:e>
                            <m:r>
                              <a:rPr lang="es-ES" sz="2200" i="1">
                                <a:solidFill>
                                  <a:prstClr val="black"/>
                                </a:solidFill>
                                <a:latin typeface="Cambria Math"/>
                                <a:ea typeface="Cambria Math"/>
                              </a:rPr>
                              <m:t>𝜇</m:t>
                            </m:r>
                          </m:e>
                          <m:sub>
                            <m:r>
                              <a:rPr lang="es-ES" sz="2200" i="1">
                                <a:solidFill>
                                  <a:prstClr val="black"/>
                                </a:solidFill>
                                <a:latin typeface="Cambria Math"/>
                              </a:rPr>
                              <m:t>0</m:t>
                            </m:r>
                          </m:sub>
                        </m:sSub>
                      </m:num>
                      <m:den>
                        <m:f>
                          <m:fPr>
                            <m:ctrlPr>
                              <a:rPr lang="es-ES" sz="2200" i="1">
                                <a:solidFill>
                                  <a:prstClr val="black"/>
                                </a:solidFill>
                                <a:latin typeface="Cambria Math" panose="02040503050406030204" pitchFamily="18" charset="0"/>
                              </a:rPr>
                            </m:ctrlPr>
                          </m:fPr>
                          <m:num>
                            <m:r>
                              <a:rPr lang="es-ES" sz="2200" i="1">
                                <a:solidFill>
                                  <a:prstClr val="black"/>
                                </a:solidFill>
                                <a:latin typeface="Cambria Math"/>
                              </a:rPr>
                              <m:t>𝑆</m:t>
                            </m:r>
                          </m:num>
                          <m:den>
                            <m:rad>
                              <m:radPr>
                                <m:degHide m:val="on"/>
                                <m:ctrlPr>
                                  <a:rPr lang="es-ES" sz="2200" i="1">
                                    <a:solidFill>
                                      <a:prstClr val="black"/>
                                    </a:solidFill>
                                    <a:latin typeface="Cambria Math" panose="02040503050406030204" pitchFamily="18" charset="0"/>
                                  </a:rPr>
                                </m:ctrlPr>
                              </m:radPr>
                              <m:deg/>
                              <m:e>
                                <m:r>
                                  <a:rPr lang="es-ES" sz="2200" i="1">
                                    <a:solidFill>
                                      <a:prstClr val="black"/>
                                    </a:solidFill>
                                    <a:latin typeface="Cambria Math"/>
                                  </a:rPr>
                                  <m:t>𝑛</m:t>
                                </m:r>
                              </m:e>
                            </m:rad>
                          </m:den>
                        </m:f>
                      </m:den>
                    </m:f>
                  </m:oMath>
                </a14:m>
                <a:r>
                  <a:rPr lang="es-ES" sz="2200" dirty="0" smtClean="0"/>
                  <a:t> se denomina error estándar del estimador y en las salidas computacionales en inglés se denota como SE (Standard Error) .</a:t>
                </a:r>
              </a:p>
              <a:p>
                <a:pPr algn="just">
                  <a:spcBef>
                    <a:spcPts val="1200"/>
                  </a:spcBef>
                </a:pPr>
                <a:r>
                  <a:rPr lang="es-ES" sz="2200" dirty="0" smtClean="0"/>
                  <a:t>	</a:t>
                </a:r>
                <a:r>
                  <a:rPr lang="es-ES" sz="2200" b="1" dirty="0" smtClean="0"/>
                  <a:t>Si </a:t>
                </a:r>
                <a:r>
                  <a:rPr lang="es-ES" sz="2200" b="1" i="1" dirty="0" smtClean="0">
                    <a:latin typeface="Times New Roman" panose="02020603050405020304" pitchFamily="18" charset="0"/>
                    <a:cs typeface="Times New Roman" panose="02020603050405020304" pitchFamily="18" charset="0"/>
                  </a:rPr>
                  <a:t>X</a:t>
                </a:r>
                <a:r>
                  <a:rPr lang="es-ES" sz="2200" b="1" dirty="0" smtClean="0"/>
                  <a:t> es normal, </a:t>
                </a:r>
                <a:r>
                  <a:rPr lang="es-ES" sz="2200" dirty="0" smtClean="0"/>
                  <a:t>el estadístico tiene distribución exacta </a:t>
                </a:r>
                <a:r>
                  <a:rPr lang="es-ES" sz="2200" i="1" dirty="0" smtClean="0">
                    <a:latin typeface="Times New Roman" panose="02020603050405020304" pitchFamily="18" charset="0"/>
                    <a:cs typeface="Times New Roman" panose="02020603050405020304" pitchFamily="18" charset="0"/>
                  </a:rPr>
                  <a:t>t</a:t>
                </a:r>
                <a:r>
                  <a:rPr lang="es-ES" sz="2200" dirty="0" smtClean="0"/>
                  <a:t> de </a:t>
                </a:r>
                <a:r>
                  <a:rPr lang="es-ES" sz="2200" dirty="0" err="1" smtClean="0"/>
                  <a:t>Student</a:t>
                </a:r>
                <a:r>
                  <a:rPr lang="es-ES" sz="2200" dirty="0" smtClean="0"/>
                  <a:t> con </a:t>
                </a:r>
                <a:r>
                  <a:rPr lang="es-ES" sz="2200" i="1" dirty="0" smtClean="0">
                    <a:latin typeface="Times New Roman" panose="02020603050405020304" pitchFamily="18" charset="0"/>
                    <a:cs typeface="Times New Roman" panose="02020603050405020304" pitchFamily="18" charset="0"/>
                  </a:rPr>
                  <a:t>n</a:t>
                </a:r>
                <a:r>
                  <a:rPr lang="es-ES" sz="2200" dirty="0" smtClean="0"/>
                  <a:t>-1 grados de libertad y por eso se lo denomina con </a:t>
                </a:r>
                <a:r>
                  <a:rPr lang="es-ES" sz="2200" i="1" dirty="0" smtClean="0">
                    <a:latin typeface="Times New Roman" panose="02020603050405020304" pitchFamily="18" charset="0"/>
                    <a:cs typeface="Times New Roman" panose="02020603050405020304" pitchFamily="18" charset="0"/>
                  </a:rPr>
                  <a:t>t.</a:t>
                </a:r>
                <a:r>
                  <a:rPr lang="es-ES" sz="2200" dirty="0" smtClean="0"/>
                  <a:t>  </a:t>
                </a:r>
              </a:p>
              <a:p>
                <a:pPr algn="ctr">
                  <a:spcBef>
                    <a:spcPts val="1200"/>
                  </a:spcBef>
                </a:pPr>
                <a:r>
                  <a:rPr lang="es-ES" sz="2200" dirty="0" smtClean="0"/>
                  <a:t>      </a:t>
                </a:r>
                <a14:m>
                  <m:oMath xmlns:m="http://schemas.openxmlformats.org/officeDocument/2006/math">
                    <m:r>
                      <a:rPr lang="es-ES" sz="2800" i="1">
                        <a:solidFill>
                          <a:prstClr val="black"/>
                        </a:solidFill>
                        <a:latin typeface="Cambria Math"/>
                      </a:rPr>
                      <m:t>𝑡</m:t>
                    </m:r>
                    <m:r>
                      <a:rPr lang="es-ES" sz="2800" i="1">
                        <a:solidFill>
                          <a:prstClr val="black"/>
                        </a:solidFill>
                        <a:latin typeface="Cambria Math"/>
                      </a:rPr>
                      <m:t>=</m:t>
                    </m:r>
                    <m:f>
                      <m:fPr>
                        <m:ctrlPr>
                          <a:rPr lang="es-ES" sz="2800" i="1">
                            <a:solidFill>
                              <a:prstClr val="black"/>
                            </a:solidFill>
                            <a:latin typeface="Cambria Math" panose="02040503050406030204" pitchFamily="18" charset="0"/>
                          </a:rPr>
                        </m:ctrlPr>
                      </m:fPr>
                      <m:num>
                        <m:acc>
                          <m:accPr>
                            <m:chr m:val="̅"/>
                            <m:ctrlPr>
                              <a:rPr lang="es-ES" sz="2800" i="1">
                                <a:solidFill>
                                  <a:prstClr val="black"/>
                                </a:solidFill>
                                <a:latin typeface="Cambria Math" panose="02040503050406030204" pitchFamily="18" charset="0"/>
                              </a:rPr>
                            </m:ctrlPr>
                          </m:accPr>
                          <m:e>
                            <m:r>
                              <a:rPr lang="es-ES" sz="2800" i="1">
                                <a:solidFill>
                                  <a:prstClr val="black"/>
                                </a:solidFill>
                                <a:latin typeface="Cambria Math"/>
                              </a:rPr>
                              <m:t>𝑋</m:t>
                            </m:r>
                          </m:e>
                        </m:acc>
                        <m:r>
                          <a:rPr lang="es-ES" sz="2800" i="1">
                            <a:solidFill>
                              <a:prstClr val="black"/>
                            </a:solidFill>
                            <a:latin typeface="Cambria Math"/>
                          </a:rPr>
                          <m:t>−</m:t>
                        </m:r>
                        <m:sSub>
                          <m:sSubPr>
                            <m:ctrlPr>
                              <a:rPr lang="es-ES" sz="2800" i="1">
                                <a:solidFill>
                                  <a:prstClr val="black"/>
                                </a:solidFill>
                                <a:latin typeface="Cambria Math" panose="02040503050406030204" pitchFamily="18" charset="0"/>
                              </a:rPr>
                            </m:ctrlPr>
                          </m:sSubPr>
                          <m:e>
                            <m:r>
                              <a:rPr lang="es-ES" sz="2800" i="1">
                                <a:solidFill>
                                  <a:prstClr val="black"/>
                                </a:solidFill>
                                <a:latin typeface="Cambria Math"/>
                                <a:ea typeface="Cambria Math"/>
                              </a:rPr>
                              <m:t>𝜇</m:t>
                            </m:r>
                          </m:e>
                          <m:sub>
                            <m:r>
                              <a:rPr lang="es-ES" sz="2800" i="1">
                                <a:solidFill>
                                  <a:prstClr val="black"/>
                                </a:solidFill>
                                <a:latin typeface="Cambria Math"/>
                              </a:rPr>
                              <m:t>0</m:t>
                            </m:r>
                          </m:sub>
                        </m:sSub>
                      </m:num>
                      <m:den>
                        <m:f>
                          <m:fPr>
                            <m:ctrlPr>
                              <a:rPr lang="es-ES" sz="2800" i="1">
                                <a:solidFill>
                                  <a:prstClr val="black"/>
                                </a:solidFill>
                                <a:latin typeface="Cambria Math" panose="02040503050406030204" pitchFamily="18" charset="0"/>
                              </a:rPr>
                            </m:ctrlPr>
                          </m:fPr>
                          <m:num>
                            <m:r>
                              <a:rPr lang="es-ES" sz="2800" i="1">
                                <a:solidFill>
                                  <a:prstClr val="black"/>
                                </a:solidFill>
                                <a:latin typeface="Cambria Math"/>
                              </a:rPr>
                              <m:t>𝑆</m:t>
                            </m:r>
                          </m:num>
                          <m:den>
                            <m:rad>
                              <m:radPr>
                                <m:degHide m:val="on"/>
                                <m:ctrlPr>
                                  <a:rPr lang="es-ES" sz="2800" i="1">
                                    <a:solidFill>
                                      <a:prstClr val="black"/>
                                    </a:solidFill>
                                    <a:latin typeface="Cambria Math" panose="02040503050406030204" pitchFamily="18" charset="0"/>
                                  </a:rPr>
                                </m:ctrlPr>
                              </m:radPr>
                              <m:deg/>
                              <m:e>
                                <m:r>
                                  <a:rPr lang="es-ES" sz="2800" i="1">
                                    <a:solidFill>
                                      <a:prstClr val="black"/>
                                    </a:solidFill>
                                    <a:latin typeface="Cambria Math"/>
                                  </a:rPr>
                                  <m:t>𝑛</m:t>
                                </m:r>
                              </m:e>
                            </m:rad>
                          </m:den>
                        </m:f>
                      </m:den>
                    </m:f>
                    <m:r>
                      <a:rPr lang="es-ES" sz="2800" i="1">
                        <a:solidFill>
                          <a:prstClr val="black"/>
                        </a:solidFill>
                        <a:latin typeface="Cambria Math"/>
                        <a:ea typeface="Cambria Math"/>
                      </a:rPr>
                      <m:t>~</m:t>
                    </m:r>
                    <m:sSub>
                      <m:sSubPr>
                        <m:ctrlPr>
                          <a:rPr lang="es-ES" sz="2800" i="1">
                            <a:solidFill>
                              <a:prstClr val="black"/>
                            </a:solidFill>
                            <a:latin typeface="Cambria Math" panose="02040503050406030204" pitchFamily="18" charset="0"/>
                            <a:ea typeface="Cambria Math"/>
                          </a:rPr>
                        </m:ctrlPr>
                      </m:sSubPr>
                      <m:e>
                        <m:r>
                          <a:rPr lang="es-ES" sz="2800" i="1">
                            <a:solidFill>
                              <a:prstClr val="black"/>
                            </a:solidFill>
                            <a:latin typeface="Cambria Math"/>
                            <a:ea typeface="Cambria Math"/>
                          </a:rPr>
                          <m:t>𝑡</m:t>
                        </m:r>
                      </m:e>
                      <m:sub>
                        <m:r>
                          <a:rPr lang="es-ES" sz="2800" i="1">
                            <a:solidFill>
                              <a:prstClr val="black"/>
                            </a:solidFill>
                            <a:latin typeface="Cambria Math"/>
                            <a:ea typeface="Cambria Math"/>
                          </a:rPr>
                          <m:t>𝑛</m:t>
                        </m:r>
                        <m:r>
                          <a:rPr lang="es-ES" sz="2800" i="1">
                            <a:solidFill>
                              <a:prstClr val="black"/>
                            </a:solidFill>
                            <a:latin typeface="Cambria Math"/>
                            <a:ea typeface="Cambria Math"/>
                          </a:rPr>
                          <m:t>−1</m:t>
                        </m:r>
                      </m:sub>
                    </m:sSub>
                  </m:oMath>
                </a14:m>
                <a:endParaRPr lang="es-ES" sz="2800" dirty="0" smtClean="0"/>
              </a:p>
            </p:txBody>
          </p:sp>
        </mc:Choice>
        <mc:Fallback xmlns="">
          <p:sp>
            <p:nvSpPr>
              <p:cNvPr id="3" name="2 CuadroTexto"/>
              <p:cNvSpPr txBox="1">
                <a:spLocks noRot="1" noChangeAspect="1" noMove="1" noResize="1" noEditPoints="1" noAdjustHandles="1" noChangeArrowheads="1" noChangeShapeType="1" noTextEdit="1"/>
              </p:cNvSpPr>
              <p:nvPr/>
            </p:nvSpPr>
            <p:spPr>
              <a:xfrm>
                <a:off x="543005" y="620688"/>
                <a:ext cx="7488833" cy="4517583"/>
              </a:xfrm>
              <a:prstGeom prst="rect">
                <a:avLst/>
              </a:prstGeom>
              <a:blipFill rotWithShape="1">
                <a:blip r:embed="rId3"/>
                <a:stretch>
                  <a:fillRect l="-976" t="-270" r="-1058"/>
                </a:stretch>
              </a:blipFill>
            </p:spPr>
            <p:txBody>
              <a:bodyPr/>
              <a:lstStyle/>
              <a:p>
                <a:r>
                  <a:rPr lang="es-ES">
                    <a:noFill/>
                  </a:rPr>
                  <a:t> </a:t>
                </a:r>
              </a:p>
            </p:txBody>
          </p:sp>
        </mc:Fallback>
      </mc:AlternateContent>
    </p:spTree>
    <p:extLst>
      <p:ext uri="{BB962C8B-B14F-4D97-AF65-F5344CB8AC3E}">
        <p14:creationId xmlns:p14="http://schemas.microsoft.com/office/powerpoint/2010/main" val="2963007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5D38356E-C424-4E23-849D-789CB849615B}"/>
                  </a:ext>
                </a:extLst>
              </p:cNvPr>
              <p:cNvSpPr txBox="1">
                <a:spLocks/>
              </p:cNvSpPr>
              <p:nvPr/>
            </p:nvSpPr>
            <p:spPr>
              <a:xfrm>
                <a:off x="3347864" y="5373216"/>
                <a:ext cx="5667812" cy="143369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Distribución de</a:t>
                </a:r>
                <a14:m>
                  <m:oMath xmlns:m="http://schemas.openxmlformats.org/officeDocument/2006/math">
                    <m:r>
                      <a:rPr lang="es-ES" sz="4400" b="1" i="0" smtClean="0">
                        <a:solidFill>
                          <a:prstClr val="black"/>
                        </a:solidFill>
                        <a:effectLst/>
                        <a:latin typeface="Cambria Math"/>
                        <a:ea typeface="+mn-ea"/>
                        <a:cs typeface="+mn-cs"/>
                      </a:rPr>
                      <m:t>   </m:t>
                    </m:r>
                    <m:f>
                      <m:fPr>
                        <m:ctrlPr>
                          <a:rPr lang="es-ES" sz="4400" b="0" i="1">
                            <a:solidFill>
                              <a:prstClr val="black"/>
                            </a:solidFill>
                            <a:effectLst/>
                            <a:latin typeface="Cambria Math" panose="02040503050406030204" pitchFamily="18" charset="0"/>
                            <a:ea typeface="+mn-ea"/>
                            <a:cs typeface="+mn-cs"/>
                          </a:rPr>
                        </m:ctrlPr>
                      </m:fPr>
                      <m:num>
                        <m:acc>
                          <m:accPr>
                            <m:chr m:val="̅"/>
                            <m:ctrlPr>
                              <a:rPr lang="es-ES" sz="4400" b="0" i="1">
                                <a:solidFill>
                                  <a:prstClr val="black"/>
                                </a:solidFill>
                                <a:effectLst/>
                                <a:latin typeface="Cambria Math" panose="02040503050406030204" pitchFamily="18" charset="0"/>
                                <a:ea typeface="+mn-ea"/>
                                <a:cs typeface="+mn-cs"/>
                              </a:rPr>
                            </m:ctrlPr>
                          </m:accPr>
                          <m:e>
                            <m:r>
                              <a:rPr lang="es-ES" sz="4400" b="0" i="1">
                                <a:solidFill>
                                  <a:prstClr val="black"/>
                                </a:solidFill>
                                <a:effectLst/>
                                <a:latin typeface="Cambria Math"/>
                                <a:ea typeface="+mn-ea"/>
                                <a:cs typeface="+mn-cs"/>
                              </a:rPr>
                              <m:t>𝑋</m:t>
                            </m:r>
                          </m:e>
                        </m:acc>
                        <m:r>
                          <a:rPr lang="es-ES" sz="4400" b="0" i="1">
                            <a:solidFill>
                              <a:prstClr val="black"/>
                            </a:solidFill>
                            <a:effectLst/>
                            <a:latin typeface="Cambria Math"/>
                            <a:ea typeface="+mn-ea"/>
                            <a:cs typeface="+mn-cs"/>
                          </a:rPr>
                          <m:t>−</m:t>
                        </m:r>
                        <m:sSub>
                          <m:sSubPr>
                            <m:ctrlPr>
                              <a:rPr lang="es-ES" sz="4400" b="0" i="1">
                                <a:solidFill>
                                  <a:prstClr val="black"/>
                                </a:solidFill>
                                <a:effectLst/>
                                <a:latin typeface="Cambria Math" panose="02040503050406030204" pitchFamily="18" charset="0"/>
                                <a:ea typeface="+mn-ea"/>
                                <a:cs typeface="+mn-cs"/>
                              </a:rPr>
                            </m:ctrlPr>
                          </m:sSubPr>
                          <m:e>
                            <m:r>
                              <a:rPr lang="es-ES" sz="4400" b="0" i="1">
                                <a:solidFill>
                                  <a:prstClr val="black"/>
                                </a:solidFill>
                                <a:effectLst/>
                                <a:latin typeface="Cambria Math"/>
                                <a:ea typeface="Cambria Math"/>
                                <a:cs typeface="+mn-cs"/>
                              </a:rPr>
                              <m:t>𝜇</m:t>
                            </m:r>
                          </m:e>
                          <m:sub>
                            <m:r>
                              <a:rPr lang="es-ES" sz="4400" b="0" i="1">
                                <a:solidFill>
                                  <a:prstClr val="black"/>
                                </a:solidFill>
                                <a:effectLst/>
                                <a:latin typeface="Cambria Math"/>
                                <a:ea typeface="+mn-ea"/>
                                <a:cs typeface="+mn-cs"/>
                              </a:rPr>
                              <m:t>0</m:t>
                            </m:r>
                          </m:sub>
                        </m:sSub>
                      </m:num>
                      <m:den>
                        <m:f>
                          <m:fPr>
                            <m:ctrlPr>
                              <a:rPr lang="es-ES" sz="4400" b="0" i="1">
                                <a:solidFill>
                                  <a:prstClr val="black"/>
                                </a:solidFill>
                                <a:effectLst/>
                                <a:latin typeface="Cambria Math" panose="02040503050406030204" pitchFamily="18" charset="0"/>
                                <a:ea typeface="+mn-ea"/>
                                <a:cs typeface="+mn-cs"/>
                              </a:rPr>
                            </m:ctrlPr>
                          </m:fPr>
                          <m:num>
                            <m:r>
                              <a:rPr lang="es-ES" sz="4400" b="0" i="1">
                                <a:solidFill>
                                  <a:prstClr val="black"/>
                                </a:solidFill>
                                <a:effectLst/>
                                <a:latin typeface="Cambria Math"/>
                                <a:ea typeface="+mn-ea"/>
                                <a:cs typeface="+mn-cs"/>
                              </a:rPr>
                              <m:t>𝑆</m:t>
                            </m:r>
                          </m:num>
                          <m:den>
                            <m:rad>
                              <m:radPr>
                                <m:degHide m:val="on"/>
                                <m:ctrlPr>
                                  <a:rPr lang="es-ES" sz="4400" b="0" i="1">
                                    <a:solidFill>
                                      <a:prstClr val="black"/>
                                    </a:solidFill>
                                    <a:effectLst/>
                                    <a:latin typeface="Cambria Math" panose="02040503050406030204" pitchFamily="18" charset="0"/>
                                    <a:ea typeface="+mn-ea"/>
                                    <a:cs typeface="+mn-cs"/>
                                  </a:rPr>
                                </m:ctrlPr>
                              </m:radPr>
                              <m:deg/>
                              <m:e>
                                <m:r>
                                  <a:rPr lang="es-ES" sz="4400" b="0" i="1">
                                    <a:solidFill>
                                      <a:prstClr val="black"/>
                                    </a:solidFill>
                                    <a:effectLst/>
                                    <a:latin typeface="Cambria Math"/>
                                    <a:ea typeface="+mn-ea"/>
                                    <a:cs typeface="+mn-cs"/>
                                  </a:rPr>
                                  <m:t>𝑛</m:t>
                                </m:r>
                              </m:e>
                            </m:rad>
                          </m:den>
                        </m:f>
                      </m:den>
                    </m:f>
                  </m:oMath>
                </a14:m>
                <a:r>
                  <a:rPr lang="es-AR" sz="4400" dirty="0" smtClean="0"/>
                  <a:t> </a:t>
                </a:r>
                <a:endParaRPr lang="es-AR" sz="4400" dirty="0"/>
              </a:p>
            </p:txBody>
          </p:sp>
        </mc:Choice>
        <mc:Fallback xmlns="">
          <p:sp>
            <p:nvSpPr>
              <p:cNvPr id="2" name="Título 1">
                <a:extLst>
                  <a:ext uri="{FF2B5EF4-FFF2-40B4-BE49-F238E27FC236}">
                    <a16:creationId xmlns="" xmlns:a16="http://schemas.microsoft.com/office/drawing/2014/main" id="{5D38356E-C424-4E23-849D-789CB849615B}"/>
                  </a:ext>
                </a:extLst>
              </p:cNvPr>
              <p:cNvSpPr txBox="1">
                <a:spLocks noRot="1" noChangeAspect="1" noMove="1" noResize="1" noEditPoints="1" noAdjustHandles="1" noChangeArrowheads="1" noChangeShapeType="1" noTextEdit="1"/>
              </p:cNvSpPr>
              <p:nvPr/>
            </p:nvSpPr>
            <p:spPr>
              <a:xfrm>
                <a:off x="3347864" y="5373216"/>
                <a:ext cx="5667812" cy="1433694"/>
              </a:xfrm>
              <a:prstGeom prst="rect">
                <a:avLst/>
              </a:prstGeom>
              <a:blipFill rotWithShape="1">
                <a:blip r:embed="rId2"/>
                <a:stretch>
                  <a:fillRect l="-2903" b="-4237"/>
                </a:stretch>
              </a:blipFill>
            </p:spPr>
            <p:txBody>
              <a:bodyPr/>
              <a:lstStyle/>
              <a:p>
                <a:r>
                  <a:rPr lang="es-ES">
                    <a:noFill/>
                  </a:rPr>
                  <a:t> </a:t>
                </a:r>
              </a:p>
            </p:txBody>
          </p:sp>
        </mc:Fallback>
      </mc:AlternateContent>
      <p:sp>
        <p:nvSpPr>
          <p:cNvPr id="3" name="2 CuadroTexto"/>
          <p:cNvSpPr txBox="1"/>
          <p:nvPr/>
        </p:nvSpPr>
        <p:spPr>
          <a:xfrm>
            <a:off x="511724" y="332656"/>
            <a:ext cx="7732684" cy="5324535"/>
          </a:xfrm>
          <a:prstGeom prst="rect">
            <a:avLst/>
          </a:prstGeom>
          <a:noFill/>
        </p:spPr>
        <p:txBody>
          <a:bodyPr wrap="square" rtlCol="0">
            <a:spAutoFit/>
          </a:bodyPr>
          <a:lstStyle/>
          <a:p>
            <a:pPr lvl="0" algn="just">
              <a:spcAft>
                <a:spcPts val="1200"/>
              </a:spcAft>
            </a:pPr>
            <a:r>
              <a:rPr lang="es-ES" dirty="0" smtClean="0">
                <a:solidFill>
                  <a:prstClr val="black"/>
                </a:solidFill>
              </a:rPr>
              <a:t>	</a:t>
            </a:r>
            <a:r>
              <a:rPr lang="es-ES" sz="2000" dirty="0" smtClean="0">
                <a:solidFill>
                  <a:prstClr val="black"/>
                </a:solidFill>
              </a:rPr>
              <a:t>Este</a:t>
            </a:r>
            <a:r>
              <a:rPr lang="es-ES" sz="2000" b="1" dirty="0" smtClean="0">
                <a:solidFill>
                  <a:prstClr val="black"/>
                </a:solidFill>
              </a:rPr>
              <a:t> </a:t>
            </a:r>
            <a:r>
              <a:rPr lang="es-ES" sz="2000" dirty="0" smtClean="0">
                <a:solidFill>
                  <a:prstClr val="black"/>
                </a:solidFill>
              </a:rPr>
              <a:t>supuesto de normalidad de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dirty="0" smtClean="0">
                <a:solidFill>
                  <a:prstClr val="black"/>
                </a:solidFill>
              </a:rPr>
              <a:t> </a:t>
            </a:r>
            <a:r>
              <a:rPr lang="es-ES" sz="2000" dirty="0">
                <a:solidFill>
                  <a:prstClr val="black"/>
                </a:solidFill>
              </a:rPr>
              <a:t>se hace indispensable si la muestra es pequeña (</a:t>
            </a:r>
            <a:r>
              <a:rPr lang="es-ES" sz="2000" i="1" dirty="0">
                <a:solidFill>
                  <a:prstClr val="black"/>
                </a:solidFill>
                <a:latin typeface="Times New Roman" panose="02020603050405020304" pitchFamily="18" charset="0"/>
                <a:cs typeface="Times New Roman" panose="02020603050405020304" pitchFamily="18" charset="0"/>
              </a:rPr>
              <a:t>n </a:t>
            </a:r>
            <a:r>
              <a:rPr lang="es-ES" sz="2000" dirty="0" smtClean="0">
                <a:solidFill>
                  <a:prstClr val="black"/>
                </a:solidFill>
              </a:rPr>
              <a:t>&lt; 30</a:t>
            </a:r>
            <a:r>
              <a:rPr lang="es-ES" sz="2000" dirty="0">
                <a:solidFill>
                  <a:prstClr val="black"/>
                </a:solidFill>
              </a:rPr>
              <a:t>), ya que </a:t>
            </a:r>
            <a:r>
              <a:rPr lang="es-ES" sz="2000" dirty="0" smtClean="0">
                <a:solidFill>
                  <a:prstClr val="black"/>
                </a:solidFill>
              </a:rPr>
              <a:t>una muestra pequeña da poca información y no </a:t>
            </a:r>
            <a:r>
              <a:rPr lang="es-ES" sz="2000" dirty="0">
                <a:solidFill>
                  <a:prstClr val="black"/>
                </a:solidFill>
              </a:rPr>
              <a:t>sería posible conocer la distribución del </a:t>
            </a:r>
            <a:r>
              <a:rPr lang="es-ES" sz="2000" dirty="0" smtClean="0">
                <a:solidFill>
                  <a:prstClr val="black"/>
                </a:solidFill>
              </a:rPr>
              <a:t>estadístico si no se conociera la de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dirty="0" smtClean="0">
                <a:solidFill>
                  <a:prstClr val="black"/>
                </a:solidFill>
              </a:rPr>
              <a:t>. </a:t>
            </a:r>
            <a:r>
              <a:rPr lang="es-ES" sz="2000" dirty="0">
                <a:solidFill>
                  <a:prstClr val="black"/>
                </a:solidFill>
              </a:rPr>
              <a:t>Si </a:t>
            </a:r>
            <a:r>
              <a:rPr lang="es-ES" sz="2000" i="1" dirty="0">
                <a:solidFill>
                  <a:prstClr val="black"/>
                </a:solidFill>
                <a:latin typeface="Times New Roman" panose="02020603050405020304" pitchFamily="18" charset="0"/>
                <a:cs typeface="Times New Roman" panose="02020603050405020304" pitchFamily="18" charset="0"/>
              </a:rPr>
              <a:t>n</a:t>
            </a:r>
            <a:r>
              <a:rPr lang="es-ES" sz="2000" dirty="0">
                <a:solidFill>
                  <a:prstClr val="black"/>
                </a:solidFill>
              </a:rPr>
              <a:t> es </a:t>
            </a:r>
            <a:r>
              <a:rPr lang="es-ES" sz="2000" dirty="0" smtClean="0">
                <a:solidFill>
                  <a:prstClr val="black"/>
                </a:solidFill>
              </a:rPr>
              <a:t>grande, </a:t>
            </a:r>
            <a:r>
              <a:rPr lang="es-ES" sz="2000" dirty="0">
                <a:solidFill>
                  <a:prstClr val="black"/>
                </a:solidFill>
              </a:rPr>
              <a:t>aunque se desconociera la distribución de </a:t>
            </a:r>
            <a:r>
              <a:rPr lang="es-ES" sz="2000" i="1" dirty="0">
                <a:solidFill>
                  <a:prstClr val="black"/>
                </a:solidFill>
                <a:latin typeface="Times New Roman" panose="02020603050405020304" pitchFamily="18" charset="0"/>
                <a:cs typeface="Times New Roman" panose="02020603050405020304" pitchFamily="18" charset="0"/>
              </a:rPr>
              <a:t>X</a:t>
            </a:r>
            <a:r>
              <a:rPr lang="es-ES" sz="2000" dirty="0">
                <a:solidFill>
                  <a:prstClr val="black"/>
                </a:solidFill>
              </a:rPr>
              <a:t>, el estadístico se </a:t>
            </a:r>
            <a:r>
              <a:rPr lang="es-ES" sz="2000" dirty="0" smtClean="0">
                <a:solidFill>
                  <a:prstClr val="black"/>
                </a:solidFill>
              </a:rPr>
              <a:t>distribuye </a:t>
            </a:r>
            <a:r>
              <a:rPr lang="es-ES" sz="2000" dirty="0">
                <a:solidFill>
                  <a:prstClr val="black"/>
                </a:solidFill>
              </a:rPr>
              <a:t>de manera aproximadamente normal </a:t>
            </a:r>
            <a:r>
              <a:rPr lang="es-ES" sz="2000" dirty="0" smtClean="0">
                <a:solidFill>
                  <a:prstClr val="black"/>
                </a:solidFill>
              </a:rPr>
              <a:t>estándar (Teorema </a:t>
            </a:r>
            <a:r>
              <a:rPr lang="es-ES" sz="2000" dirty="0">
                <a:solidFill>
                  <a:prstClr val="black"/>
                </a:solidFill>
              </a:rPr>
              <a:t>de </a:t>
            </a:r>
            <a:r>
              <a:rPr lang="es-ES" sz="2000" dirty="0" err="1">
                <a:solidFill>
                  <a:prstClr val="black"/>
                </a:solidFill>
              </a:rPr>
              <a:t>Slutzky</a:t>
            </a:r>
            <a:r>
              <a:rPr lang="es-ES" sz="2000" dirty="0" smtClean="0">
                <a:solidFill>
                  <a:prstClr val="black"/>
                </a:solidFill>
              </a:rPr>
              <a:t>).</a:t>
            </a:r>
          </a:p>
          <a:p>
            <a:pPr lvl="0" algn="just">
              <a:spcAft>
                <a:spcPts val="1200"/>
              </a:spcAft>
            </a:pPr>
            <a:r>
              <a:rPr lang="es-ES" sz="2000" dirty="0">
                <a:solidFill>
                  <a:prstClr val="black"/>
                </a:solidFill>
              </a:rPr>
              <a:t>	</a:t>
            </a:r>
            <a:r>
              <a:rPr lang="es-ES" sz="2000" dirty="0" smtClean="0">
                <a:solidFill>
                  <a:prstClr val="black"/>
                </a:solidFill>
              </a:rPr>
              <a:t>Por </a:t>
            </a:r>
            <a:r>
              <a:rPr lang="es-ES" sz="2000" dirty="0">
                <a:solidFill>
                  <a:prstClr val="black"/>
                </a:solidFill>
              </a:rPr>
              <a:t>otra parte, cuando </a:t>
            </a:r>
            <a:r>
              <a:rPr lang="es-ES" sz="2000" i="1" dirty="0">
                <a:solidFill>
                  <a:prstClr val="black"/>
                </a:solidFill>
                <a:latin typeface="Times New Roman" panose="02020603050405020304" pitchFamily="18" charset="0"/>
                <a:cs typeface="Times New Roman" panose="02020603050405020304" pitchFamily="18" charset="0"/>
              </a:rPr>
              <a:t>n</a:t>
            </a:r>
            <a:r>
              <a:rPr lang="es-ES" sz="2000" dirty="0">
                <a:solidFill>
                  <a:prstClr val="black"/>
                </a:solidFill>
              </a:rPr>
              <a:t> es grande la distribución </a:t>
            </a:r>
            <a:r>
              <a:rPr lang="es-ES" sz="2000" i="1" dirty="0">
                <a:solidFill>
                  <a:prstClr val="black"/>
                </a:solidFill>
                <a:latin typeface="Times New Roman" panose="02020603050405020304" pitchFamily="18" charset="0"/>
                <a:cs typeface="Times New Roman" panose="02020603050405020304" pitchFamily="18" charset="0"/>
              </a:rPr>
              <a:t>t</a:t>
            </a:r>
            <a:r>
              <a:rPr lang="es-ES" sz="2000" dirty="0">
                <a:solidFill>
                  <a:prstClr val="black"/>
                </a:solidFill>
              </a:rPr>
              <a:t> de </a:t>
            </a:r>
            <a:r>
              <a:rPr lang="es-ES" sz="2000" dirty="0" err="1">
                <a:solidFill>
                  <a:prstClr val="black"/>
                </a:solidFill>
              </a:rPr>
              <a:t>Student</a:t>
            </a:r>
            <a:r>
              <a:rPr lang="es-ES" sz="2000" dirty="0">
                <a:solidFill>
                  <a:prstClr val="black"/>
                </a:solidFill>
              </a:rPr>
              <a:t> es similar a la normal y lleva prácticamente a los mismos resultados. Por esa razón es que suele usarse la distribución </a:t>
            </a:r>
            <a:r>
              <a:rPr lang="es-ES" sz="2000" i="1" dirty="0">
                <a:solidFill>
                  <a:prstClr val="black"/>
                </a:solidFill>
                <a:latin typeface="Times New Roman" panose="02020603050405020304" pitchFamily="18" charset="0"/>
                <a:cs typeface="Times New Roman" panose="02020603050405020304" pitchFamily="18" charset="0"/>
              </a:rPr>
              <a:t>t</a:t>
            </a:r>
            <a:r>
              <a:rPr lang="es-ES" sz="2000" dirty="0">
                <a:solidFill>
                  <a:prstClr val="black"/>
                </a:solidFill>
              </a:rPr>
              <a:t> en los softwares (t-test), sea por el supuesto de normalidad de la </a:t>
            </a:r>
            <a:r>
              <a:rPr lang="es-ES" sz="2000" dirty="0" smtClean="0">
                <a:solidFill>
                  <a:prstClr val="black"/>
                </a:solidFill>
              </a:rPr>
              <a:t>variable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dirty="0" smtClean="0">
                <a:solidFill>
                  <a:prstClr val="black"/>
                </a:solidFill>
              </a:rPr>
              <a:t>, </a:t>
            </a:r>
            <a:r>
              <a:rPr lang="es-ES" sz="2000" dirty="0">
                <a:solidFill>
                  <a:prstClr val="black"/>
                </a:solidFill>
              </a:rPr>
              <a:t>sea porque cuando </a:t>
            </a:r>
            <a:r>
              <a:rPr lang="es-ES" sz="2000" i="1" dirty="0">
                <a:solidFill>
                  <a:prstClr val="black"/>
                </a:solidFill>
                <a:latin typeface="Times New Roman" panose="02020603050405020304" pitchFamily="18" charset="0"/>
                <a:cs typeface="Times New Roman" panose="02020603050405020304" pitchFamily="18" charset="0"/>
              </a:rPr>
              <a:t>n</a:t>
            </a:r>
            <a:r>
              <a:rPr lang="es-ES" sz="2000" dirty="0">
                <a:solidFill>
                  <a:prstClr val="black"/>
                </a:solidFill>
              </a:rPr>
              <a:t> es grande es similar a la normal</a:t>
            </a:r>
            <a:r>
              <a:rPr lang="es-ES" sz="2000" dirty="0" smtClean="0">
                <a:solidFill>
                  <a:prstClr val="black"/>
                </a:solidFill>
              </a:rPr>
              <a:t>.</a:t>
            </a:r>
          </a:p>
          <a:p>
            <a:pPr lvl="0" algn="just">
              <a:spcAft>
                <a:spcPts val="1200"/>
              </a:spcAft>
            </a:pPr>
            <a:r>
              <a:rPr lang="es-ES" sz="2000" dirty="0">
                <a:solidFill>
                  <a:prstClr val="black"/>
                </a:solidFill>
              </a:rPr>
              <a:t>	</a:t>
            </a:r>
            <a:r>
              <a:rPr lang="es-ES" sz="2000" dirty="0" smtClean="0">
                <a:solidFill>
                  <a:prstClr val="black"/>
                </a:solidFill>
              </a:rPr>
              <a:t>Se prefiere evitar supuestos si no es imprescindible hacerlos. Si se hacen, habría que chequearlos. El supuesto de normalidad puede chequearse mediante un diagrama de tallo-hoja, de caja y bigotes, y utilizando los índices de asimetría y </a:t>
            </a:r>
            <a:r>
              <a:rPr lang="es-ES" sz="2000" dirty="0" err="1" smtClean="0">
                <a:solidFill>
                  <a:prstClr val="black"/>
                </a:solidFill>
              </a:rPr>
              <a:t>curtosis</a:t>
            </a:r>
            <a:r>
              <a:rPr lang="es-ES" sz="2000" dirty="0" smtClean="0">
                <a:solidFill>
                  <a:prstClr val="black"/>
                </a:solidFill>
              </a:rPr>
              <a:t>, entre otros modos.</a:t>
            </a:r>
            <a:endParaRPr lang="es-ES" sz="2000" dirty="0">
              <a:solidFill>
                <a:prstClr val="black"/>
              </a:solidFill>
            </a:endParaRPr>
          </a:p>
        </p:txBody>
      </p:sp>
    </p:spTree>
    <p:extLst>
      <p:ext uri="{BB962C8B-B14F-4D97-AF65-F5344CB8AC3E}">
        <p14:creationId xmlns:p14="http://schemas.microsoft.com/office/powerpoint/2010/main" val="618511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5D38356E-C424-4E23-849D-789CB849615B}"/>
                  </a:ext>
                </a:extLst>
              </p:cNvPr>
              <p:cNvSpPr txBox="1">
                <a:spLocks/>
              </p:cNvSpPr>
              <p:nvPr/>
            </p:nvSpPr>
            <p:spPr>
              <a:xfrm>
                <a:off x="3131840" y="5085184"/>
                <a:ext cx="5667812" cy="143369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Distribución de</a:t>
                </a:r>
                <a14:m>
                  <m:oMath xmlns:m="http://schemas.openxmlformats.org/officeDocument/2006/math">
                    <m:r>
                      <a:rPr lang="es-ES" sz="4400" b="1" i="0" smtClean="0">
                        <a:solidFill>
                          <a:prstClr val="black"/>
                        </a:solidFill>
                        <a:effectLst/>
                        <a:latin typeface="Cambria Math"/>
                        <a:ea typeface="+mn-ea"/>
                        <a:cs typeface="+mn-cs"/>
                      </a:rPr>
                      <m:t>   </m:t>
                    </m:r>
                    <m:f>
                      <m:fPr>
                        <m:ctrlPr>
                          <a:rPr lang="es-ES" sz="4400" b="0" i="1">
                            <a:solidFill>
                              <a:prstClr val="black"/>
                            </a:solidFill>
                            <a:effectLst/>
                            <a:latin typeface="Cambria Math" panose="02040503050406030204" pitchFamily="18" charset="0"/>
                            <a:ea typeface="+mn-ea"/>
                            <a:cs typeface="+mn-cs"/>
                          </a:rPr>
                        </m:ctrlPr>
                      </m:fPr>
                      <m:num>
                        <m:acc>
                          <m:accPr>
                            <m:chr m:val="̅"/>
                            <m:ctrlPr>
                              <a:rPr lang="es-ES" sz="4400" b="0" i="1">
                                <a:solidFill>
                                  <a:prstClr val="black"/>
                                </a:solidFill>
                                <a:effectLst/>
                                <a:latin typeface="Cambria Math" panose="02040503050406030204" pitchFamily="18" charset="0"/>
                                <a:ea typeface="+mn-ea"/>
                                <a:cs typeface="+mn-cs"/>
                              </a:rPr>
                            </m:ctrlPr>
                          </m:accPr>
                          <m:e>
                            <m:r>
                              <a:rPr lang="es-ES" sz="4400" b="0" i="1">
                                <a:solidFill>
                                  <a:prstClr val="black"/>
                                </a:solidFill>
                                <a:effectLst/>
                                <a:latin typeface="Cambria Math"/>
                                <a:ea typeface="+mn-ea"/>
                                <a:cs typeface="+mn-cs"/>
                              </a:rPr>
                              <m:t>𝑋</m:t>
                            </m:r>
                          </m:e>
                        </m:acc>
                        <m:r>
                          <a:rPr lang="es-ES" sz="4400" b="0" i="1">
                            <a:solidFill>
                              <a:prstClr val="black"/>
                            </a:solidFill>
                            <a:effectLst/>
                            <a:latin typeface="Cambria Math"/>
                            <a:ea typeface="+mn-ea"/>
                            <a:cs typeface="+mn-cs"/>
                          </a:rPr>
                          <m:t>−</m:t>
                        </m:r>
                        <m:sSub>
                          <m:sSubPr>
                            <m:ctrlPr>
                              <a:rPr lang="es-ES" sz="4400" b="0" i="1">
                                <a:solidFill>
                                  <a:prstClr val="black"/>
                                </a:solidFill>
                                <a:effectLst/>
                                <a:latin typeface="Cambria Math" panose="02040503050406030204" pitchFamily="18" charset="0"/>
                                <a:ea typeface="+mn-ea"/>
                                <a:cs typeface="+mn-cs"/>
                              </a:rPr>
                            </m:ctrlPr>
                          </m:sSubPr>
                          <m:e>
                            <m:r>
                              <a:rPr lang="es-ES" sz="4400" b="0" i="1">
                                <a:solidFill>
                                  <a:prstClr val="black"/>
                                </a:solidFill>
                                <a:effectLst/>
                                <a:latin typeface="Cambria Math"/>
                                <a:ea typeface="Cambria Math"/>
                                <a:cs typeface="+mn-cs"/>
                              </a:rPr>
                              <m:t>𝜇</m:t>
                            </m:r>
                          </m:e>
                          <m:sub>
                            <m:r>
                              <a:rPr lang="es-ES" sz="4400" b="0" i="1">
                                <a:solidFill>
                                  <a:prstClr val="black"/>
                                </a:solidFill>
                                <a:effectLst/>
                                <a:latin typeface="Cambria Math"/>
                                <a:ea typeface="+mn-ea"/>
                                <a:cs typeface="+mn-cs"/>
                              </a:rPr>
                              <m:t>0</m:t>
                            </m:r>
                          </m:sub>
                        </m:sSub>
                      </m:num>
                      <m:den>
                        <m:f>
                          <m:fPr>
                            <m:ctrlPr>
                              <a:rPr lang="es-ES" sz="4400" b="0" i="1">
                                <a:solidFill>
                                  <a:prstClr val="black"/>
                                </a:solidFill>
                                <a:effectLst/>
                                <a:latin typeface="Cambria Math" panose="02040503050406030204" pitchFamily="18" charset="0"/>
                                <a:ea typeface="+mn-ea"/>
                                <a:cs typeface="+mn-cs"/>
                              </a:rPr>
                            </m:ctrlPr>
                          </m:fPr>
                          <m:num>
                            <m:r>
                              <a:rPr lang="es-ES" sz="4400" b="0" i="1">
                                <a:solidFill>
                                  <a:prstClr val="black"/>
                                </a:solidFill>
                                <a:effectLst/>
                                <a:latin typeface="Cambria Math"/>
                                <a:ea typeface="+mn-ea"/>
                                <a:cs typeface="+mn-cs"/>
                              </a:rPr>
                              <m:t>𝑆</m:t>
                            </m:r>
                          </m:num>
                          <m:den>
                            <m:rad>
                              <m:radPr>
                                <m:degHide m:val="on"/>
                                <m:ctrlPr>
                                  <a:rPr lang="es-ES" sz="4400" b="0" i="1">
                                    <a:solidFill>
                                      <a:prstClr val="black"/>
                                    </a:solidFill>
                                    <a:effectLst/>
                                    <a:latin typeface="Cambria Math" panose="02040503050406030204" pitchFamily="18" charset="0"/>
                                    <a:ea typeface="+mn-ea"/>
                                    <a:cs typeface="+mn-cs"/>
                                  </a:rPr>
                                </m:ctrlPr>
                              </m:radPr>
                              <m:deg/>
                              <m:e>
                                <m:r>
                                  <a:rPr lang="es-ES" sz="4400" b="0" i="1">
                                    <a:solidFill>
                                      <a:prstClr val="black"/>
                                    </a:solidFill>
                                    <a:effectLst/>
                                    <a:latin typeface="Cambria Math"/>
                                    <a:ea typeface="+mn-ea"/>
                                    <a:cs typeface="+mn-cs"/>
                                  </a:rPr>
                                  <m:t>𝑛</m:t>
                                </m:r>
                              </m:e>
                            </m:rad>
                          </m:den>
                        </m:f>
                      </m:den>
                    </m:f>
                  </m:oMath>
                </a14:m>
                <a:r>
                  <a:rPr lang="es-AR" sz="4400" dirty="0" smtClean="0"/>
                  <a:t> </a:t>
                </a:r>
                <a:endParaRPr lang="es-AR" sz="4400" dirty="0"/>
              </a:p>
            </p:txBody>
          </p:sp>
        </mc:Choice>
        <mc:Fallback xmlns="">
          <p:sp>
            <p:nvSpPr>
              <p:cNvPr id="2" name="Título 1">
                <a:extLst>
                  <a:ext uri="{FF2B5EF4-FFF2-40B4-BE49-F238E27FC236}">
                    <a16:creationId xmlns="" xmlns:a16="http://schemas.microsoft.com/office/drawing/2014/main" id="{5D38356E-C424-4E23-849D-789CB849615B}"/>
                  </a:ext>
                </a:extLst>
              </p:cNvPr>
              <p:cNvSpPr txBox="1">
                <a:spLocks noRot="1" noChangeAspect="1" noMove="1" noResize="1" noEditPoints="1" noAdjustHandles="1" noChangeArrowheads="1" noChangeShapeType="1" noTextEdit="1"/>
              </p:cNvSpPr>
              <p:nvPr/>
            </p:nvSpPr>
            <p:spPr>
              <a:xfrm>
                <a:off x="3131840" y="5085184"/>
                <a:ext cx="5667812" cy="1433694"/>
              </a:xfrm>
              <a:prstGeom prst="rect">
                <a:avLst/>
              </a:prstGeom>
              <a:blipFill rotWithShape="1">
                <a:blip r:embed="rId2"/>
                <a:stretch>
                  <a:fillRect l="-3011" b="-4681"/>
                </a:stretch>
              </a:blipFill>
            </p:spPr>
            <p:txBody>
              <a:bodyPr/>
              <a:lstStyle/>
              <a:p>
                <a:r>
                  <a:rPr lang="es-ES">
                    <a:noFill/>
                  </a:rPr>
                  <a:t> </a:t>
                </a:r>
              </a:p>
            </p:txBody>
          </p:sp>
        </mc:Fallback>
      </mc:AlternateContent>
      <p:sp>
        <p:nvSpPr>
          <p:cNvPr id="3" name="2 CuadroTexto"/>
          <p:cNvSpPr txBox="1"/>
          <p:nvPr/>
        </p:nvSpPr>
        <p:spPr>
          <a:xfrm>
            <a:off x="395536" y="447565"/>
            <a:ext cx="2016224" cy="461665"/>
          </a:xfrm>
          <a:prstGeom prst="rect">
            <a:avLst/>
          </a:prstGeom>
          <a:noFill/>
        </p:spPr>
        <p:txBody>
          <a:bodyPr wrap="square" rtlCol="0">
            <a:spAutoFit/>
          </a:bodyPr>
          <a:lstStyle/>
          <a:p>
            <a:r>
              <a:rPr lang="es-ES" sz="2400" dirty="0" smtClean="0"/>
              <a:t>Resumiendo</a:t>
            </a:r>
            <a:endParaRPr lang="es-ES" sz="2400" dirty="0"/>
          </a:p>
        </p:txBody>
      </p:sp>
      <mc:AlternateContent xmlns:mc="http://schemas.openxmlformats.org/markup-compatibility/2006" xmlns:a14="http://schemas.microsoft.com/office/drawing/2010/main">
        <mc:Choice Requires="a14">
          <p:sp>
            <p:nvSpPr>
              <p:cNvPr id="4" name="3 Rectángulo"/>
              <p:cNvSpPr/>
              <p:nvPr/>
            </p:nvSpPr>
            <p:spPr>
              <a:xfrm>
                <a:off x="503548" y="2219672"/>
                <a:ext cx="1800200" cy="1421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2800" i="1">
                              <a:solidFill>
                                <a:prstClr val="black"/>
                              </a:solidFill>
                              <a:latin typeface="Cambria Math" panose="02040503050406030204" pitchFamily="18" charset="0"/>
                            </a:rPr>
                          </m:ctrlPr>
                        </m:fPr>
                        <m:num>
                          <m:acc>
                            <m:accPr>
                              <m:chr m:val="̅"/>
                              <m:ctrlPr>
                                <a:rPr lang="es-ES" sz="2800" i="1">
                                  <a:solidFill>
                                    <a:prstClr val="black"/>
                                  </a:solidFill>
                                  <a:latin typeface="Cambria Math" panose="02040503050406030204" pitchFamily="18" charset="0"/>
                                </a:rPr>
                              </m:ctrlPr>
                            </m:accPr>
                            <m:e>
                              <m:r>
                                <a:rPr lang="es-ES" sz="2800" i="1">
                                  <a:solidFill>
                                    <a:prstClr val="black"/>
                                  </a:solidFill>
                                  <a:latin typeface="Cambria Math"/>
                                </a:rPr>
                                <m:t>𝑋</m:t>
                              </m:r>
                            </m:e>
                          </m:acc>
                          <m:r>
                            <a:rPr lang="es-ES" sz="2800" i="1">
                              <a:solidFill>
                                <a:prstClr val="black"/>
                              </a:solidFill>
                              <a:latin typeface="Cambria Math"/>
                            </a:rPr>
                            <m:t>−</m:t>
                          </m:r>
                          <m:sSub>
                            <m:sSubPr>
                              <m:ctrlPr>
                                <a:rPr lang="es-ES" sz="2800" i="1">
                                  <a:solidFill>
                                    <a:prstClr val="black"/>
                                  </a:solidFill>
                                  <a:latin typeface="Cambria Math" panose="02040503050406030204" pitchFamily="18" charset="0"/>
                                </a:rPr>
                              </m:ctrlPr>
                            </m:sSubPr>
                            <m:e>
                              <m:r>
                                <a:rPr lang="es-ES" sz="2800" i="1">
                                  <a:solidFill>
                                    <a:prstClr val="black"/>
                                  </a:solidFill>
                                  <a:latin typeface="Cambria Math"/>
                                  <a:ea typeface="Cambria Math"/>
                                </a:rPr>
                                <m:t>𝜇</m:t>
                              </m:r>
                            </m:e>
                            <m:sub>
                              <m:r>
                                <a:rPr lang="es-ES" sz="2800" i="1">
                                  <a:solidFill>
                                    <a:prstClr val="black"/>
                                  </a:solidFill>
                                  <a:latin typeface="Cambria Math"/>
                                </a:rPr>
                                <m:t>0</m:t>
                              </m:r>
                            </m:sub>
                          </m:sSub>
                        </m:num>
                        <m:den>
                          <m:f>
                            <m:fPr>
                              <m:ctrlPr>
                                <a:rPr lang="es-ES" sz="2800" i="1">
                                  <a:solidFill>
                                    <a:prstClr val="black"/>
                                  </a:solidFill>
                                  <a:latin typeface="Cambria Math" panose="02040503050406030204" pitchFamily="18" charset="0"/>
                                </a:rPr>
                              </m:ctrlPr>
                            </m:fPr>
                            <m:num>
                              <m:r>
                                <a:rPr lang="es-ES" sz="2800" i="1">
                                  <a:solidFill>
                                    <a:prstClr val="black"/>
                                  </a:solidFill>
                                  <a:latin typeface="Cambria Math"/>
                                </a:rPr>
                                <m:t>𝑆</m:t>
                              </m:r>
                            </m:num>
                            <m:den>
                              <m:rad>
                                <m:radPr>
                                  <m:degHide m:val="on"/>
                                  <m:ctrlPr>
                                    <a:rPr lang="es-ES" sz="2800" i="1">
                                      <a:solidFill>
                                        <a:prstClr val="black"/>
                                      </a:solidFill>
                                      <a:latin typeface="Cambria Math" panose="02040503050406030204" pitchFamily="18" charset="0"/>
                                    </a:rPr>
                                  </m:ctrlPr>
                                </m:radPr>
                                <m:deg/>
                                <m:e>
                                  <m:r>
                                    <a:rPr lang="es-ES" sz="2800" i="1">
                                      <a:solidFill>
                                        <a:prstClr val="black"/>
                                      </a:solidFill>
                                      <a:latin typeface="Cambria Math"/>
                                    </a:rPr>
                                    <m:t>𝑛</m:t>
                                  </m:r>
                                </m:e>
                              </m:rad>
                            </m:den>
                          </m:f>
                        </m:den>
                      </m:f>
                    </m:oMath>
                  </m:oMathPara>
                </a14:m>
                <a:endParaRPr lang="es-ES" sz="2800" dirty="0"/>
              </a:p>
            </p:txBody>
          </p:sp>
        </mc:Choice>
        <mc:Fallback xmlns="">
          <p:sp>
            <p:nvSpPr>
              <p:cNvPr id="4" name="3 Rectángulo"/>
              <p:cNvSpPr>
                <a:spLocks noRot="1" noChangeAspect="1" noMove="1" noResize="1" noEditPoints="1" noAdjustHandles="1" noChangeArrowheads="1" noChangeShapeType="1" noTextEdit="1"/>
              </p:cNvSpPr>
              <p:nvPr/>
            </p:nvSpPr>
            <p:spPr>
              <a:xfrm>
                <a:off x="503548" y="2219672"/>
                <a:ext cx="1800200" cy="1421736"/>
              </a:xfrm>
              <a:prstGeom prst="rect">
                <a:avLst/>
              </a:prstGeom>
              <a:blipFill rotWithShape="1">
                <a:blip r:embed="rId3"/>
                <a:stretch>
                  <a:fillRect/>
                </a:stretch>
              </a:blipFill>
            </p:spPr>
            <p:txBody>
              <a:bodyPr/>
              <a:lstStyle/>
              <a:p>
                <a:r>
                  <a:rPr lang="es-ES">
                    <a:noFill/>
                  </a:rPr>
                  <a:t> </a:t>
                </a:r>
              </a:p>
            </p:txBody>
          </p:sp>
        </mc:Fallback>
      </mc:AlternateContent>
      <p:sp>
        <p:nvSpPr>
          <p:cNvPr id="5" name="4 CuadroTexto"/>
          <p:cNvSpPr txBox="1"/>
          <p:nvPr/>
        </p:nvSpPr>
        <p:spPr>
          <a:xfrm>
            <a:off x="2987824" y="1819697"/>
            <a:ext cx="3528392" cy="461665"/>
          </a:xfrm>
          <a:prstGeom prst="rect">
            <a:avLst/>
          </a:prstGeom>
          <a:noFill/>
        </p:spPr>
        <p:txBody>
          <a:bodyPr wrap="square" rtlCol="0">
            <a:spAutoFit/>
          </a:bodyPr>
          <a:lstStyle/>
          <a:p>
            <a:r>
              <a:rPr lang="es-ES" sz="2400" dirty="0" smtClean="0">
                <a:sym typeface="Symbol"/>
              </a:rPr>
              <a:t> </a:t>
            </a:r>
            <a:r>
              <a:rPr lang="es-ES" sz="2400" i="1" dirty="0" smtClean="0">
                <a:latin typeface="Times New Roman" panose="02020603050405020304" pitchFamily="18" charset="0"/>
                <a:cs typeface="Times New Roman" panose="02020603050405020304" pitchFamily="18" charset="0"/>
                <a:sym typeface="Symbol"/>
              </a:rPr>
              <a:t>t</a:t>
            </a:r>
            <a:r>
              <a:rPr lang="es-ES" sz="2400" i="1" baseline="-25000" dirty="0" smtClean="0">
                <a:latin typeface="Times New Roman" panose="02020603050405020304" pitchFamily="18" charset="0"/>
                <a:cs typeface="Times New Roman" panose="02020603050405020304" pitchFamily="18" charset="0"/>
                <a:sym typeface="Symbol"/>
              </a:rPr>
              <a:t>n-1</a:t>
            </a:r>
            <a:r>
              <a:rPr lang="es-ES" sz="2400" i="1" dirty="0" smtClean="0">
                <a:latin typeface="Times New Roman" panose="02020603050405020304" pitchFamily="18" charset="0"/>
                <a:cs typeface="Times New Roman" panose="02020603050405020304" pitchFamily="18" charset="0"/>
                <a:sym typeface="Symbol"/>
              </a:rPr>
              <a:t> </a:t>
            </a:r>
            <a:r>
              <a:rPr lang="es-ES" sz="2400" dirty="0" smtClean="0">
                <a:cs typeface="Times New Roman" panose="02020603050405020304" pitchFamily="18" charset="0"/>
                <a:sym typeface="Symbol"/>
              </a:rPr>
              <a:t>si </a:t>
            </a:r>
            <a:r>
              <a:rPr lang="es-ES" sz="2400" i="1" dirty="0" smtClean="0">
                <a:latin typeface="Times New Roman" panose="02020603050405020304" pitchFamily="18" charset="0"/>
                <a:cs typeface="Times New Roman" panose="02020603050405020304" pitchFamily="18" charset="0"/>
                <a:sym typeface="Symbol"/>
              </a:rPr>
              <a:t>X</a:t>
            </a:r>
            <a:r>
              <a:rPr lang="es-ES" sz="2400" dirty="0" smtClean="0">
                <a:cs typeface="Times New Roman" panose="02020603050405020304" pitchFamily="18" charset="0"/>
                <a:sym typeface="Symbol"/>
              </a:rPr>
              <a:t> es Normal.</a:t>
            </a:r>
            <a:endParaRPr lang="es-ES" sz="2400"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2987824" y="3161373"/>
            <a:ext cx="4320480" cy="461665"/>
          </a:xfrm>
          <a:prstGeom prst="rect">
            <a:avLst/>
          </a:prstGeom>
          <a:noFill/>
        </p:spPr>
        <p:txBody>
          <a:bodyPr wrap="square" rtlCol="0">
            <a:spAutoFit/>
          </a:bodyPr>
          <a:lstStyle/>
          <a:p>
            <a:r>
              <a:rPr lang="es-ES" sz="2400" dirty="0" smtClean="0">
                <a:sym typeface="Symbol"/>
              </a:rPr>
              <a:t> </a:t>
            </a:r>
            <a:r>
              <a:rPr lang="es-ES" sz="2400" dirty="0" smtClean="0">
                <a:latin typeface="Times New Roman" panose="02020603050405020304" pitchFamily="18" charset="0"/>
                <a:cs typeface="Times New Roman" panose="02020603050405020304" pitchFamily="18" charset="0"/>
                <a:sym typeface="Symbol"/>
              </a:rPr>
              <a:t>N(0,1)</a:t>
            </a:r>
            <a:r>
              <a:rPr lang="es-ES" sz="2400" i="1" dirty="0" smtClean="0">
                <a:latin typeface="Times New Roman" panose="02020603050405020304" pitchFamily="18" charset="0"/>
                <a:cs typeface="Times New Roman" panose="02020603050405020304" pitchFamily="18" charset="0"/>
                <a:sym typeface="Symbol"/>
              </a:rPr>
              <a:t> </a:t>
            </a:r>
            <a:r>
              <a:rPr lang="es-ES" sz="2400" dirty="0" smtClean="0">
                <a:cs typeface="Times New Roman" panose="02020603050405020304" pitchFamily="18" charset="0"/>
                <a:sym typeface="Symbol"/>
              </a:rPr>
              <a:t>si </a:t>
            </a:r>
            <a:r>
              <a:rPr lang="es-ES" sz="2400" i="1" dirty="0" smtClean="0">
                <a:latin typeface="Times New Roman" panose="02020603050405020304" pitchFamily="18" charset="0"/>
                <a:cs typeface="Times New Roman" panose="02020603050405020304" pitchFamily="18" charset="0"/>
                <a:sym typeface="Symbol"/>
              </a:rPr>
              <a:t>n</a:t>
            </a:r>
            <a:r>
              <a:rPr lang="es-ES" sz="2400" dirty="0" smtClean="0">
                <a:cs typeface="Times New Roman" panose="02020603050405020304" pitchFamily="18" charset="0"/>
                <a:sym typeface="Symbol"/>
              </a:rPr>
              <a:t> grande (</a:t>
            </a:r>
            <a:r>
              <a:rPr lang="es-ES" sz="2400" i="1" dirty="0" smtClean="0">
                <a:latin typeface="Times New Roman" panose="02020603050405020304" pitchFamily="18" charset="0"/>
                <a:cs typeface="Times New Roman" panose="02020603050405020304" pitchFamily="18" charset="0"/>
                <a:sym typeface="Symbol"/>
              </a:rPr>
              <a:t>n</a:t>
            </a:r>
            <a:r>
              <a:rPr lang="es-ES" sz="2400" dirty="0" smtClean="0">
                <a:cs typeface="Times New Roman" panose="02020603050405020304" pitchFamily="18" charset="0"/>
                <a:sym typeface="Symbol"/>
              </a:rPr>
              <a:t> &gt; 30).</a:t>
            </a:r>
            <a:endParaRPr lang="es-ES" sz="2400" dirty="0">
              <a:cs typeface="Times New Roman" panose="02020603050405020304" pitchFamily="18" charset="0"/>
            </a:endParaRPr>
          </a:p>
        </p:txBody>
      </p:sp>
      <p:cxnSp>
        <p:nvCxnSpPr>
          <p:cNvPr id="8" name="7 Conector recto de flecha"/>
          <p:cNvCxnSpPr>
            <a:endCxn id="5" idx="1"/>
          </p:cNvCxnSpPr>
          <p:nvPr/>
        </p:nvCxnSpPr>
        <p:spPr>
          <a:xfrm flipV="1">
            <a:off x="2092452" y="2050530"/>
            <a:ext cx="895372" cy="69928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endCxn id="6" idx="1"/>
          </p:cNvCxnSpPr>
          <p:nvPr/>
        </p:nvCxnSpPr>
        <p:spPr>
          <a:xfrm>
            <a:off x="2092452" y="2757795"/>
            <a:ext cx="895372" cy="63441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617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48680"/>
            <a:ext cx="7920880" cy="5816977"/>
          </a:xfrm>
          <a:prstGeom prst="rect">
            <a:avLst/>
          </a:prstGeom>
          <a:noFill/>
        </p:spPr>
        <p:txBody>
          <a:bodyPr wrap="square" rtlCol="0">
            <a:spAutoFit/>
          </a:bodyPr>
          <a:lstStyle/>
          <a:p>
            <a:pPr algn="just">
              <a:spcBef>
                <a:spcPts val="1200"/>
              </a:spcBef>
            </a:pPr>
            <a:r>
              <a:rPr lang="es-ES" sz="2200" dirty="0" smtClean="0">
                <a:latin typeface="HelveticaLTStd-LightObl"/>
              </a:rPr>
              <a:t>Ver el artículo de Novo, M. et al (2019). </a:t>
            </a:r>
            <a:r>
              <a:rPr lang="es-ES" sz="2200" dirty="0">
                <a:latin typeface="Times-BoldItalic"/>
              </a:rPr>
              <a:t>Evaluación de los efectos de un programa educativo en los </a:t>
            </a:r>
            <a:r>
              <a:rPr lang="es-ES" sz="2200" dirty="0" smtClean="0">
                <a:latin typeface="Times-BoldItalic"/>
              </a:rPr>
              <a:t>problemas de </a:t>
            </a:r>
            <a:r>
              <a:rPr lang="es-ES" sz="2200" dirty="0">
                <a:latin typeface="Times-BoldItalic"/>
              </a:rPr>
              <a:t>salud mental en padres separados. </a:t>
            </a:r>
            <a:r>
              <a:rPr lang="es-ES" sz="2200" i="1" dirty="0" err="1" smtClean="0">
                <a:latin typeface="HelveticaLTStd-LightObl"/>
              </a:rPr>
              <a:t>Psicothema</a:t>
            </a:r>
            <a:r>
              <a:rPr lang="es-ES" sz="2200" i="1" dirty="0" smtClean="0">
                <a:latin typeface="HelveticaLTStd-LightObl"/>
              </a:rPr>
              <a:t> 2019,31,</a:t>
            </a:r>
            <a:r>
              <a:rPr lang="es-ES" sz="2200" dirty="0" smtClean="0">
                <a:latin typeface="HelveticaLTStd-LightObl"/>
              </a:rPr>
              <a:t>3</a:t>
            </a:r>
            <a:r>
              <a:rPr lang="es-ES" sz="2200" dirty="0">
                <a:latin typeface="HelveticaLTStd-LightObl"/>
              </a:rPr>
              <a:t>, </a:t>
            </a:r>
            <a:r>
              <a:rPr lang="es-ES" sz="2200" dirty="0" smtClean="0">
                <a:latin typeface="HelveticaLTStd-LightObl"/>
              </a:rPr>
              <a:t>284-291.</a:t>
            </a:r>
          </a:p>
          <a:p>
            <a:pPr algn="just">
              <a:spcBef>
                <a:spcPts val="1200"/>
              </a:spcBef>
            </a:pPr>
            <a:r>
              <a:rPr lang="es-ES" sz="2200" i="1" dirty="0" smtClean="0">
                <a:latin typeface="HelveticaLTStd-LightObl"/>
              </a:rPr>
              <a:t>	</a:t>
            </a:r>
            <a:r>
              <a:rPr lang="es-ES" sz="2200" dirty="0" smtClean="0">
                <a:latin typeface="HelveticaLTStd-LightObl"/>
              </a:rPr>
              <a:t>Los investigadores compararon los puntajes del </a:t>
            </a:r>
            <a:r>
              <a:rPr lang="es-ES" sz="2200" dirty="0" err="1" smtClean="0">
                <a:latin typeface="Times-Roman"/>
              </a:rPr>
              <a:t>Brief</a:t>
            </a:r>
            <a:r>
              <a:rPr lang="es-ES" sz="2200" dirty="0" smtClean="0">
                <a:latin typeface="Times-Roman"/>
              </a:rPr>
              <a:t> </a:t>
            </a:r>
            <a:r>
              <a:rPr lang="es-ES" sz="2200" dirty="0" err="1">
                <a:latin typeface="Times-Roman"/>
              </a:rPr>
              <a:t>Symptom</a:t>
            </a:r>
            <a:r>
              <a:rPr lang="es-ES" sz="2200" dirty="0">
                <a:latin typeface="Times-Roman"/>
              </a:rPr>
              <a:t> </a:t>
            </a:r>
            <a:r>
              <a:rPr lang="es-ES" sz="2200" dirty="0" err="1">
                <a:latin typeface="Times-Roman"/>
              </a:rPr>
              <a:t>Inventory</a:t>
            </a:r>
            <a:r>
              <a:rPr lang="es-ES" sz="2200" dirty="0">
                <a:latin typeface="Times-Roman"/>
              </a:rPr>
              <a:t> (BSI)</a:t>
            </a:r>
            <a:r>
              <a:rPr lang="es-ES" sz="2200" dirty="0" smtClean="0">
                <a:latin typeface="HelveticaLTStd-LightObl"/>
              </a:rPr>
              <a:t> de un grupo de padres separados que asistieron al programa “Ruptura de pareja, no de familia” con las medias en el grupo normativo. Tomaremos como ejemplo el total de síntomas positivos (PST), para el que hemos simulado los datos. La hipótesis implícita es que, en promedio, puntúan más alto que la media del grupo normativo (11,45). Se evaluó con el BSI a 116 progenitores participantes del programa. 	</a:t>
            </a:r>
          </a:p>
          <a:p>
            <a:pPr algn="just">
              <a:spcBef>
                <a:spcPts val="1200"/>
              </a:spcBef>
            </a:pPr>
            <a:r>
              <a:rPr lang="es-ES" sz="2200" dirty="0">
                <a:latin typeface="HelveticaLTStd-LightObl"/>
              </a:rPr>
              <a:t>	</a:t>
            </a:r>
            <a:r>
              <a:rPr lang="es-ES" sz="2200" dirty="0" smtClean="0">
                <a:latin typeface="HelveticaLTStd-LightObl"/>
              </a:rPr>
              <a:t>Realizar el test de hipótesis correspondiente, al 1% de significación, de modo manual y con </a:t>
            </a:r>
            <a:r>
              <a:rPr lang="es-ES" sz="2200" dirty="0" err="1" smtClean="0">
                <a:latin typeface="HelveticaLTStd-LightObl"/>
              </a:rPr>
              <a:t>Statistix</a:t>
            </a:r>
            <a:r>
              <a:rPr lang="es-ES" sz="2200" dirty="0" smtClean="0">
                <a:latin typeface="HelveticaLTStd-LightObl"/>
              </a:rPr>
              <a:t>. Calcule el valor p y el tamaño del efecto.</a:t>
            </a: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6516216" y="5805264"/>
            <a:ext cx="2420887"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endParaRPr lang="es-AR" sz="4400" dirty="0"/>
          </a:p>
        </p:txBody>
      </p:sp>
    </p:spTree>
    <p:extLst>
      <p:ext uri="{BB962C8B-B14F-4D97-AF65-F5344CB8AC3E}">
        <p14:creationId xmlns:p14="http://schemas.microsoft.com/office/powerpoint/2010/main" val="3358171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33217"/>
            <a:ext cx="8496944" cy="2808312"/>
          </a:xfrm>
        </p:spPr>
        <p:txBody>
          <a:bodyPr/>
          <a:lstStyle/>
          <a:p>
            <a:pPr marL="0" indent="0">
              <a:buNone/>
            </a:pPr>
            <a:r>
              <a:rPr lang="es-ES" dirty="0" smtClean="0"/>
              <a:t>Pruebas (</a:t>
            </a:r>
            <a:r>
              <a:rPr lang="es-ES" dirty="0" err="1" smtClean="0"/>
              <a:t>Tests</a:t>
            </a:r>
            <a:r>
              <a:rPr lang="es-ES" dirty="0" smtClean="0"/>
              <a:t>) de Hipótesis: </a:t>
            </a:r>
            <a:br>
              <a:rPr lang="es-ES" dirty="0" smtClean="0"/>
            </a:br>
            <a:r>
              <a:rPr lang="es-ES" dirty="0" smtClean="0"/>
              <a:t>Medias, Proporciones e Independencia</a:t>
            </a:r>
            <a:br>
              <a:rPr lang="es-ES" dirty="0" smtClean="0"/>
            </a:br>
            <a:r>
              <a:rPr lang="es-ES" sz="4000" dirty="0" smtClean="0"/>
              <a:t>Caps. 12 y 13</a:t>
            </a:r>
            <a:endParaRPr lang="es-ES" sz="4000" dirty="0"/>
          </a:p>
        </p:txBody>
      </p:sp>
      <p:sp>
        <p:nvSpPr>
          <p:cNvPr id="4" name="3 Marcador de contenido"/>
          <p:cNvSpPr>
            <a:spLocks noGrp="1"/>
          </p:cNvSpPr>
          <p:nvPr>
            <p:ph sz="quarter" idx="13"/>
          </p:nvPr>
        </p:nvSpPr>
        <p:spPr>
          <a:xfrm>
            <a:off x="539552" y="476672"/>
            <a:ext cx="8352928" cy="3672408"/>
          </a:xfrm>
        </p:spPr>
        <p:txBody>
          <a:bodyPr>
            <a:normAutofit fontScale="92500" lnSpcReduction="10000"/>
          </a:bodyPr>
          <a:lstStyle/>
          <a:p>
            <a:pPr marL="45720" indent="0">
              <a:lnSpc>
                <a:spcPct val="110000"/>
              </a:lnSpc>
              <a:spcBef>
                <a:spcPts val="0"/>
              </a:spcBef>
              <a:spcAft>
                <a:spcPts val="1200"/>
              </a:spcAft>
              <a:buNone/>
            </a:pPr>
            <a:r>
              <a:rPr lang="es-ES" b="1" dirty="0" smtClean="0"/>
              <a:t>Sobre una media cuando se conoce la desviación estándar poblacional</a:t>
            </a:r>
            <a:endParaRPr lang="es-ES" b="1" dirty="0"/>
          </a:p>
          <a:p>
            <a:pPr marL="45720" indent="0">
              <a:lnSpc>
                <a:spcPct val="110000"/>
              </a:lnSpc>
              <a:spcBef>
                <a:spcPts val="0"/>
              </a:spcBef>
              <a:spcAft>
                <a:spcPts val="1200"/>
              </a:spcAft>
              <a:buNone/>
            </a:pPr>
            <a:r>
              <a:rPr lang="es-ES" b="1" dirty="0" smtClean="0"/>
              <a:t>Sobre una media cuando la desviación estándar poblacional es desconocida</a:t>
            </a:r>
            <a:endParaRPr lang="es-ES" b="1" dirty="0"/>
          </a:p>
          <a:p>
            <a:pPr marL="45720" indent="0">
              <a:lnSpc>
                <a:spcPct val="110000"/>
              </a:lnSpc>
              <a:spcBef>
                <a:spcPts val="0"/>
              </a:spcBef>
              <a:spcAft>
                <a:spcPts val="1200"/>
              </a:spcAft>
              <a:buNone/>
            </a:pPr>
            <a:r>
              <a:rPr lang="es-ES" b="1" dirty="0" smtClean="0"/>
              <a:t>Sobre una proporción</a:t>
            </a:r>
            <a:endParaRPr lang="es-ES" b="1" dirty="0"/>
          </a:p>
          <a:p>
            <a:pPr marL="45720" indent="0">
              <a:lnSpc>
                <a:spcPct val="110000"/>
              </a:lnSpc>
              <a:spcBef>
                <a:spcPts val="0"/>
              </a:spcBef>
              <a:spcAft>
                <a:spcPts val="1200"/>
              </a:spcAft>
              <a:buNone/>
            </a:pPr>
            <a:r>
              <a:rPr lang="es-ES" b="1" dirty="0" smtClean="0"/>
              <a:t>Sobre la diferencia de medias de muestras independientes</a:t>
            </a:r>
          </a:p>
          <a:p>
            <a:pPr marL="45720" lvl="0" indent="0">
              <a:lnSpc>
                <a:spcPct val="110000"/>
              </a:lnSpc>
              <a:spcBef>
                <a:spcPts val="0"/>
              </a:spcBef>
              <a:spcAft>
                <a:spcPts val="1200"/>
              </a:spcAft>
              <a:buClr>
                <a:srgbClr val="F14124">
                  <a:lumMod val="75000"/>
                </a:srgbClr>
              </a:buClr>
              <a:buNone/>
            </a:pPr>
            <a:r>
              <a:rPr lang="es-ES" b="1" dirty="0">
                <a:solidFill>
                  <a:prstClr val="black">
                    <a:lumMod val="75000"/>
                    <a:lumOff val="25000"/>
                  </a:prstClr>
                </a:solidFill>
              </a:rPr>
              <a:t>Sobre la media de la diferencia de datos pareados</a:t>
            </a:r>
          </a:p>
          <a:p>
            <a:pPr marL="45720" lvl="0" indent="0">
              <a:lnSpc>
                <a:spcPct val="110000"/>
              </a:lnSpc>
              <a:spcBef>
                <a:spcPts val="0"/>
              </a:spcBef>
              <a:spcAft>
                <a:spcPts val="1200"/>
              </a:spcAft>
              <a:buClr>
                <a:srgbClr val="F14124">
                  <a:lumMod val="75000"/>
                </a:srgbClr>
              </a:buClr>
              <a:buNone/>
            </a:pPr>
            <a:r>
              <a:rPr lang="es-ES" b="1" smtClean="0">
                <a:solidFill>
                  <a:prstClr val="black">
                    <a:lumMod val="75000"/>
                    <a:lumOff val="25000"/>
                  </a:prstClr>
                </a:solidFill>
              </a:rPr>
              <a:t>Sobre la </a:t>
            </a:r>
            <a:r>
              <a:rPr lang="es-ES" b="1" dirty="0" smtClean="0">
                <a:solidFill>
                  <a:prstClr val="black">
                    <a:lumMod val="75000"/>
                    <a:lumOff val="25000"/>
                  </a:prstClr>
                </a:solidFill>
              </a:rPr>
              <a:t>Independencia de dos variables cualitativas</a:t>
            </a:r>
            <a:endParaRPr lang="es-ES" b="1" dirty="0">
              <a:solidFill>
                <a:prstClr val="black">
                  <a:lumMod val="75000"/>
                  <a:lumOff val="25000"/>
                </a:prstClr>
              </a:solidFill>
            </a:endParaRPr>
          </a:p>
          <a:p>
            <a:pPr marL="45720" indent="0">
              <a:buNone/>
            </a:pPr>
            <a:endParaRPr lang="es-ES" b="1" dirty="0"/>
          </a:p>
        </p:txBody>
      </p:sp>
    </p:spTree>
    <p:extLst>
      <p:ext uri="{BB962C8B-B14F-4D97-AF65-F5344CB8AC3E}">
        <p14:creationId xmlns:p14="http://schemas.microsoft.com/office/powerpoint/2010/main" val="1250998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990020"/>
            <a:ext cx="504056" cy="5355312"/>
          </a:xfrm>
          <a:prstGeom prst="rect">
            <a:avLst/>
          </a:prstGeom>
          <a:noFill/>
        </p:spPr>
        <p:txBody>
          <a:bodyPr wrap="square" rtlCol="0">
            <a:spAutoFit/>
          </a:bodyPr>
          <a:lstStyle/>
          <a:p>
            <a:r>
              <a:rPr lang="es-ES" dirty="0"/>
              <a:t>4</a:t>
            </a:r>
          </a:p>
          <a:p>
            <a:r>
              <a:rPr lang="es-ES" dirty="0"/>
              <a:t>42</a:t>
            </a:r>
          </a:p>
          <a:p>
            <a:r>
              <a:rPr lang="es-ES" dirty="0"/>
              <a:t>6</a:t>
            </a:r>
          </a:p>
          <a:p>
            <a:r>
              <a:rPr lang="es-ES" dirty="0"/>
              <a:t>13</a:t>
            </a:r>
          </a:p>
          <a:p>
            <a:r>
              <a:rPr lang="es-ES" dirty="0"/>
              <a:t>21</a:t>
            </a:r>
          </a:p>
          <a:p>
            <a:r>
              <a:rPr lang="es-ES" dirty="0"/>
              <a:t>19</a:t>
            </a:r>
          </a:p>
          <a:p>
            <a:r>
              <a:rPr lang="es-ES" dirty="0"/>
              <a:t>42</a:t>
            </a:r>
          </a:p>
          <a:p>
            <a:r>
              <a:rPr lang="es-ES" dirty="0"/>
              <a:t>15</a:t>
            </a:r>
          </a:p>
          <a:p>
            <a:r>
              <a:rPr lang="es-ES" dirty="0"/>
              <a:t>31</a:t>
            </a:r>
          </a:p>
          <a:p>
            <a:r>
              <a:rPr lang="es-ES" dirty="0"/>
              <a:t>53</a:t>
            </a:r>
          </a:p>
          <a:p>
            <a:r>
              <a:rPr lang="es-ES" dirty="0"/>
              <a:t>21</a:t>
            </a:r>
          </a:p>
          <a:p>
            <a:r>
              <a:rPr lang="es-ES" dirty="0"/>
              <a:t>39</a:t>
            </a:r>
          </a:p>
          <a:p>
            <a:r>
              <a:rPr lang="es-ES" dirty="0"/>
              <a:t>18</a:t>
            </a:r>
          </a:p>
          <a:p>
            <a:r>
              <a:rPr lang="es-ES" dirty="0"/>
              <a:t>31</a:t>
            </a:r>
          </a:p>
          <a:p>
            <a:r>
              <a:rPr lang="es-ES" dirty="0"/>
              <a:t>5</a:t>
            </a:r>
          </a:p>
          <a:p>
            <a:r>
              <a:rPr lang="es-ES" dirty="0"/>
              <a:t>22</a:t>
            </a:r>
          </a:p>
          <a:p>
            <a:r>
              <a:rPr lang="es-ES" dirty="0"/>
              <a:t>26</a:t>
            </a:r>
          </a:p>
          <a:p>
            <a:r>
              <a:rPr lang="es-ES" dirty="0"/>
              <a:t>31</a:t>
            </a:r>
          </a:p>
          <a:p>
            <a:r>
              <a:rPr lang="es-ES" dirty="0" smtClean="0"/>
              <a:t>38</a:t>
            </a:r>
            <a:endParaRPr lang="es-ES" dirty="0"/>
          </a:p>
        </p:txBody>
      </p:sp>
      <p:sp>
        <p:nvSpPr>
          <p:cNvPr id="3" name="2 CuadroTexto"/>
          <p:cNvSpPr txBox="1"/>
          <p:nvPr/>
        </p:nvSpPr>
        <p:spPr>
          <a:xfrm>
            <a:off x="395536" y="408528"/>
            <a:ext cx="7848872" cy="369332"/>
          </a:xfrm>
          <a:prstGeom prst="rect">
            <a:avLst/>
          </a:prstGeom>
          <a:noFill/>
        </p:spPr>
        <p:txBody>
          <a:bodyPr wrap="square" rtlCol="0">
            <a:spAutoFit/>
          </a:bodyPr>
          <a:lstStyle/>
          <a:p>
            <a:r>
              <a:rPr lang="es-ES" dirty="0" smtClean="0"/>
              <a:t>Los 116 datos se muestran a continuación y fueron cargados en </a:t>
            </a:r>
            <a:r>
              <a:rPr lang="es-ES" dirty="0" err="1" smtClean="0"/>
              <a:t>Statistix</a:t>
            </a:r>
            <a:r>
              <a:rPr lang="es-ES" dirty="0" smtClean="0"/>
              <a:t>.</a:t>
            </a:r>
            <a:endParaRPr lang="es-ES" dirty="0"/>
          </a:p>
        </p:txBody>
      </p:sp>
      <p:sp>
        <p:nvSpPr>
          <p:cNvPr id="4" name="3 CuadroTexto"/>
          <p:cNvSpPr txBox="1"/>
          <p:nvPr/>
        </p:nvSpPr>
        <p:spPr>
          <a:xfrm>
            <a:off x="1403648" y="1020623"/>
            <a:ext cx="576064" cy="5355312"/>
          </a:xfrm>
          <a:prstGeom prst="rect">
            <a:avLst/>
          </a:prstGeom>
          <a:noFill/>
        </p:spPr>
        <p:txBody>
          <a:bodyPr wrap="square" rtlCol="0">
            <a:spAutoFit/>
          </a:bodyPr>
          <a:lstStyle/>
          <a:p>
            <a:pPr lvl="0"/>
            <a:r>
              <a:rPr lang="es-ES" dirty="0">
                <a:solidFill>
                  <a:prstClr val="black"/>
                </a:solidFill>
              </a:rPr>
              <a:t>23</a:t>
            </a:r>
          </a:p>
          <a:p>
            <a:pPr lvl="0"/>
            <a:r>
              <a:rPr lang="es-ES" dirty="0">
                <a:solidFill>
                  <a:prstClr val="black"/>
                </a:solidFill>
              </a:rPr>
              <a:t>20</a:t>
            </a:r>
          </a:p>
          <a:p>
            <a:pPr lvl="0"/>
            <a:r>
              <a:rPr lang="es-ES" dirty="0">
                <a:solidFill>
                  <a:prstClr val="black"/>
                </a:solidFill>
              </a:rPr>
              <a:t>29</a:t>
            </a:r>
          </a:p>
          <a:p>
            <a:pPr lvl="0"/>
            <a:r>
              <a:rPr lang="es-ES" dirty="0">
                <a:solidFill>
                  <a:prstClr val="black"/>
                </a:solidFill>
              </a:rPr>
              <a:t>5</a:t>
            </a:r>
          </a:p>
          <a:p>
            <a:pPr lvl="0"/>
            <a:r>
              <a:rPr lang="es-ES" dirty="0">
                <a:solidFill>
                  <a:prstClr val="black"/>
                </a:solidFill>
              </a:rPr>
              <a:t>21</a:t>
            </a:r>
          </a:p>
          <a:p>
            <a:pPr lvl="0"/>
            <a:r>
              <a:rPr lang="es-ES" dirty="0">
                <a:solidFill>
                  <a:prstClr val="black"/>
                </a:solidFill>
              </a:rPr>
              <a:t>16</a:t>
            </a:r>
          </a:p>
          <a:p>
            <a:pPr lvl="0"/>
            <a:r>
              <a:rPr lang="es-ES" dirty="0">
                <a:solidFill>
                  <a:prstClr val="black"/>
                </a:solidFill>
              </a:rPr>
              <a:t>28</a:t>
            </a:r>
          </a:p>
          <a:p>
            <a:pPr lvl="0"/>
            <a:r>
              <a:rPr lang="es-ES" dirty="0">
                <a:solidFill>
                  <a:prstClr val="black"/>
                </a:solidFill>
              </a:rPr>
              <a:t>34</a:t>
            </a:r>
          </a:p>
          <a:p>
            <a:pPr lvl="0"/>
            <a:r>
              <a:rPr lang="es-ES" dirty="0">
                <a:solidFill>
                  <a:prstClr val="black"/>
                </a:solidFill>
              </a:rPr>
              <a:t>26</a:t>
            </a:r>
          </a:p>
          <a:p>
            <a:pPr lvl="0"/>
            <a:r>
              <a:rPr lang="es-ES" dirty="0">
                <a:solidFill>
                  <a:prstClr val="black"/>
                </a:solidFill>
              </a:rPr>
              <a:t>26</a:t>
            </a:r>
          </a:p>
          <a:p>
            <a:pPr lvl="0"/>
            <a:r>
              <a:rPr lang="es-ES" dirty="0">
                <a:solidFill>
                  <a:prstClr val="black"/>
                </a:solidFill>
              </a:rPr>
              <a:t>29</a:t>
            </a:r>
          </a:p>
          <a:p>
            <a:pPr lvl="0"/>
            <a:r>
              <a:rPr lang="es-ES" dirty="0">
                <a:solidFill>
                  <a:prstClr val="black"/>
                </a:solidFill>
              </a:rPr>
              <a:t>12</a:t>
            </a:r>
          </a:p>
          <a:p>
            <a:pPr lvl="0"/>
            <a:r>
              <a:rPr lang="es-ES" dirty="0">
                <a:solidFill>
                  <a:prstClr val="black"/>
                </a:solidFill>
              </a:rPr>
              <a:t>27</a:t>
            </a:r>
          </a:p>
          <a:p>
            <a:pPr lvl="0"/>
            <a:r>
              <a:rPr lang="es-ES" dirty="0">
                <a:solidFill>
                  <a:prstClr val="black"/>
                </a:solidFill>
              </a:rPr>
              <a:t>2</a:t>
            </a:r>
          </a:p>
          <a:p>
            <a:pPr lvl="0"/>
            <a:r>
              <a:rPr lang="es-ES" dirty="0">
                <a:solidFill>
                  <a:prstClr val="black"/>
                </a:solidFill>
              </a:rPr>
              <a:t>3</a:t>
            </a:r>
          </a:p>
          <a:p>
            <a:pPr lvl="0"/>
            <a:r>
              <a:rPr lang="es-ES" dirty="0">
                <a:solidFill>
                  <a:prstClr val="black"/>
                </a:solidFill>
              </a:rPr>
              <a:t>46</a:t>
            </a:r>
          </a:p>
          <a:p>
            <a:pPr lvl="0"/>
            <a:r>
              <a:rPr lang="es-ES" dirty="0">
                <a:solidFill>
                  <a:prstClr val="black"/>
                </a:solidFill>
              </a:rPr>
              <a:t>38</a:t>
            </a:r>
          </a:p>
          <a:p>
            <a:pPr lvl="0"/>
            <a:r>
              <a:rPr lang="es-ES" dirty="0">
                <a:solidFill>
                  <a:prstClr val="black"/>
                </a:solidFill>
              </a:rPr>
              <a:t>28</a:t>
            </a:r>
          </a:p>
          <a:p>
            <a:pPr lvl="0"/>
            <a:r>
              <a:rPr lang="es-ES" dirty="0" smtClean="0">
                <a:solidFill>
                  <a:prstClr val="black"/>
                </a:solidFill>
              </a:rPr>
              <a:t>9</a:t>
            </a:r>
            <a:endParaRPr lang="es-ES" dirty="0">
              <a:solidFill>
                <a:prstClr val="black"/>
              </a:solidFill>
            </a:endParaRPr>
          </a:p>
        </p:txBody>
      </p:sp>
      <p:sp>
        <p:nvSpPr>
          <p:cNvPr id="5" name="4 CuadroTexto"/>
          <p:cNvSpPr txBox="1"/>
          <p:nvPr/>
        </p:nvSpPr>
        <p:spPr>
          <a:xfrm>
            <a:off x="2267744" y="1020623"/>
            <a:ext cx="428322" cy="5355312"/>
          </a:xfrm>
          <a:prstGeom prst="rect">
            <a:avLst/>
          </a:prstGeom>
          <a:noFill/>
        </p:spPr>
        <p:txBody>
          <a:bodyPr wrap="none" rtlCol="0">
            <a:spAutoFit/>
          </a:bodyPr>
          <a:lstStyle/>
          <a:p>
            <a:pPr lvl="0"/>
            <a:r>
              <a:rPr lang="es-ES" dirty="0">
                <a:solidFill>
                  <a:prstClr val="black"/>
                </a:solidFill>
              </a:rPr>
              <a:t>19</a:t>
            </a:r>
          </a:p>
          <a:p>
            <a:pPr lvl="0"/>
            <a:r>
              <a:rPr lang="es-ES" dirty="0">
                <a:solidFill>
                  <a:prstClr val="black"/>
                </a:solidFill>
              </a:rPr>
              <a:t>17</a:t>
            </a:r>
          </a:p>
          <a:p>
            <a:pPr lvl="0"/>
            <a:r>
              <a:rPr lang="es-ES" dirty="0">
                <a:solidFill>
                  <a:prstClr val="black"/>
                </a:solidFill>
              </a:rPr>
              <a:t>18</a:t>
            </a:r>
          </a:p>
          <a:p>
            <a:pPr lvl="0"/>
            <a:r>
              <a:rPr lang="es-ES" dirty="0">
                <a:solidFill>
                  <a:prstClr val="black"/>
                </a:solidFill>
              </a:rPr>
              <a:t>20</a:t>
            </a:r>
          </a:p>
          <a:p>
            <a:pPr lvl="0"/>
            <a:r>
              <a:rPr lang="es-ES" dirty="0">
                <a:solidFill>
                  <a:prstClr val="black"/>
                </a:solidFill>
              </a:rPr>
              <a:t>10</a:t>
            </a:r>
          </a:p>
          <a:p>
            <a:pPr lvl="0"/>
            <a:r>
              <a:rPr lang="es-ES" dirty="0">
                <a:solidFill>
                  <a:prstClr val="black"/>
                </a:solidFill>
              </a:rPr>
              <a:t>11</a:t>
            </a:r>
          </a:p>
          <a:p>
            <a:pPr lvl="0"/>
            <a:r>
              <a:rPr lang="es-ES" dirty="0">
                <a:solidFill>
                  <a:prstClr val="black"/>
                </a:solidFill>
              </a:rPr>
              <a:t>12</a:t>
            </a:r>
          </a:p>
          <a:p>
            <a:pPr lvl="0"/>
            <a:r>
              <a:rPr lang="es-ES" dirty="0">
                <a:solidFill>
                  <a:prstClr val="black"/>
                </a:solidFill>
              </a:rPr>
              <a:t>29</a:t>
            </a:r>
          </a:p>
          <a:p>
            <a:pPr lvl="0"/>
            <a:r>
              <a:rPr lang="es-ES" dirty="0">
                <a:solidFill>
                  <a:prstClr val="black"/>
                </a:solidFill>
              </a:rPr>
              <a:t>41</a:t>
            </a:r>
          </a:p>
          <a:p>
            <a:pPr lvl="0"/>
            <a:r>
              <a:rPr lang="es-ES" dirty="0">
                <a:solidFill>
                  <a:prstClr val="black"/>
                </a:solidFill>
              </a:rPr>
              <a:t>6</a:t>
            </a:r>
          </a:p>
          <a:p>
            <a:pPr lvl="0"/>
            <a:r>
              <a:rPr lang="es-ES" dirty="0">
                <a:solidFill>
                  <a:prstClr val="black"/>
                </a:solidFill>
              </a:rPr>
              <a:t>23</a:t>
            </a:r>
          </a:p>
          <a:p>
            <a:pPr lvl="0"/>
            <a:r>
              <a:rPr lang="es-ES" dirty="0">
                <a:solidFill>
                  <a:prstClr val="black"/>
                </a:solidFill>
              </a:rPr>
              <a:t>14</a:t>
            </a:r>
          </a:p>
          <a:p>
            <a:pPr lvl="0"/>
            <a:r>
              <a:rPr lang="es-ES" dirty="0">
                <a:solidFill>
                  <a:prstClr val="black"/>
                </a:solidFill>
              </a:rPr>
              <a:t>28</a:t>
            </a:r>
          </a:p>
          <a:p>
            <a:pPr lvl="0"/>
            <a:r>
              <a:rPr lang="es-ES" dirty="0">
                <a:solidFill>
                  <a:prstClr val="black"/>
                </a:solidFill>
              </a:rPr>
              <a:t>35</a:t>
            </a:r>
          </a:p>
          <a:p>
            <a:pPr lvl="0"/>
            <a:r>
              <a:rPr lang="es-ES" dirty="0">
                <a:solidFill>
                  <a:prstClr val="black"/>
                </a:solidFill>
              </a:rPr>
              <a:t>15</a:t>
            </a:r>
          </a:p>
          <a:p>
            <a:pPr lvl="0"/>
            <a:r>
              <a:rPr lang="es-ES" dirty="0">
                <a:solidFill>
                  <a:prstClr val="black"/>
                </a:solidFill>
              </a:rPr>
              <a:t>23</a:t>
            </a:r>
          </a:p>
          <a:p>
            <a:pPr lvl="0"/>
            <a:r>
              <a:rPr lang="es-ES" dirty="0">
                <a:solidFill>
                  <a:prstClr val="black"/>
                </a:solidFill>
              </a:rPr>
              <a:t>51</a:t>
            </a:r>
          </a:p>
          <a:p>
            <a:pPr lvl="0"/>
            <a:r>
              <a:rPr lang="es-ES" dirty="0">
                <a:solidFill>
                  <a:prstClr val="black"/>
                </a:solidFill>
              </a:rPr>
              <a:t>6</a:t>
            </a:r>
          </a:p>
          <a:p>
            <a:pPr lvl="0"/>
            <a:r>
              <a:rPr lang="es-ES" dirty="0" smtClean="0">
                <a:solidFill>
                  <a:prstClr val="black"/>
                </a:solidFill>
              </a:rPr>
              <a:t>28</a:t>
            </a:r>
            <a:endParaRPr lang="es-ES" dirty="0">
              <a:solidFill>
                <a:prstClr val="black"/>
              </a:solidFill>
            </a:endParaRPr>
          </a:p>
        </p:txBody>
      </p:sp>
      <p:sp>
        <p:nvSpPr>
          <p:cNvPr id="6" name="5 CuadroTexto"/>
          <p:cNvSpPr txBox="1"/>
          <p:nvPr/>
        </p:nvSpPr>
        <p:spPr>
          <a:xfrm>
            <a:off x="2987824" y="983789"/>
            <a:ext cx="428322" cy="5355312"/>
          </a:xfrm>
          <a:prstGeom prst="rect">
            <a:avLst/>
          </a:prstGeom>
          <a:noFill/>
        </p:spPr>
        <p:txBody>
          <a:bodyPr wrap="none" rtlCol="0">
            <a:spAutoFit/>
          </a:bodyPr>
          <a:lstStyle/>
          <a:p>
            <a:pPr lvl="0"/>
            <a:r>
              <a:rPr lang="es-ES" dirty="0">
                <a:solidFill>
                  <a:prstClr val="black"/>
                </a:solidFill>
              </a:rPr>
              <a:t>16</a:t>
            </a:r>
          </a:p>
          <a:p>
            <a:pPr lvl="0"/>
            <a:r>
              <a:rPr lang="es-ES" dirty="0">
                <a:solidFill>
                  <a:prstClr val="black"/>
                </a:solidFill>
              </a:rPr>
              <a:t>29</a:t>
            </a:r>
          </a:p>
          <a:p>
            <a:pPr lvl="0"/>
            <a:r>
              <a:rPr lang="es-ES" dirty="0">
                <a:solidFill>
                  <a:prstClr val="black"/>
                </a:solidFill>
              </a:rPr>
              <a:t>14</a:t>
            </a:r>
          </a:p>
          <a:p>
            <a:pPr lvl="0"/>
            <a:r>
              <a:rPr lang="es-ES" dirty="0">
                <a:solidFill>
                  <a:prstClr val="black"/>
                </a:solidFill>
              </a:rPr>
              <a:t>7</a:t>
            </a:r>
          </a:p>
          <a:p>
            <a:pPr lvl="0"/>
            <a:r>
              <a:rPr lang="es-ES" dirty="0">
                <a:solidFill>
                  <a:prstClr val="black"/>
                </a:solidFill>
              </a:rPr>
              <a:t>30</a:t>
            </a:r>
          </a:p>
          <a:p>
            <a:pPr lvl="0"/>
            <a:r>
              <a:rPr lang="es-ES" dirty="0">
                <a:solidFill>
                  <a:prstClr val="black"/>
                </a:solidFill>
              </a:rPr>
              <a:t>42</a:t>
            </a:r>
          </a:p>
          <a:p>
            <a:pPr lvl="0"/>
            <a:r>
              <a:rPr lang="es-ES" dirty="0">
                <a:solidFill>
                  <a:prstClr val="black"/>
                </a:solidFill>
              </a:rPr>
              <a:t>50</a:t>
            </a:r>
          </a:p>
          <a:p>
            <a:pPr lvl="0"/>
            <a:r>
              <a:rPr lang="es-ES" dirty="0">
                <a:solidFill>
                  <a:prstClr val="black"/>
                </a:solidFill>
              </a:rPr>
              <a:t>28</a:t>
            </a:r>
          </a:p>
          <a:p>
            <a:pPr lvl="0"/>
            <a:r>
              <a:rPr lang="es-ES" dirty="0">
                <a:solidFill>
                  <a:prstClr val="black"/>
                </a:solidFill>
              </a:rPr>
              <a:t>19</a:t>
            </a:r>
          </a:p>
          <a:p>
            <a:pPr lvl="0"/>
            <a:r>
              <a:rPr lang="es-ES" dirty="0">
                <a:solidFill>
                  <a:prstClr val="black"/>
                </a:solidFill>
              </a:rPr>
              <a:t>18</a:t>
            </a:r>
          </a:p>
          <a:p>
            <a:pPr lvl="0"/>
            <a:r>
              <a:rPr lang="es-ES" dirty="0">
                <a:solidFill>
                  <a:prstClr val="black"/>
                </a:solidFill>
              </a:rPr>
              <a:t>45</a:t>
            </a:r>
          </a:p>
          <a:p>
            <a:pPr lvl="0"/>
            <a:r>
              <a:rPr lang="es-ES" dirty="0">
                <a:solidFill>
                  <a:prstClr val="black"/>
                </a:solidFill>
              </a:rPr>
              <a:t>46</a:t>
            </a:r>
          </a:p>
          <a:p>
            <a:pPr lvl="0"/>
            <a:r>
              <a:rPr lang="es-ES" dirty="0">
                <a:solidFill>
                  <a:prstClr val="black"/>
                </a:solidFill>
              </a:rPr>
              <a:t>13</a:t>
            </a:r>
          </a:p>
          <a:p>
            <a:pPr lvl="0"/>
            <a:r>
              <a:rPr lang="es-ES" dirty="0">
                <a:solidFill>
                  <a:prstClr val="black"/>
                </a:solidFill>
              </a:rPr>
              <a:t>14</a:t>
            </a:r>
          </a:p>
          <a:p>
            <a:pPr lvl="0"/>
            <a:r>
              <a:rPr lang="es-ES" dirty="0">
                <a:solidFill>
                  <a:prstClr val="black"/>
                </a:solidFill>
              </a:rPr>
              <a:t>4</a:t>
            </a:r>
          </a:p>
          <a:p>
            <a:pPr lvl="0"/>
            <a:r>
              <a:rPr lang="es-ES" dirty="0">
                <a:solidFill>
                  <a:prstClr val="black"/>
                </a:solidFill>
              </a:rPr>
              <a:t>27</a:t>
            </a:r>
          </a:p>
          <a:p>
            <a:pPr lvl="0"/>
            <a:r>
              <a:rPr lang="es-ES" dirty="0">
                <a:solidFill>
                  <a:prstClr val="black"/>
                </a:solidFill>
              </a:rPr>
              <a:t>34</a:t>
            </a:r>
          </a:p>
          <a:p>
            <a:pPr lvl="0"/>
            <a:r>
              <a:rPr lang="es-ES" dirty="0">
                <a:solidFill>
                  <a:prstClr val="black"/>
                </a:solidFill>
              </a:rPr>
              <a:t>27</a:t>
            </a:r>
          </a:p>
          <a:p>
            <a:pPr lvl="0"/>
            <a:r>
              <a:rPr lang="es-ES" dirty="0" smtClean="0">
                <a:solidFill>
                  <a:prstClr val="black"/>
                </a:solidFill>
              </a:rPr>
              <a:t>16</a:t>
            </a:r>
            <a:endParaRPr lang="es-ES" dirty="0">
              <a:solidFill>
                <a:prstClr val="black"/>
              </a:solidFill>
            </a:endParaRPr>
          </a:p>
        </p:txBody>
      </p:sp>
      <p:sp>
        <p:nvSpPr>
          <p:cNvPr id="7" name="6 CuadroTexto"/>
          <p:cNvSpPr txBox="1"/>
          <p:nvPr/>
        </p:nvSpPr>
        <p:spPr>
          <a:xfrm>
            <a:off x="3749659" y="1023632"/>
            <a:ext cx="428322" cy="5355312"/>
          </a:xfrm>
          <a:prstGeom prst="rect">
            <a:avLst/>
          </a:prstGeom>
          <a:noFill/>
        </p:spPr>
        <p:txBody>
          <a:bodyPr wrap="none" rtlCol="0">
            <a:spAutoFit/>
          </a:bodyPr>
          <a:lstStyle/>
          <a:p>
            <a:pPr lvl="0"/>
            <a:r>
              <a:rPr lang="es-ES" dirty="0">
                <a:solidFill>
                  <a:prstClr val="black"/>
                </a:solidFill>
              </a:rPr>
              <a:t>21</a:t>
            </a:r>
          </a:p>
          <a:p>
            <a:pPr lvl="0"/>
            <a:r>
              <a:rPr lang="es-ES" dirty="0">
                <a:solidFill>
                  <a:prstClr val="black"/>
                </a:solidFill>
              </a:rPr>
              <a:t>16</a:t>
            </a:r>
          </a:p>
          <a:p>
            <a:pPr lvl="0"/>
            <a:r>
              <a:rPr lang="es-ES" dirty="0">
                <a:solidFill>
                  <a:prstClr val="black"/>
                </a:solidFill>
              </a:rPr>
              <a:t>1</a:t>
            </a:r>
          </a:p>
          <a:p>
            <a:pPr lvl="0"/>
            <a:r>
              <a:rPr lang="es-ES" dirty="0">
                <a:solidFill>
                  <a:prstClr val="black"/>
                </a:solidFill>
              </a:rPr>
              <a:t>23</a:t>
            </a:r>
          </a:p>
          <a:p>
            <a:pPr lvl="0"/>
            <a:r>
              <a:rPr lang="es-ES" dirty="0">
                <a:solidFill>
                  <a:prstClr val="black"/>
                </a:solidFill>
              </a:rPr>
              <a:t>34</a:t>
            </a:r>
          </a:p>
          <a:p>
            <a:pPr lvl="0"/>
            <a:r>
              <a:rPr lang="es-ES" dirty="0">
                <a:solidFill>
                  <a:prstClr val="black"/>
                </a:solidFill>
              </a:rPr>
              <a:t>19</a:t>
            </a:r>
          </a:p>
          <a:p>
            <a:pPr lvl="0"/>
            <a:r>
              <a:rPr lang="es-ES" dirty="0">
                <a:solidFill>
                  <a:prstClr val="black"/>
                </a:solidFill>
              </a:rPr>
              <a:t>8</a:t>
            </a:r>
          </a:p>
          <a:p>
            <a:pPr lvl="0"/>
            <a:r>
              <a:rPr lang="es-ES" dirty="0">
                <a:solidFill>
                  <a:prstClr val="black"/>
                </a:solidFill>
              </a:rPr>
              <a:t>31</a:t>
            </a:r>
          </a:p>
          <a:p>
            <a:pPr lvl="0"/>
            <a:r>
              <a:rPr lang="es-ES" dirty="0">
                <a:solidFill>
                  <a:prstClr val="black"/>
                </a:solidFill>
              </a:rPr>
              <a:t>24</a:t>
            </a:r>
          </a:p>
          <a:p>
            <a:pPr lvl="0"/>
            <a:r>
              <a:rPr lang="es-ES" dirty="0">
                <a:solidFill>
                  <a:prstClr val="black"/>
                </a:solidFill>
              </a:rPr>
              <a:t>24</a:t>
            </a:r>
          </a:p>
          <a:p>
            <a:pPr lvl="0"/>
            <a:r>
              <a:rPr lang="es-ES" dirty="0">
                <a:solidFill>
                  <a:prstClr val="black"/>
                </a:solidFill>
              </a:rPr>
              <a:t>17</a:t>
            </a:r>
          </a:p>
          <a:p>
            <a:pPr lvl="0"/>
            <a:r>
              <a:rPr lang="es-ES" dirty="0">
                <a:solidFill>
                  <a:prstClr val="black"/>
                </a:solidFill>
              </a:rPr>
              <a:t>35</a:t>
            </a:r>
          </a:p>
          <a:p>
            <a:pPr lvl="0"/>
            <a:r>
              <a:rPr lang="es-ES" dirty="0">
                <a:solidFill>
                  <a:prstClr val="black"/>
                </a:solidFill>
              </a:rPr>
              <a:t>20</a:t>
            </a:r>
          </a:p>
          <a:p>
            <a:pPr lvl="0"/>
            <a:r>
              <a:rPr lang="es-ES" dirty="0">
                <a:solidFill>
                  <a:prstClr val="black"/>
                </a:solidFill>
              </a:rPr>
              <a:t>42</a:t>
            </a:r>
          </a:p>
          <a:p>
            <a:pPr lvl="0"/>
            <a:r>
              <a:rPr lang="es-ES" dirty="0">
                <a:solidFill>
                  <a:prstClr val="black"/>
                </a:solidFill>
              </a:rPr>
              <a:t>20</a:t>
            </a:r>
          </a:p>
          <a:p>
            <a:pPr lvl="0"/>
            <a:r>
              <a:rPr lang="es-ES" dirty="0">
                <a:solidFill>
                  <a:prstClr val="black"/>
                </a:solidFill>
              </a:rPr>
              <a:t>47</a:t>
            </a:r>
          </a:p>
          <a:p>
            <a:pPr lvl="0"/>
            <a:r>
              <a:rPr lang="es-ES" dirty="0">
                <a:solidFill>
                  <a:prstClr val="black"/>
                </a:solidFill>
              </a:rPr>
              <a:t>35</a:t>
            </a:r>
          </a:p>
          <a:p>
            <a:pPr lvl="0"/>
            <a:r>
              <a:rPr lang="es-ES" dirty="0">
                <a:solidFill>
                  <a:prstClr val="black"/>
                </a:solidFill>
              </a:rPr>
              <a:t>49</a:t>
            </a:r>
          </a:p>
          <a:p>
            <a:pPr lvl="0"/>
            <a:r>
              <a:rPr lang="es-ES" dirty="0" smtClean="0">
                <a:solidFill>
                  <a:prstClr val="black"/>
                </a:solidFill>
              </a:rPr>
              <a:t>38</a:t>
            </a:r>
            <a:endParaRPr lang="es-ES" dirty="0">
              <a:solidFill>
                <a:prstClr val="black"/>
              </a:solidFill>
            </a:endParaRPr>
          </a:p>
        </p:txBody>
      </p:sp>
      <p:sp>
        <p:nvSpPr>
          <p:cNvPr id="8" name="7 CuadroTexto"/>
          <p:cNvSpPr txBox="1"/>
          <p:nvPr/>
        </p:nvSpPr>
        <p:spPr>
          <a:xfrm>
            <a:off x="4427984" y="941124"/>
            <a:ext cx="428322" cy="5909310"/>
          </a:xfrm>
          <a:prstGeom prst="rect">
            <a:avLst/>
          </a:prstGeom>
          <a:noFill/>
        </p:spPr>
        <p:txBody>
          <a:bodyPr wrap="none" rtlCol="0">
            <a:spAutoFit/>
          </a:bodyPr>
          <a:lstStyle/>
          <a:p>
            <a:pPr lvl="0"/>
            <a:r>
              <a:rPr lang="es-ES" dirty="0">
                <a:solidFill>
                  <a:prstClr val="black"/>
                </a:solidFill>
              </a:rPr>
              <a:t>10</a:t>
            </a:r>
          </a:p>
          <a:p>
            <a:pPr lvl="0"/>
            <a:r>
              <a:rPr lang="es-ES" dirty="0">
                <a:solidFill>
                  <a:prstClr val="black"/>
                </a:solidFill>
              </a:rPr>
              <a:t>15</a:t>
            </a:r>
          </a:p>
          <a:p>
            <a:pPr lvl="0"/>
            <a:r>
              <a:rPr lang="es-ES" dirty="0">
                <a:solidFill>
                  <a:prstClr val="black"/>
                </a:solidFill>
              </a:rPr>
              <a:t>21</a:t>
            </a:r>
          </a:p>
          <a:p>
            <a:pPr lvl="0"/>
            <a:r>
              <a:rPr lang="es-ES" dirty="0">
                <a:solidFill>
                  <a:prstClr val="black"/>
                </a:solidFill>
              </a:rPr>
              <a:t>34</a:t>
            </a:r>
          </a:p>
          <a:p>
            <a:pPr lvl="0"/>
            <a:r>
              <a:rPr lang="es-ES" dirty="0">
                <a:solidFill>
                  <a:prstClr val="black"/>
                </a:solidFill>
              </a:rPr>
              <a:t>23</a:t>
            </a:r>
          </a:p>
          <a:p>
            <a:pPr lvl="0"/>
            <a:r>
              <a:rPr lang="es-ES" dirty="0">
                <a:solidFill>
                  <a:prstClr val="black"/>
                </a:solidFill>
              </a:rPr>
              <a:t>27</a:t>
            </a:r>
          </a:p>
          <a:p>
            <a:pPr lvl="0"/>
            <a:r>
              <a:rPr lang="es-ES" dirty="0">
                <a:solidFill>
                  <a:prstClr val="black"/>
                </a:solidFill>
              </a:rPr>
              <a:t>24</a:t>
            </a:r>
          </a:p>
          <a:p>
            <a:pPr lvl="0"/>
            <a:r>
              <a:rPr lang="es-ES" dirty="0">
                <a:solidFill>
                  <a:prstClr val="black"/>
                </a:solidFill>
              </a:rPr>
              <a:t>22</a:t>
            </a:r>
          </a:p>
          <a:p>
            <a:pPr lvl="0"/>
            <a:r>
              <a:rPr lang="es-ES" dirty="0">
                <a:solidFill>
                  <a:prstClr val="black"/>
                </a:solidFill>
              </a:rPr>
              <a:t>11</a:t>
            </a:r>
          </a:p>
          <a:p>
            <a:pPr lvl="0"/>
            <a:r>
              <a:rPr lang="es-ES" dirty="0">
                <a:solidFill>
                  <a:prstClr val="black"/>
                </a:solidFill>
              </a:rPr>
              <a:t>23</a:t>
            </a:r>
          </a:p>
          <a:p>
            <a:pPr lvl="0"/>
            <a:r>
              <a:rPr lang="es-ES" dirty="0">
                <a:solidFill>
                  <a:prstClr val="black"/>
                </a:solidFill>
              </a:rPr>
              <a:t>25</a:t>
            </a:r>
          </a:p>
          <a:p>
            <a:pPr lvl="0"/>
            <a:r>
              <a:rPr lang="es-ES" dirty="0">
                <a:solidFill>
                  <a:prstClr val="black"/>
                </a:solidFill>
              </a:rPr>
              <a:t>25</a:t>
            </a:r>
          </a:p>
          <a:p>
            <a:pPr lvl="0"/>
            <a:r>
              <a:rPr lang="es-ES" dirty="0">
                <a:solidFill>
                  <a:prstClr val="black"/>
                </a:solidFill>
              </a:rPr>
              <a:t>21</a:t>
            </a:r>
          </a:p>
          <a:p>
            <a:pPr lvl="0"/>
            <a:r>
              <a:rPr lang="es-ES" dirty="0">
                <a:solidFill>
                  <a:prstClr val="black"/>
                </a:solidFill>
              </a:rPr>
              <a:t>30</a:t>
            </a:r>
          </a:p>
          <a:p>
            <a:pPr lvl="0"/>
            <a:r>
              <a:rPr lang="es-ES" dirty="0">
                <a:solidFill>
                  <a:prstClr val="black"/>
                </a:solidFill>
              </a:rPr>
              <a:t>22</a:t>
            </a:r>
          </a:p>
          <a:p>
            <a:pPr lvl="0"/>
            <a:r>
              <a:rPr lang="es-ES" dirty="0">
                <a:solidFill>
                  <a:prstClr val="black"/>
                </a:solidFill>
              </a:rPr>
              <a:t>14</a:t>
            </a:r>
          </a:p>
          <a:p>
            <a:pPr lvl="0"/>
            <a:r>
              <a:rPr lang="es-ES" dirty="0">
                <a:solidFill>
                  <a:prstClr val="black"/>
                </a:solidFill>
              </a:rPr>
              <a:t>22</a:t>
            </a:r>
          </a:p>
          <a:p>
            <a:pPr lvl="0"/>
            <a:r>
              <a:rPr lang="es-ES" dirty="0">
                <a:solidFill>
                  <a:prstClr val="black"/>
                </a:solidFill>
              </a:rPr>
              <a:t>40</a:t>
            </a:r>
          </a:p>
          <a:p>
            <a:pPr lvl="0"/>
            <a:r>
              <a:rPr lang="es-ES" dirty="0">
                <a:solidFill>
                  <a:prstClr val="black"/>
                </a:solidFill>
              </a:rPr>
              <a:t>34</a:t>
            </a:r>
          </a:p>
          <a:p>
            <a:pPr lvl="0"/>
            <a:r>
              <a:rPr lang="es-ES" dirty="0">
                <a:solidFill>
                  <a:prstClr val="black"/>
                </a:solidFill>
              </a:rPr>
              <a:t>15</a:t>
            </a:r>
          </a:p>
          <a:p>
            <a:pPr lvl="0"/>
            <a:r>
              <a:rPr lang="es-ES" dirty="0">
                <a:solidFill>
                  <a:prstClr val="black"/>
                </a:solidFill>
              </a:rPr>
              <a:t>16</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40470"/>
            <a:ext cx="3528392" cy="574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88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203848" y="5698421"/>
            <a:ext cx="5805263"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Resolución Manual</a:t>
            </a:r>
            <a:endParaRPr lang="es-AR" sz="4400" dirty="0"/>
          </a:p>
        </p:txBody>
      </p:sp>
      <mc:AlternateContent xmlns:mc="http://schemas.openxmlformats.org/markup-compatibility/2006" xmlns:a14="http://schemas.microsoft.com/office/drawing/2010/main">
        <mc:Choice Requires="a14">
          <p:sp>
            <p:nvSpPr>
              <p:cNvPr id="3" name="2 CuadroTexto"/>
              <p:cNvSpPr txBox="1"/>
              <p:nvPr/>
            </p:nvSpPr>
            <p:spPr>
              <a:xfrm>
                <a:off x="467544" y="476672"/>
                <a:ext cx="7949933" cy="4920578"/>
              </a:xfrm>
              <a:prstGeom prst="rect">
                <a:avLst/>
              </a:prstGeom>
              <a:noFill/>
            </p:spPr>
            <p:txBody>
              <a:bodyPr wrap="square" rtlCol="0">
                <a:spAutoFit/>
              </a:bodyPr>
              <a:lstStyle/>
              <a:p>
                <a:pPr algn="just">
                  <a:spcBef>
                    <a:spcPts val="600"/>
                  </a:spcBef>
                  <a:spcAft>
                    <a:spcPts val="600"/>
                  </a:spcAft>
                </a:pPr>
                <a:r>
                  <a:rPr lang="es-ES" sz="2000" dirty="0" smtClean="0"/>
                  <a:t>1) </a:t>
                </a:r>
                <a:r>
                  <a:rPr lang="es-ES" sz="2000" i="1" dirty="0" smtClean="0">
                    <a:latin typeface="Times New Roman" panose="02020603050405020304" pitchFamily="18" charset="0"/>
                    <a:cs typeface="Times New Roman" panose="02020603050405020304" pitchFamily="18" charset="0"/>
                  </a:rPr>
                  <a:t>X</a:t>
                </a:r>
                <a:r>
                  <a:rPr lang="es-ES" sz="2000" dirty="0" smtClean="0"/>
                  <a:t> = Puntaje del total de síntomas positivos PST del BSI de los padres separados que asisten al programa “Ruptura de pareja, no de familia”. 	</a:t>
                </a:r>
              </a:p>
              <a:p>
                <a:pPr algn="just">
                  <a:spcBef>
                    <a:spcPts val="600"/>
                  </a:spcBef>
                  <a:spcAft>
                    <a:spcPts val="600"/>
                  </a:spcAft>
                </a:pPr>
                <a:r>
                  <a:rPr lang="es-ES" sz="2000" dirty="0" smtClean="0"/>
                  <a:t>2) H</a:t>
                </a:r>
                <a:r>
                  <a:rPr lang="es-ES" sz="2000" baseline="-25000" dirty="0" smtClean="0"/>
                  <a:t>0</a:t>
                </a:r>
                <a:r>
                  <a:rPr lang="es-ES" sz="2000" dirty="0" smtClean="0"/>
                  <a:t>: </a:t>
                </a:r>
                <a:r>
                  <a:rPr lang="es-ES" sz="2000" i="1" dirty="0" smtClean="0">
                    <a:latin typeface="Symbol" panose="05050102010706020507" pitchFamily="18" charset="2"/>
                  </a:rPr>
                  <a:t>m</a:t>
                </a:r>
                <a:r>
                  <a:rPr lang="es-ES" sz="2000" dirty="0" smtClean="0"/>
                  <a:t> = 11,45</a:t>
                </a:r>
              </a:p>
              <a:p>
                <a:pPr algn="just">
                  <a:spcBef>
                    <a:spcPts val="600"/>
                  </a:spcBef>
                  <a:spcAft>
                    <a:spcPts val="600"/>
                  </a:spcAft>
                </a:pPr>
                <a:r>
                  <a:rPr lang="es-ES" sz="2000" dirty="0"/>
                  <a:t> </a:t>
                </a:r>
                <a:r>
                  <a:rPr lang="es-ES" sz="2000" dirty="0" smtClean="0"/>
                  <a:t>   H</a:t>
                </a:r>
                <a:r>
                  <a:rPr lang="es-ES" sz="2000" baseline="-25000" dirty="0" smtClean="0"/>
                  <a:t>1</a:t>
                </a:r>
                <a:r>
                  <a:rPr lang="es-ES" sz="2000" dirty="0" smtClean="0"/>
                  <a:t>: </a:t>
                </a:r>
                <a:r>
                  <a:rPr lang="es-ES" sz="2000" i="1" dirty="0" smtClean="0">
                    <a:latin typeface="Symbol" panose="05050102010706020507" pitchFamily="18" charset="2"/>
                  </a:rPr>
                  <a:t>m</a:t>
                </a:r>
                <a:r>
                  <a:rPr lang="es-ES" sz="2000" dirty="0" smtClean="0"/>
                  <a:t> &gt; 11,45</a:t>
                </a:r>
              </a:p>
              <a:p>
                <a:pPr algn="just">
                  <a:spcBef>
                    <a:spcPts val="600"/>
                  </a:spcBef>
                  <a:spcAft>
                    <a:spcPts val="600"/>
                  </a:spcAft>
                </a:pPr>
                <a:r>
                  <a:rPr lang="es-ES" sz="2000" dirty="0" smtClean="0"/>
                  <a:t>3)  </a:t>
                </a:r>
                <a:r>
                  <a:rPr lang="es-ES" sz="2000" i="1" dirty="0" smtClean="0">
                    <a:latin typeface="Symbol" panose="05050102010706020507" pitchFamily="18" charset="2"/>
                  </a:rPr>
                  <a:t>a</a:t>
                </a:r>
                <a:r>
                  <a:rPr lang="es-ES" sz="2000" dirty="0" smtClean="0"/>
                  <a:t> = 0,01</a:t>
                </a:r>
              </a:p>
              <a:p>
                <a:pPr algn="just"/>
                <a:r>
                  <a:rPr lang="es-ES" sz="2000" b="0" dirty="0" smtClean="0"/>
                  <a:t>4) </a:t>
                </a:r>
                <a14:m>
                  <m:oMath xmlns:m="http://schemas.openxmlformats.org/officeDocument/2006/math">
                    <m:r>
                      <a:rPr lang="es-ES" sz="2400" b="0" i="1" smtClean="0">
                        <a:latin typeface="Cambria Math"/>
                      </a:rPr>
                      <m:t>𝑍</m:t>
                    </m:r>
                    <m:r>
                      <a:rPr lang="es-ES" sz="2400" b="0" i="1" smtClean="0">
                        <a:latin typeface="Cambria Math"/>
                      </a:rPr>
                      <m:t>=</m:t>
                    </m:r>
                    <m:f>
                      <m:fPr>
                        <m:ctrlPr>
                          <a:rPr lang="es-ES" sz="2400" b="0" i="1" smtClean="0">
                            <a:latin typeface="Cambria Math" panose="02040503050406030204" pitchFamily="18" charset="0"/>
                          </a:rPr>
                        </m:ctrlPr>
                      </m:fPr>
                      <m:num>
                        <m:acc>
                          <m:accPr>
                            <m:chr m:val="̅"/>
                            <m:ctrlPr>
                              <a:rPr lang="es-ES" sz="2400" b="0" i="1" smtClean="0">
                                <a:latin typeface="Cambria Math" panose="02040503050406030204" pitchFamily="18" charset="0"/>
                              </a:rPr>
                            </m:ctrlPr>
                          </m:accPr>
                          <m:e>
                            <m:r>
                              <a:rPr lang="es-ES" sz="2400" b="0" i="1" smtClean="0">
                                <a:latin typeface="Cambria Math"/>
                              </a:rPr>
                              <m:t>𝑋</m:t>
                            </m:r>
                          </m:e>
                        </m:acc>
                        <m:r>
                          <a:rPr lang="es-ES" sz="2400" b="0" i="1" smtClean="0">
                            <a:latin typeface="Cambria Math"/>
                          </a:rPr>
                          <m:t>−11,45</m:t>
                        </m:r>
                      </m:num>
                      <m:den>
                        <m:f>
                          <m:fPr>
                            <m:ctrlPr>
                              <a:rPr lang="es-ES" sz="2400" b="0" i="1" smtClean="0">
                                <a:latin typeface="Cambria Math" panose="02040503050406030204" pitchFamily="18" charset="0"/>
                              </a:rPr>
                            </m:ctrlPr>
                          </m:fPr>
                          <m:num>
                            <m:r>
                              <a:rPr lang="es-ES" sz="2400" b="0" i="1" smtClean="0">
                                <a:latin typeface="Cambria Math"/>
                              </a:rPr>
                              <m:t>𝑆</m:t>
                            </m:r>
                          </m:num>
                          <m:den>
                            <m:rad>
                              <m:radPr>
                                <m:degHide m:val="on"/>
                                <m:ctrlPr>
                                  <a:rPr lang="es-ES" sz="2400" b="0" i="1" smtClean="0">
                                    <a:latin typeface="Cambria Math" panose="02040503050406030204" pitchFamily="18" charset="0"/>
                                  </a:rPr>
                                </m:ctrlPr>
                              </m:radPr>
                              <m:deg/>
                              <m:e>
                                <m:r>
                                  <a:rPr lang="es-ES" sz="2400" b="0" i="1" smtClean="0">
                                    <a:latin typeface="Cambria Math"/>
                                  </a:rPr>
                                  <m:t>116</m:t>
                                </m:r>
                              </m:e>
                            </m:rad>
                          </m:den>
                        </m:f>
                      </m:den>
                    </m:f>
                    <m:r>
                      <a:rPr lang="es-ES" sz="2400" b="0" i="1" smtClean="0">
                        <a:latin typeface="Cambria Math"/>
                        <a:ea typeface="Cambria Math"/>
                        <a:sym typeface="Symbol" panose="05050102010706020507" pitchFamily="18" charset="2"/>
                      </a:rPr>
                      <m:t></m:t>
                    </m:r>
                    <m:r>
                      <a:rPr lang="es-ES" sz="2400" b="0" i="1" smtClean="0">
                        <a:latin typeface="Cambria Math"/>
                        <a:ea typeface="Cambria Math"/>
                      </a:rPr>
                      <m:t>𝑁</m:t>
                    </m:r>
                    <m:r>
                      <a:rPr lang="es-ES" sz="2400" b="0" i="1" smtClean="0">
                        <a:latin typeface="Cambria Math"/>
                        <a:ea typeface="Cambria Math"/>
                      </a:rPr>
                      <m:t>(0,1)</m:t>
                    </m:r>
                  </m:oMath>
                </a14:m>
                <a:r>
                  <a:rPr lang="es-ES" sz="2000" dirty="0" smtClean="0"/>
                  <a:t>   bajo H</a:t>
                </a:r>
                <a:r>
                  <a:rPr lang="es-ES" sz="2000" baseline="-25000" dirty="0" smtClean="0"/>
                  <a:t>0</a:t>
                </a:r>
                <a:r>
                  <a:rPr lang="es-ES" sz="2000" dirty="0"/>
                  <a:t> </a:t>
                </a:r>
                <a:r>
                  <a:rPr lang="es-ES" sz="2000" dirty="0" smtClean="0"/>
                  <a:t>(por el Teorema de </a:t>
                </a:r>
                <a:r>
                  <a:rPr lang="es-ES" sz="2000" dirty="0" err="1" smtClean="0"/>
                  <a:t>Slutzky</a:t>
                </a:r>
                <a:r>
                  <a:rPr lang="es-ES" sz="2000" dirty="0" smtClean="0"/>
                  <a:t>, ya</a:t>
                </a:r>
              </a:p>
              <a:p>
                <a:pPr algn="just">
                  <a:spcAft>
                    <a:spcPts val="600"/>
                  </a:spcAft>
                </a:pPr>
                <a:r>
                  <a:rPr lang="es-ES" sz="2000" dirty="0" smtClean="0"/>
                  <a:t>                                         que </a:t>
                </a:r>
                <a:r>
                  <a:rPr lang="es-ES" sz="2000" i="1" dirty="0" smtClean="0">
                    <a:latin typeface="Times New Roman" panose="02020603050405020304" pitchFamily="18" charset="0"/>
                    <a:cs typeface="Times New Roman" panose="02020603050405020304" pitchFamily="18" charset="0"/>
                  </a:rPr>
                  <a:t>n</a:t>
                </a:r>
                <a:r>
                  <a:rPr lang="es-ES" sz="2000" dirty="0" smtClean="0"/>
                  <a:t> es grande.</a:t>
                </a:r>
              </a:p>
              <a:p>
                <a:pPr algn="just">
                  <a:spcBef>
                    <a:spcPts val="600"/>
                  </a:spcBef>
                  <a:spcAft>
                    <a:spcPts val="600"/>
                  </a:spcAft>
                </a:pPr>
                <a:r>
                  <a:rPr lang="es-ES" sz="2000" dirty="0" smtClean="0"/>
                  <a:t>5) Como es un test unilateral a derecha, el valor crítico es el percentil 99 de la distribución normal estándar (deja una probabilidad 0,01 a derecha. Éste es: 2,32635. Luego, se rechaza H</a:t>
                </a:r>
                <a:r>
                  <a:rPr lang="es-ES" sz="2000" baseline="-25000" dirty="0" smtClean="0"/>
                  <a:t>0</a:t>
                </a:r>
                <a:r>
                  <a:rPr lang="es-ES" sz="2000" dirty="0" smtClean="0"/>
                  <a:t> si y sólo si el valor observado de Z (</a:t>
                </a:r>
                <a:r>
                  <a:rPr lang="es-ES" sz="2000" dirty="0" err="1" smtClean="0"/>
                  <a:t>Z</a:t>
                </a:r>
                <a:r>
                  <a:rPr lang="es-ES" sz="2000" baseline="-25000" dirty="0" err="1" smtClean="0"/>
                  <a:t>obs</a:t>
                </a:r>
                <a:r>
                  <a:rPr lang="es-ES" sz="2000" dirty="0" smtClean="0"/>
                  <a:t>) supera a dicho valor.</a:t>
                </a:r>
              </a:p>
            </p:txBody>
          </p:sp>
        </mc:Choice>
        <mc:Fallback xmlns="">
          <p:sp>
            <p:nvSpPr>
              <p:cNvPr id="3" name="2 CuadroTexto"/>
              <p:cNvSpPr txBox="1">
                <a:spLocks noRot="1" noChangeAspect="1" noMove="1" noResize="1" noEditPoints="1" noAdjustHandles="1" noChangeArrowheads="1" noChangeShapeType="1" noTextEdit="1"/>
              </p:cNvSpPr>
              <p:nvPr/>
            </p:nvSpPr>
            <p:spPr>
              <a:xfrm>
                <a:off x="467544" y="476672"/>
                <a:ext cx="7949933" cy="4920578"/>
              </a:xfrm>
              <a:prstGeom prst="rect">
                <a:avLst/>
              </a:prstGeom>
              <a:blipFill>
                <a:blip r:embed="rId2"/>
                <a:stretch>
                  <a:fillRect l="-844" t="-743" r="-767" b="-1239"/>
                </a:stretch>
              </a:blipFill>
            </p:spPr>
            <p:txBody>
              <a:bodyPr/>
              <a:lstStyle/>
              <a:p>
                <a:r>
                  <a:rPr lang="es-ES">
                    <a:noFill/>
                  </a:rPr>
                  <a:t> </a:t>
                </a:r>
              </a:p>
            </p:txBody>
          </p:sp>
        </mc:Fallback>
      </mc:AlternateContent>
    </p:spTree>
    <p:extLst>
      <p:ext uri="{BB962C8B-B14F-4D97-AF65-F5344CB8AC3E}">
        <p14:creationId xmlns:p14="http://schemas.microsoft.com/office/powerpoint/2010/main" val="5029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338737" y="5921896"/>
            <a:ext cx="5805263"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Resolución Manual</a:t>
            </a:r>
            <a:endParaRPr lang="es-AR" sz="4400" dirty="0"/>
          </a:p>
        </p:txBody>
      </p:sp>
      <mc:AlternateContent xmlns:mc="http://schemas.openxmlformats.org/markup-compatibility/2006" xmlns:a14="http://schemas.microsoft.com/office/drawing/2010/main">
        <mc:Choice Requires="a14">
          <p:sp>
            <p:nvSpPr>
              <p:cNvPr id="5" name="4 CuadroTexto"/>
              <p:cNvSpPr txBox="1"/>
              <p:nvPr/>
            </p:nvSpPr>
            <p:spPr>
              <a:xfrm>
                <a:off x="323528" y="332656"/>
                <a:ext cx="7949933" cy="5678542"/>
              </a:xfrm>
              <a:prstGeom prst="rect">
                <a:avLst/>
              </a:prstGeom>
              <a:noFill/>
            </p:spPr>
            <p:txBody>
              <a:bodyPr wrap="square" rtlCol="0">
                <a:spAutoFit/>
              </a:bodyPr>
              <a:lstStyle/>
              <a:p>
                <a:pPr algn="just">
                  <a:spcBef>
                    <a:spcPts val="600"/>
                  </a:spcBef>
                  <a:spcAft>
                    <a:spcPts val="600"/>
                  </a:spcAft>
                </a:pPr>
                <a:r>
                  <a:rPr lang="es-ES" sz="1900" dirty="0" smtClean="0"/>
                  <a:t>6) Para el cálculo del </a:t>
                </a:r>
                <a:r>
                  <a:rPr lang="es-ES" sz="1900" dirty="0" err="1" smtClean="0"/>
                  <a:t>Z</a:t>
                </a:r>
                <a:r>
                  <a:rPr lang="es-ES" sz="1900" baseline="-25000" dirty="0" err="1" smtClean="0"/>
                  <a:t>obs</a:t>
                </a:r>
                <a:r>
                  <a:rPr lang="es-ES" sz="1900" dirty="0" smtClean="0"/>
                  <a:t> hay que computar la media y la desviación estándar de los 116 datos. Lo hacemos con </a:t>
                </a:r>
                <a:r>
                  <a:rPr lang="es-ES" sz="1900" dirty="0" err="1" smtClean="0"/>
                  <a:t>Statistix</a:t>
                </a:r>
                <a:r>
                  <a:rPr lang="es-ES" sz="1900" dirty="0"/>
                  <a:t>.</a:t>
                </a:r>
                <a:endParaRPr lang="es-ES" sz="1900" dirty="0" smtClean="0"/>
              </a:p>
              <a:p>
                <a:pPr algn="just">
                  <a:spcBef>
                    <a:spcPts val="600"/>
                  </a:spcBef>
                  <a:spcAft>
                    <a:spcPts val="600"/>
                  </a:spcAft>
                </a:pPr>
                <a14:m>
                  <m:oMath xmlns:m="http://schemas.openxmlformats.org/officeDocument/2006/math">
                    <m:acc>
                      <m:accPr>
                        <m:chr m:val="̅"/>
                        <m:ctrlPr>
                          <a:rPr lang="es-ES" sz="1900" b="0" i="1" smtClean="0">
                            <a:latin typeface="Cambria Math" panose="02040503050406030204" pitchFamily="18" charset="0"/>
                          </a:rPr>
                        </m:ctrlPr>
                      </m:accPr>
                      <m:e>
                        <m:r>
                          <a:rPr lang="es-ES" sz="1900" b="0" i="1" smtClean="0">
                            <a:latin typeface="Cambria Math"/>
                          </a:rPr>
                          <m:t>𝑥</m:t>
                        </m:r>
                      </m:e>
                    </m:acc>
                    <m:r>
                      <a:rPr lang="es-ES" sz="1900" b="0" i="1" smtClean="0">
                        <a:latin typeface="Cambria Math"/>
                      </a:rPr>
                      <m:t>=23,81 </m:t>
                    </m:r>
                    <m:r>
                      <a:rPr lang="es-ES" sz="1900" b="0" i="1" smtClean="0">
                        <a:latin typeface="Cambria Math"/>
                      </a:rPr>
                      <m:t>𝑦</m:t>
                    </m:r>
                    <m:r>
                      <a:rPr lang="es-ES" sz="1900" b="0" i="1" smtClean="0">
                        <a:latin typeface="Cambria Math"/>
                      </a:rPr>
                      <m:t>  </m:t>
                    </m:r>
                    <m:r>
                      <a:rPr lang="es-ES" sz="1900" b="0" i="1" smtClean="0">
                        <a:latin typeface="Cambria Math"/>
                      </a:rPr>
                      <m:t>𝑠</m:t>
                    </m:r>
                    <m:r>
                      <a:rPr lang="es-ES" sz="1900" b="0" i="1" smtClean="0">
                        <a:latin typeface="Cambria Math"/>
                      </a:rPr>
                      <m:t>=11,9012</m:t>
                    </m:r>
                  </m:oMath>
                </a14:m>
                <a:r>
                  <a:rPr lang="es-ES" sz="1900" dirty="0" smtClean="0"/>
                  <a:t>. Estos valores se reemplazan en el estadístico y se obtiene:</a:t>
                </a:r>
              </a:p>
              <a:p>
                <a:pPr algn="just">
                  <a:spcBef>
                    <a:spcPts val="600"/>
                  </a:spcBef>
                  <a:spcAft>
                    <a:spcPts val="600"/>
                  </a:spcAft>
                </a:pPr>
                <a14:m>
                  <m:oMath xmlns:m="http://schemas.openxmlformats.org/officeDocument/2006/math">
                    <m:r>
                      <a:rPr lang="es-ES" sz="1900" i="1">
                        <a:solidFill>
                          <a:prstClr val="black"/>
                        </a:solidFill>
                        <a:latin typeface="Cambria Math"/>
                      </a:rPr>
                      <m:t>𝑍</m:t>
                    </m:r>
                    <m:r>
                      <a:rPr lang="es-ES" sz="1900" b="0" i="1" baseline="-25000" smtClean="0">
                        <a:solidFill>
                          <a:prstClr val="black"/>
                        </a:solidFill>
                        <a:latin typeface="Cambria Math"/>
                      </a:rPr>
                      <m:t>𝑜𝑏𝑠</m:t>
                    </m:r>
                    <m:r>
                      <a:rPr lang="es-ES" sz="1900" i="1">
                        <a:solidFill>
                          <a:prstClr val="black"/>
                        </a:solidFill>
                        <a:latin typeface="Cambria Math"/>
                      </a:rPr>
                      <m:t>=</m:t>
                    </m:r>
                    <m:f>
                      <m:fPr>
                        <m:ctrlPr>
                          <a:rPr lang="es-ES" sz="1900" i="1">
                            <a:solidFill>
                              <a:prstClr val="black"/>
                            </a:solidFill>
                            <a:latin typeface="Cambria Math" panose="02040503050406030204" pitchFamily="18" charset="0"/>
                          </a:rPr>
                        </m:ctrlPr>
                      </m:fPr>
                      <m:num>
                        <m:r>
                          <a:rPr lang="es-ES" sz="1900" b="0" i="1" smtClean="0">
                            <a:solidFill>
                              <a:prstClr val="black"/>
                            </a:solidFill>
                            <a:latin typeface="Cambria Math"/>
                          </a:rPr>
                          <m:t>23,81</m:t>
                        </m:r>
                        <m:r>
                          <a:rPr lang="es-ES" sz="1900" i="1">
                            <a:solidFill>
                              <a:prstClr val="black"/>
                            </a:solidFill>
                            <a:latin typeface="Cambria Math"/>
                          </a:rPr>
                          <m:t>−11,45</m:t>
                        </m:r>
                      </m:num>
                      <m:den>
                        <m:f>
                          <m:fPr>
                            <m:ctrlPr>
                              <a:rPr lang="es-ES" sz="1900" i="1">
                                <a:solidFill>
                                  <a:prstClr val="black"/>
                                </a:solidFill>
                                <a:latin typeface="Cambria Math" panose="02040503050406030204" pitchFamily="18" charset="0"/>
                              </a:rPr>
                            </m:ctrlPr>
                          </m:fPr>
                          <m:num>
                            <m:r>
                              <a:rPr lang="es-ES" sz="1900" b="0" i="1" smtClean="0">
                                <a:solidFill>
                                  <a:prstClr val="black"/>
                                </a:solidFill>
                                <a:latin typeface="Cambria Math"/>
                              </a:rPr>
                              <m:t>11,9012</m:t>
                            </m:r>
                          </m:num>
                          <m:den>
                            <m:rad>
                              <m:radPr>
                                <m:degHide m:val="on"/>
                                <m:ctrlPr>
                                  <a:rPr lang="es-ES" sz="1900" i="1">
                                    <a:solidFill>
                                      <a:prstClr val="black"/>
                                    </a:solidFill>
                                    <a:latin typeface="Cambria Math" panose="02040503050406030204" pitchFamily="18" charset="0"/>
                                  </a:rPr>
                                </m:ctrlPr>
                              </m:radPr>
                              <m:deg/>
                              <m:e>
                                <m:r>
                                  <a:rPr lang="es-ES" sz="1900" i="1">
                                    <a:solidFill>
                                      <a:prstClr val="black"/>
                                    </a:solidFill>
                                    <a:latin typeface="Cambria Math"/>
                                  </a:rPr>
                                  <m:t>116</m:t>
                                </m:r>
                              </m:e>
                            </m:rad>
                          </m:den>
                        </m:f>
                      </m:den>
                    </m:f>
                  </m:oMath>
                </a14:m>
                <a:r>
                  <a:rPr lang="es-ES" sz="1900" dirty="0" smtClean="0"/>
                  <a:t> = 11,1855</a:t>
                </a:r>
              </a:p>
              <a:p>
                <a:pPr algn="just">
                  <a:spcBef>
                    <a:spcPts val="600"/>
                  </a:spcBef>
                  <a:spcAft>
                    <a:spcPts val="600"/>
                  </a:spcAft>
                </a:pPr>
                <a:r>
                  <a:rPr lang="es-ES" sz="1900" dirty="0" smtClean="0"/>
                  <a:t>7) Como 11,1855 &gt; </a:t>
                </a:r>
                <a:r>
                  <a:rPr lang="es-ES" sz="1900" dirty="0" smtClean="0">
                    <a:solidFill>
                      <a:prstClr val="black"/>
                    </a:solidFill>
                  </a:rPr>
                  <a:t>2,32635 se rechaza H</a:t>
                </a:r>
                <a:r>
                  <a:rPr lang="es-ES" sz="1900" baseline="-25000" dirty="0" smtClean="0">
                    <a:solidFill>
                      <a:prstClr val="black"/>
                    </a:solidFill>
                  </a:rPr>
                  <a:t>0</a:t>
                </a:r>
                <a:r>
                  <a:rPr lang="es-ES" sz="1900" dirty="0" smtClean="0">
                    <a:solidFill>
                      <a:prstClr val="black"/>
                    </a:solidFill>
                  </a:rPr>
                  <a:t>.</a:t>
                </a:r>
              </a:p>
              <a:p>
                <a:pPr algn="just">
                  <a:spcBef>
                    <a:spcPts val="600"/>
                  </a:spcBef>
                  <a:spcAft>
                    <a:spcPts val="600"/>
                  </a:spcAft>
                </a:pPr>
                <a:r>
                  <a:rPr lang="es-ES" sz="1900" dirty="0" smtClean="0">
                    <a:solidFill>
                      <a:prstClr val="black"/>
                    </a:solidFill>
                  </a:rPr>
                  <a:t>8) Se concluye que, en promedio, los padres que asisten al programa puntúan más alto en PST que la población general.</a:t>
                </a:r>
              </a:p>
              <a:p>
                <a:pPr algn="just">
                  <a:spcBef>
                    <a:spcPts val="600"/>
                  </a:spcBef>
                  <a:spcAft>
                    <a:spcPts val="600"/>
                  </a:spcAft>
                </a:pPr>
                <a:r>
                  <a:rPr lang="es-ES" sz="1900" dirty="0">
                    <a:solidFill>
                      <a:prstClr val="black"/>
                    </a:solidFill>
                  </a:rPr>
                  <a:t>	</a:t>
                </a:r>
                <a:r>
                  <a:rPr lang="es-ES" sz="1900" dirty="0" smtClean="0">
                    <a:solidFill>
                      <a:prstClr val="black"/>
                    </a:solidFill>
                  </a:rPr>
                  <a:t>El valor </a:t>
                </a:r>
                <a:r>
                  <a:rPr lang="es-ES" sz="1900" i="1" dirty="0" smtClean="0">
                    <a:solidFill>
                      <a:prstClr val="black"/>
                    </a:solidFill>
                  </a:rPr>
                  <a:t>p</a:t>
                </a:r>
                <a:r>
                  <a:rPr lang="es-ES" sz="1900" dirty="0" smtClean="0">
                    <a:solidFill>
                      <a:prstClr val="black"/>
                    </a:solidFill>
                  </a:rPr>
                  <a:t> es prácticamente nulo, ya que 11 es un valor que excede en mucho los 3 desvíos estándar por encima de la media, donde se acumula casi toda la probabilidad en una distribución normal. </a:t>
                </a:r>
              </a:p>
              <a:p>
                <a:pPr lvl="0" algn="just">
                  <a:spcBef>
                    <a:spcPts val="600"/>
                  </a:spcBef>
                  <a:spcAft>
                    <a:spcPts val="600"/>
                  </a:spcAft>
                </a:pPr>
                <a:r>
                  <a:rPr lang="es-ES" sz="1900" b="1" dirty="0">
                    <a:solidFill>
                      <a:prstClr val="black"/>
                    </a:solidFill>
                  </a:rPr>
                  <a:t>Tamaño del Efecto</a:t>
                </a:r>
              </a:p>
              <a:p>
                <a:pPr lvl="0" algn="just">
                  <a:spcBef>
                    <a:spcPts val="600"/>
                  </a:spcBef>
                  <a:spcAft>
                    <a:spcPts val="600"/>
                  </a:spcAft>
                </a:pPr>
                <a:r>
                  <a:rPr lang="es-ES" sz="1900" i="1" dirty="0">
                    <a:solidFill>
                      <a:prstClr val="black"/>
                    </a:solidFill>
                    <a:latin typeface="Times New Roman" panose="02020603050405020304" pitchFamily="18" charset="0"/>
                    <a:cs typeface="Times New Roman" panose="02020603050405020304" pitchFamily="18" charset="0"/>
                  </a:rPr>
                  <a:t>d</a:t>
                </a:r>
                <a:r>
                  <a:rPr lang="es-ES" sz="1900" dirty="0">
                    <a:solidFill>
                      <a:prstClr val="black"/>
                    </a:solidFill>
                  </a:rPr>
                  <a:t> de Cohen: </a:t>
                </a:r>
                <a14:m>
                  <m:oMath xmlns:m="http://schemas.openxmlformats.org/officeDocument/2006/math">
                    <m:f>
                      <m:fPr>
                        <m:ctrlPr>
                          <a:rPr lang="es-ES" sz="1900" i="1">
                            <a:solidFill>
                              <a:prstClr val="black"/>
                            </a:solidFill>
                            <a:latin typeface="Cambria Math" panose="02040503050406030204" pitchFamily="18" charset="0"/>
                          </a:rPr>
                        </m:ctrlPr>
                      </m:fPr>
                      <m:num>
                        <m:r>
                          <a:rPr lang="es-ES" sz="1900" i="1">
                            <a:solidFill>
                              <a:prstClr val="black"/>
                            </a:solidFill>
                            <a:latin typeface="Cambria Math"/>
                          </a:rPr>
                          <m:t>23,81−11,45</m:t>
                        </m:r>
                      </m:num>
                      <m:den>
                        <m:r>
                          <a:rPr lang="es-ES" sz="1900" i="1">
                            <a:solidFill>
                              <a:prstClr val="black"/>
                            </a:solidFill>
                            <a:latin typeface="Cambria Math"/>
                          </a:rPr>
                          <m:t>11,9012</m:t>
                        </m:r>
                      </m:den>
                    </m:f>
                  </m:oMath>
                </a14:m>
                <a:r>
                  <a:rPr lang="es-ES" sz="1900" dirty="0">
                    <a:solidFill>
                      <a:prstClr val="black"/>
                    </a:solidFill>
                  </a:rPr>
                  <a:t>= 1,04   </a:t>
                </a:r>
                <a:r>
                  <a:rPr lang="es-ES" sz="1900" dirty="0">
                    <a:solidFill>
                      <a:prstClr val="black"/>
                    </a:solidFill>
                    <a:sym typeface="Symbol"/>
                  </a:rPr>
                  <a:t>  </a:t>
                </a:r>
                <a:r>
                  <a:rPr lang="es-ES" sz="1900" dirty="0" smtClean="0">
                    <a:solidFill>
                      <a:prstClr val="black"/>
                    </a:solidFill>
                    <a:sym typeface="Symbol"/>
                  </a:rPr>
                  <a:t>Efecto grande. Hay </a:t>
                </a:r>
                <a:r>
                  <a:rPr lang="es-ES" sz="1900" dirty="0">
                    <a:solidFill>
                      <a:prstClr val="black"/>
                    </a:solidFill>
                    <a:sym typeface="Symbol"/>
                  </a:rPr>
                  <a:t>una diferencia relevante con respecto a la población </a:t>
                </a:r>
                <a:r>
                  <a:rPr lang="es-ES" sz="1900" dirty="0" smtClean="0">
                    <a:solidFill>
                      <a:prstClr val="black"/>
                    </a:solidFill>
                    <a:sym typeface="Symbol"/>
                  </a:rPr>
                  <a:t>normativa.</a:t>
                </a:r>
                <a:endParaRPr lang="es-ES" sz="1900" dirty="0">
                  <a:solidFill>
                    <a:prstClr val="black"/>
                  </a:solidFill>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323528" y="332656"/>
                <a:ext cx="7949933" cy="5678542"/>
              </a:xfrm>
              <a:prstGeom prst="rect">
                <a:avLst/>
              </a:prstGeom>
              <a:blipFill rotWithShape="1">
                <a:blip r:embed="rId2"/>
                <a:stretch>
                  <a:fillRect l="-690" t="-644" r="-767" b="-859"/>
                </a:stretch>
              </a:blipFill>
            </p:spPr>
            <p:txBody>
              <a:bodyPr/>
              <a:lstStyle/>
              <a:p>
                <a:r>
                  <a:rPr lang="es-ES">
                    <a:noFill/>
                  </a:rPr>
                  <a:t> </a:t>
                </a:r>
              </a:p>
            </p:txBody>
          </p:sp>
        </mc:Fallback>
      </mc:AlternateContent>
    </p:spTree>
    <p:extLst>
      <p:ext uri="{BB962C8B-B14F-4D97-AF65-F5344CB8AC3E}">
        <p14:creationId xmlns:p14="http://schemas.microsoft.com/office/powerpoint/2010/main" val="14447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6048672" cy="54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1">
            <a:extLst>
              <a:ext uri="{FF2B5EF4-FFF2-40B4-BE49-F238E27FC236}">
                <a16:creationId xmlns:a16="http://schemas.microsoft.com/office/drawing/2014/main" id="{5D38356E-C424-4E23-849D-789CB849615B}"/>
              </a:ext>
            </a:extLst>
          </p:cNvPr>
          <p:cNvSpPr txBox="1">
            <a:spLocks/>
          </p:cNvSpPr>
          <p:nvPr/>
        </p:nvSpPr>
        <p:spPr>
          <a:xfrm>
            <a:off x="3203848" y="5698421"/>
            <a:ext cx="5805263"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 – test con </a:t>
            </a:r>
            <a:r>
              <a:rPr lang="es-AR" sz="4400" dirty="0" err="1" smtClean="0"/>
              <a:t>Statistix</a:t>
            </a:r>
            <a:endParaRPr lang="es-AR" sz="4400" dirty="0"/>
          </a:p>
        </p:txBody>
      </p:sp>
    </p:spTree>
    <p:extLst>
      <p:ext uri="{BB962C8B-B14F-4D97-AF65-F5344CB8AC3E}">
        <p14:creationId xmlns:p14="http://schemas.microsoft.com/office/powerpoint/2010/main" val="3897929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D38356E-C424-4E23-849D-789CB849615B}"/>
              </a:ext>
            </a:extLst>
          </p:cNvPr>
          <p:cNvSpPr txBox="1">
            <a:spLocks/>
          </p:cNvSpPr>
          <p:nvPr/>
        </p:nvSpPr>
        <p:spPr>
          <a:xfrm>
            <a:off x="3203848" y="5698421"/>
            <a:ext cx="5805263"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 – test con </a:t>
            </a:r>
            <a:r>
              <a:rPr lang="es-AR" sz="4400" dirty="0" err="1" smtClean="0"/>
              <a:t>Statistix</a:t>
            </a:r>
            <a:endParaRPr lang="es-AR" sz="4400" dirty="0"/>
          </a:p>
        </p:txBody>
      </p:sp>
      <mc:AlternateContent xmlns:mc="http://schemas.openxmlformats.org/markup-compatibility/2006" xmlns:a14="http://schemas.microsoft.com/office/drawing/2010/main">
        <mc:Choice Requires="a14">
          <p:sp>
            <p:nvSpPr>
              <p:cNvPr id="4" name="3 CuadroTexto"/>
              <p:cNvSpPr txBox="1"/>
              <p:nvPr/>
            </p:nvSpPr>
            <p:spPr>
              <a:xfrm>
                <a:off x="323528" y="332656"/>
                <a:ext cx="7949933" cy="5358326"/>
              </a:xfrm>
              <a:prstGeom prst="rect">
                <a:avLst/>
              </a:prstGeom>
              <a:noFill/>
            </p:spPr>
            <p:txBody>
              <a:bodyPr wrap="square" rtlCol="0">
                <a:spAutoFit/>
              </a:bodyPr>
              <a:lstStyle/>
              <a:p>
                <a:pPr algn="just">
                  <a:spcBef>
                    <a:spcPts val="600"/>
                  </a:spcBef>
                  <a:spcAft>
                    <a:spcPts val="600"/>
                  </a:spcAft>
                </a:pPr>
                <a:r>
                  <a:rPr lang="es-ES" sz="2000" dirty="0" smtClean="0"/>
                  <a:t>1) </a:t>
                </a:r>
                <a:r>
                  <a:rPr lang="es-ES" sz="2000" i="1" dirty="0" smtClean="0">
                    <a:latin typeface="Times New Roman" panose="02020603050405020304" pitchFamily="18" charset="0"/>
                    <a:cs typeface="Times New Roman" panose="02020603050405020304" pitchFamily="18" charset="0"/>
                  </a:rPr>
                  <a:t>X</a:t>
                </a:r>
                <a:r>
                  <a:rPr lang="es-ES" sz="2000" dirty="0" smtClean="0"/>
                  <a:t> = Puntaje del total de síntomas positivos PST del BSI de los padres separados que asisten al programa Ruptura de pareja, no de familia. 	</a:t>
                </a:r>
              </a:p>
              <a:p>
                <a:pPr algn="just">
                  <a:spcBef>
                    <a:spcPts val="600"/>
                  </a:spcBef>
                  <a:spcAft>
                    <a:spcPts val="600"/>
                  </a:spcAft>
                </a:pPr>
                <a:r>
                  <a:rPr lang="es-ES" sz="2000" dirty="0" smtClean="0"/>
                  <a:t>2) H</a:t>
                </a:r>
                <a:r>
                  <a:rPr lang="es-ES" sz="2000" baseline="-25000" dirty="0" smtClean="0"/>
                  <a:t>0</a:t>
                </a:r>
                <a:r>
                  <a:rPr lang="es-ES" sz="2000" dirty="0" smtClean="0"/>
                  <a:t>: </a:t>
                </a:r>
                <a:r>
                  <a:rPr lang="es-ES" sz="2000" i="1" dirty="0" smtClean="0">
                    <a:latin typeface="Symbol" panose="05050102010706020507" pitchFamily="18" charset="2"/>
                  </a:rPr>
                  <a:t>m</a:t>
                </a:r>
                <a:r>
                  <a:rPr lang="es-ES" sz="2000" dirty="0" smtClean="0"/>
                  <a:t> = 11,45</a:t>
                </a:r>
              </a:p>
              <a:p>
                <a:pPr algn="just">
                  <a:spcBef>
                    <a:spcPts val="600"/>
                  </a:spcBef>
                  <a:spcAft>
                    <a:spcPts val="600"/>
                  </a:spcAft>
                </a:pPr>
                <a:r>
                  <a:rPr lang="es-ES" sz="2000" dirty="0"/>
                  <a:t> </a:t>
                </a:r>
                <a:r>
                  <a:rPr lang="es-ES" sz="2000" dirty="0" smtClean="0"/>
                  <a:t>   H</a:t>
                </a:r>
                <a:r>
                  <a:rPr lang="es-ES" sz="2000" baseline="-25000" dirty="0" smtClean="0"/>
                  <a:t>1</a:t>
                </a:r>
                <a:r>
                  <a:rPr lang="es-ES" sz="2000" dirty="0" smtClean="0"/>
                  <a:t>: </a:t>
                </a:r>
                <a:r>
                  <a:rPr lang="es-ES" sz="2000" i="1" dirty="0" smtClean="0">
                    <a:latin typeface="Symbol" panose="05050102010706020507" pitchFamily="18" charset="2"/>
                  </a:rPr>
                  <a:t>m</a:t>
                </a:r>
                <a:r>
                  <a:rPr lang="es-ES" sz="2000" dirty="0" smtClean="0"/>
                  <a:t> &gt; 11,45</a:t>
                </a:r>
              </a:p>
              <a:p>
                <a:pPr algn="just">
                  <a:spcBef>
                    <a:spcPts val="600"/>
                  </a:spcBef>
                  <a:spcAft>
                    <a:spcPts val="600"/>
                  </a:spcAft>
                </a:pPr>
                <a:endParaRPr lang="es-ES" sz="2000" dirty="0" smtClean="0"/>
              </a:p>
              <a:p>
                <a:pPr algn="just">
                  <a:spcBef>
                    <a:spcPts val="600"/>
                  </a:spcBef>
                  <a:spcAft>
                    <a:spcPts val="600"/>
                  </a:spcAft>
                </a:pPr>
                <a:endParaRPr lang="es-ES" sz="2000" dirty="0"/>
              </a:p>
              <a:p>
                <a:pPr algn="just">
                  <a:spcBef>
                    <a:spcPts val="600"/>
                  </a:spcBef>
                  <a:spcAft>
                    <a:spcPts val="600"/>
                  </a:spcAft>
                </a:pPr>
                <a:r>
                  <a:rPr lang="es-ES" sz="2000" dirty="0" smtClean="0"/>
                  <a:t>3) </a:t>
                </a:r>
                <a:r>
                  <a:rPr lang="es-ES" sz="2000" i="1" dirty="0" smtClean="0">
                    <a:latin typeface="Symbol" panose="05050102010706020507" pitchFamily="18" charset="2"/>
                  </a:rPr>
                  <a:t>a</a:t>
                </a:r>
                <a:r>
                  <a:rPr lang="es-ES" sz="2000" dirty="0" smtClean="0"/>
                  <a:t> = 0,01</a:t>
                </a:r>
              </a:p>
              <a:p>
                <a:pPr algn="just">
                  <a:spcBef>
                    <a:spcPts val="600"/>
                  </a:spcBef>
                  <a:spcAft>
                    <a:spcPts val="600"/>
                  </a:spcAft>
                </a:pPr>
                <a:endParaRPr lang="es-ES" sz="2000" dirty="0" smtClean="0"/>
              </a:p>
              <a:p>
                <a:pPr algn="just">
                  <a:spcBef>
                    <a:spcPts val="600"/>
                  </a:spcBef>
                  <a:spcAft>
                    <a:spcPts val="600"/>
                  </a:spcAft>
                </a:pPr>
                <a:r>
                  <a:rPr lang="es-ES" sz="2000" dirty="0" smtClean="0"/>
                  <a:t>4) </a:t>
                </a:r>
                <a14:m>
                  <m:oMath xmlns:m="http://schemas.openxmlformats.org/officeDocument/2006/math">
                    <m:r>
                      <a:rPr lang="es-ES" sz="2400" b="0" i="0" smtClean="0">
                        <a:latin typeface="Cambria Math"/>
                      </a:rPr>
                      <m:t> </m:t>
                    </m:r>
                  </m:oMath>
                </a14:m>
                <a:r>
                  <a:rPr lang="es-ES" sz="2000" b="0" i="0" dirty="0" smtClean="0"/>
                  <a:t>El programa utiliza la distribución </a:t>
                </a:r>
                <a:r>
                  <a:rPr lang="es-ES" sz="2000" b="0" i="1" dirty="0" smtClean="0"/>
                  <a:t>t</a:t>
                </a:r>
                <a:r>
                  <a:rPr lang="es-ES" sz="2000" b="0" i="0" dirty="0" smtClean="0"/>
                  <a:t> en lugar de la normal, dado que cuando el tamaño de muestra es grande, son muy similares. Entonces considera: </a:t>
                </a:r>
                <a14:m>
                  <m:oMath xmlns:m="http://schemas.openxmlformats.org/officeDocument/2006/math">
                    <m:r>
                      <a:rPr lang="es-ES" sz="2400" b="0" i="0" smtClean="0">
                        <a:latin typeface="Cambria Math"/>
                      </a:rPr>
                      <m:t>  </m:t>
                    </m:r>
                    <m:r>
                      <a:rPr lang="es-ES" sz="2400" b="0" i="1" smtClean="0">
                        <a:latin typeface="Cambria Math"/>
                      </a:rPr>
                      <m:t>𝑡</m:t>
                    </m:r>
                    <m:r>
                      <a:rPr lang="es-ES" sz="2400" b="0" i="1" smtClean="0">
                        <a:latin typeface="Cambria Math"/>
                      </a:rPr>
                      <m:t>=</m:t>
                    </m:r>
                    <m:f>
                      <m:fPr>
                        <m:ctrlPr>
                          <a:rPr lang="es-ES" sz="2400" b="0" i="1" smtClean="0">
                            <a:latin typeface="Cambria Math" panose="02040503050406030204" pitchFamily="18" charset="0"/>
                          </a:rPr>
                        </m:ctrlPr>
                      </m:fPr>
                      <m:num>
                        <m:acc>
                          <m:accPr>
                            <m:chr m:val="̅"/>
                            <m:ctrlPr>
                              <a:rPr lang="es-ES" sz="2400" b="0" i="1" smtClean="0">
                                <a:latin typeface="Cambria Math" panose="02040503050406030204" pitchFamily="18" charset="0"/>
                              </a:rPr>
                            </m:ctrlPr>
                          </m:accPr>
                          <m:e>
                            <m:r>
                              <a:rPr lang="es-ES" sz="2400" b="0" i="1" smtClean="0">
                                <a:latin typeface="Cambria Math"/>
                              </a:rPr>
                              <m:t>𝑋</m:t>
                            </m:r>
                          </m:e>
                        </m:acc>
                        <m:r>
                          <a:rPr lang="es-ES" sz="2400" b="0" i="1" smtClean="0">
                            <a:latin typeface="Cambria Math"/>
                          </a:rPr>
                          <m:t>−11,45</m:t>
                        </m:r>
                      </m:num>
                      <m:den>
                        <m:f>
                          <m:fPr>
                            <m:ctrlPr>
                              <a:rPr lang="es-ES" sz="2400" b="0" i="1" smtClean="0">
                                <a:latin typeface="Cambria Math" panose="02040503050406030204" pitchFamily="18" charset="0"/>
                              </a:rPr>
                            </m:ctrlPr>
                          </m:fPr>
                          <m:num>
                            <m:r>
                              <a:rPr lang="es-ES" sz="2400" b="0" i="1" smtClean="0">
                                <a:latin typeface="Cambria Math"/>
                              </a:rPr>
                              <m:t>𝑆</m:t>
                            </m:r>
                          </m:num>
                          <m:den>
                            <m:rad>
                              <m:radPr>
                                <m:degHide m:val="on"/>
                                <m:ctrlPr>
                                  <a:rPr lang="es-ES" sz="2400" b="0" i="1" smtClean="0">
                                    <a:latin typeface="Cambria Math" panose="02040503050406030204" pitchFamily="18" charset="0"/>
                                  </a:rPr>
                                </m:ctrlPr>
                              </m:radPr>
                              <m:deg/>
                              <m:e>
                                <m:r>
                                  <a:rPr lang="es-ES" sz="2400" b="0" i="1" smtClean="0">
                                    <a:latin typeface="Cambria Math"/>
                                  </a:rPr>
                                  <m:t>116</m:t>
                                </m:r>
                              </m:e>
                            </m:rad>
                          </m:den>
                        </m:f>
                      </m:den>
                    </m:f>
                    <m:r>
                      <a:rPr lang="es-ES" sz="2400" b="0" i="1" smtClean="0">
                        <a:latin typeface="Cambria Math"/>
                        <a:ea typeface="Cambria Math"/>
                      </a:rPr>
                      <m:t>~</m:t>
                    </m:r>
                    <m:sSub>
                      <m:sSubPr>
                        <m:ctrlPr>
                          <a:rPr lang="es-ES" sz="2400" b="0" i="1" smtClean="0">
                            <a:latin typeface="Cambria Math" panose="02040503050406030204" pitchFamily="18" charset="0"/>
                            <a:ea typeface="Cambria Math"/>
                          </a:rPr>
                        </m:ctrlPr>
                      </m:sSubPr>
                      <m:e>
                        <m:r>
                          <a:rPr lang="es-ES" sz="2400" b="0" i="1" smtClean="0">
                            <a:latin typeface="Cambria Math"/>
                            <a:ea typeface="Cambria Math"/>
                          </a:rPr>
                          <m:t>𝑡</m:t>
                        </m:r>
                      </m:e>
                      <m:sub>
                        <m:r>
                          <a:rPr lang="es-ES" sz="2400" b="0" i="1" smtClean="0">
                            <a:latin typeface="Cambria Math"/>
                            <a:ea typeface="Cambria Math"/>
                          </a:rPr>
                          <m:t>116−1</m:t>
                        </m:r>
                      </m:sub>
                    </m:sSub>
                  </m:oMath>
                </a14:m>
                <a:r>
                  <a:rPr lang="es-ES" sz="2000" dirty="0" smtClean="0"/>
                  <a:t>   bajo H</a:t>
                </a:r>
                <a:r>
                  <a:rPr lang="es-ES" sz="2000" baseline="-25000" dirty="0" smtClean="0"/>
                  <a:t>0</a:t>
                </a:r>
                <a:r>
                  <a:rPr lang="es-ES" sz="2000" dirty="0" smtClean="0"/>
                  <a:t>.</a:t>
                </a:r>
              </a:p>
            </p:txBody>
          </p:sp>
        </mc:Choice>
        <mc:Fallback xmlns="">
          <p:sp>
            <p:nvSpPr>
              <p:cNvPr id="4" name="3 CuadroTexto"/>
              <p:cNvSpPr txBox="1">
                <a:spLocks noRot="1" noChangeAspect="1" noMove="1" noResize="1" noEditPoints="1" noAdjustHandles="1" noChangeArrowheads="1" noChangeShapeType="1" noTextEdit="1"/>
              </p:cNvSpPr>
              <p:nvPr/>
            </p:nvSpPr>
            <p:spPr>
              <a:xfrm>
                <a:off x="323528" y="332656"/>
                <a:ext cx="7949933" cy="5358326"/>
              </a:xfrm>
              <a:prstGeom prst="rect">
                <a:avLst/>
              </a:prstGeom>
              <a:blipFill rotWithShape="1">
                <a:blip r:embed="rId2"/>
                <a:stretch>
                  <a:fillRect l="-767" t="-683" r="-844"/>
                </a:stretch>
              </a:blipFill>
            </p:spPr>
            <p:txBody>
              <a:bodyPr/>
              <a:lstStyle/>
              <a:p>
                <a:r>
                  <a:rPr lang="es-ES">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052736"/>
            <a:ext cx="47815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a:off x="2339752" y="1700808"/>
            <a:ext cx="3672408" cy="12075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475656" y="2204864"/>
            <a:ext cx="4630823" cy="165618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209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203848" y="5805264"/>
            <a:ext cx="5805263"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 – test con </a:t>
            </a:r>
            <a:r>
              <a:rPr lang="es-AR" sz="4400" dirty="0" err="1" smtClean="0"/>
              <a:t>Statistix</a:t>
            </a:r>
            <a:endParaRPr lang="es-AR" sz="4400" dirty="0"/>
          </a:p>
        </p:txBody>
      </p:sp>
      <mc:AlternateContent xmlns:mc="http://schemas.openxmlformats.org/markup-compatibility/2006" xmlns:a14="http://schemas.microsoft.com/office/drawing/2010/main">
        <mc:Choice Requires="a14">
          <p:sp>
            <p:nvSpPr>
              <p:cNvPr id="5" name="4 CuadroTexto"/>
              <p:cNvSpPr txBox="1"/>
              <p:nvPr/>
            </p:nvSpPr>
            <p:spPr>
              <a:xfrm>
                <a:off x="1534103" y="3120081"/>
                <a:ext cx="1855514" cy="670761"/>
              </a:xfrm>
              <a:prstGeom prst="rect">
                <a:avLst/>
              </a:prstGeom>
              <a:noFill/>
            </p:spPr>
            <p:txBody>
              <a:bodyPr wrap="square" rtlCol="0">
                <a:spAutoFit/>
              </a:bodyPr>
              <a:lstStyle/>
              <a:p>
                <a:r>
                  <a:rPr lang="es-ES" dirty="0" smtClean="0"/>
                  <a:t>Media </a:t>
                </a:r>
                <a:r>
                  <a:rPr lang="es-ES" dirty="0" err="1" smtClean="0"/>
                  <a:t>muestral</a:t>
                </a:r>
                <a:r>
                  <a:rPr lang="es-ES" dirty="0" smtClean="0"/>
                  <a:t> observada: </a:t>
                </a: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a:rPr>
                          <m:t>𝑥</m:t>
                        </m:r>
                      </m:e>
                    </m:acc>
                  </m:oMath>
                </a14:m>
                <a:endParaRPr lang="es-ES" dirty="0"/>
              </a:p>
            </p:txBody>
          </p:sp>
        </mc:Choice>
        <mc:Fallback xmlns="">
          <p:sp>
            <p:nvSpPr>
              <p:cNvPr id="5" name="4 CuadroTexto"/>
              <p:cNvSpPr txBox="1">
                <a:spLocks noRot="1" noChangeAspect="1" noMove="1" noResize="1" noEditPoints="1" noAdjustHandles="1" noChangeArrowheads="1" noChangeShapeType="1" noTextEdit="1"/>
              </p:cNvSpPr>
              <p:nvPr/>
            </p:nvSpPr>
            <p:spPr>
              <a:xfrm>
                <a:off x="1534103" y="3120081"/>
                <a:ext cx="1855514" cy="670761"/>
              </a:xfrm>
              <a:prstGeom prst="rect">
                <a:avLst/>
              </a:prstGeom>
              <a:blipFill rotWithShape="1">
                <a:blip r:embed="rId2"/>
                <a:stretch>
                  <a:fillRect l="-2961" t="-5455" b="-9091"/>
                </a:stretch>
              </a:blipFill>
            </p:spPr>
            <p:txBody>
              <a:bodyPr/>
              <a:lstStyle/>
              <a:p>
                <a:r>
                  <a:rPr lang="es-ES">
                    <a:noFill/>
                  </a:rPr>
                  <a:t> </a:t>
                </a:r>
              </a:p>
            </p:txBody>
          </p:sp>
        </mc:Fallback>
      </mc:AlternateContent>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23" y="106105"/>
            <a:ext cx="8276163" cy="284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1726818" y="1916832"/>
            <a:ext cx="936104"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6106479" y="1916832"/>
            <a:ext cx="850403"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7607049" y="1916832"/>
            <a:ext cx="850403" cy="50405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Flecha abajo"/>
          <p:cNvSpPr/>
          <p:nvPr/>
        </p:nvSpPr>
        <p:spPr>
          <a:xfrm>
            <a:off x="2299842" y="2472009"/>
            <a:ext cx="32403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bajo"/>
          <p:cNvSpPr/>
          <p:nvPr/>
        </p:nvSpPr>
        <p:spPr>
          <a:xfrm>
            <a:off x="6234352" y="2497979"/>
            <a:ext cx="324036" cy="646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a:off x="7011428" y="2472009"/>
            <a:ext cx="324036" cy="646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7870232" y="2513115"/>
            <a:ext cx="324036" cy="646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4518004" y="3202202"/>
            <a:ext cx="1977187" cy="369332"/>
          </a:xfrm>
          <a:prstGeom prst="rect">
            <a:avLst/>
          </a:prstGeom>
          <a:noFill/>
        </p:spPr>
        <p:txBody>
          <a:bodyPr wrap="square" rtlCol="0">
            <a:spAutoFit/>
          </a:bodyPr>
          <a:lstStyle/>
          <a:p>
            <a:r>
              <a:rPr lang="es-ES" dirty="0" smtClean="0"/>
              <a:t>Valor t observado</a:t>
            </a:r>
            <a:endParaRPr lang="es-ES" dirty="0"/>
          </a:p>
        </p:txBody>
      </p:sp>
      <p:sp>
        <p:nvSpPr>
          <p:cNvPr id="15" name="14 CuadroTexto"/>
          <p:cNvSpPr txBox="1"/>
          <p:nvPr/>
        </p:nvSpPr>
        <p:spPr>
          <a:xfrm>
            <a:off x="7699971" y="3288046"/>
            <a:ext cx="988593" cy="369332"/>
          </a:xfrm>
          <a:prstGeom prst="rect">
            <a:avLst/>
          </a:prstGeom>
          <a:noFill/>
        </p:spPr>
        <p:txBody>
          <a:bodyPr wrap="square" rtlCol="0">
            <a:spAutoFit/>
          </a:bodyPr>
          <a:lstStyle/>
          <a:p>
            <a:r>
              <a:rPr lang="es-ES" dirty="0" smtClean="0"/>
              <a:t>Valor p</a:t>
            </a:r>
            <a:endParaRPr lang="es-ES" dirty="0"/>
          </a:p>
        </p:txBody>
      </p:sp>
      <p:sp>
        <p:nvSpPr>
          <p:cNvPr id="16" name="15 CuadroTexto"/>
          <p:cNvSpPr txBox="1"/>
          <p:nvPr/>
        </p:nvSpPr>
        <p:spPr>
          <a:xfrm>
            <a:off x="6679149" y="3202202"/>
            <a:ext cx="1191083" cy="923330"/>
          </a:xfrm>
          <a:prstGeom prst="rect">
            <a:avLst/>
          </a:prstGeom>
          <a:noFill/>
        </p:spPr>
        <p:txBody>
          <a:bodyPr wrap="square" rtlCol="0">
            <a:spAutoFit/>
          </a:bodyPr>
          <a:lstStyle/>
          <a:p>
            <a:r>
              <a:rPr lang="es-ES" dirty="0" smtClean="0"/>
              <a:t>Grados</a:t>
            </a:r>
          </a:p>
          <a:p>
            <a:r>
              <a:rPr lang="es-ES" dirty="0" smtClean="0"/>
              <a:t>de libertad</a:t>
            </a:r>
            <a:endParaRPr lang="es-ES" dirty="0"/>
          </a:p>
        </p:txBody>
      </p:sp>
      <p:sp>
        <p:nvSpPr>
          <p:cNvPr id="8" name="7 CuadroTexto"/>
          <p:cNvSpPr txBox="1"/>
          <p:nvPr/>
        </p:nvSpPr>
        <p:spPr>
          <a:xfrm>
            <a:off x="0" y="332656"/>
            <a:ext cx="539552" cy="369332"/>
          </a:xfrm>
          <a:prstGeom prst="rect">
            <a:avLst/>
          </a:prstGeom>
          <a:noFill/>
        </p:spPr>
        <p:txBody>
          <a:bodyPr wrap="square" rtlCol="0">
            <a:spAutoFit/>
          </a:bodyPr>
          <a:lstStyle/>
          <a:p>
            <a:r>
              <a:rPr lang="es-ES" dirty="0" smtClean="0"/>
              <a:t>5)</a:t>
            </a:r>
            <a:endParaRPr lang="es-ES" dirty="0"/>
          </a:p>
        </p:txBody>
      </p:sp>
      <p:sp>
        <p:nvSpPr>
          <p:cNvPr id="12" name="11 CuadroTexto"/>
          <p:cNvSpPr txBox="1"/>
          <p:nvPr/>
        </p:nvSpPr>
        <p:spPr>
          <a:xfrm>
            <a:off x="169318" y="3933056"/>
            <a:ext cx="8670740" cy="1892826"/>
          </a:xfrm>
          <a:prstGeom prst="rect">
            <a:avLst/>
          </a:prstGeom>
          <a:noFill/>
        </p:spPr>
        <p:txBody>
          <a:bodyPr wrap="square" rtlCol="0">
            <a:spAutoFit/>
          </a:bodyPr>
          <a:lstStyle/>
          <a:p>
            <a:pPr algn="just"/>
            <a:r>
              <a:rPr lang="es-ES" dirty="0" smtClean="0"/>
              <a:t>6) Como 0,0000 &lt; 0,01 se rechaza H</a:t>
            </a:r>
            <a:r>
              <a:rPr lang="es-ES" baseline="-25000" dirty="0" smtClean="0"/>
              <a:t>0</a:t>
            </a:r>
            <a:r>
              <a:rPr lang="es-ES" dirty="0" smtClean="0"/>
              <a:t>.</a:t>
            </a:r>
          </a:p>
          <a:p>
            <a:pPr algn="just"/>
            <a:endParaRPr lang="es-ES" dirty="0"/>
          </a:p>
          <a:p>
            <a:pPr algn="just"/>
            <a:r>
              <a:rPr lang="es-ES" dirty="0" smtClean="0"/>
              <a:t>7) Conclusión. Los progenitores que asisten al programa puntúan en promedio por encima de la media del grupo normativo en PST.</a:t>
            </a:r>
          </a:p>
          <a:p>
            <a:pPr algn="just"/>
            <a:endParaRPr lang="es-ES" sz="900" dirty="0"/>
          </a:p>
          <a:p>
            <a:pPr algn="just"/>
            <a:r>
              <a:rPr lang="es-ES" dirty="0" smtClean="0"/>
              <a:t>Obsérvese que el valor </a:t>
            </a:r>
            <a:r>
              <a:rPr lang="es-ES" i="1" dirty="0" smtClean="0"/>
              <a:t>p</a:t>
            </a:r>
            <a:r>
              <a:rPr lang="es-ES" dirty="0" smtClean="0"/>
              <a:t> dio igual con la distribución normal (al hacerlo manualmente) que con la distribución t.</a:t>
            </a:r>
            <a:endParaRPr lang="es-ES" dirty="0"/>
          </a:p>
        </p:txBody>
      </p:sp>
    </p:spTree>
    <p:extLst>
      <p:ext uri="{BB962C8B-B14F-4D97-AF65-F5344CB8AC3E}">
        <p14:creationId xmlns:p14="http://schemas.microsoft.com/office/powerpoint/2010/main" val="1766639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D38356E-C424-4E23-849D-789CB849615B}"/>
              </a:ext>
            </a:extLst>
          </p:cNvPr>
          <p:cNvSpPr txBox="1">
            <a:spLocks/>
          </p:cNvSpPr>
          <p:nvPr/>
        </p:nvSpPr>
        <p:spPr>
          <a:xfrm>
            <a:off x="2987824" y="5373216"/>
            <a:ext cx="5805263"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Los Resultados Reales</a:t>
            </a:r>
            <a:endParaRPr lang="es-AR" sz="4400" dirty="0"/>
          </a:p>
        </p:txBody>
      </p:sp>
      <p:sp>
        <p:nvSpPr>
          <p:cNvPr id="2" name="1 CuadroTexto"/>
          <p:cNvSpPr txBox="1"/>
          <p:nvPr/>
        </p:nvSpPr>
        <p:spPr>
          <a:xfrm>
            <a:off x="536559" y="476672"/>
            <a:ext cx="8108950" cy="1200329"/>
          </a:xfrm>
          <a:prstGeom prst="rect">
            <a:avLst/>
          </a:prstGeom>
          <a:noFill/>
        </p:spPr>
        <p:txBody>
          <a:bodyPr wrap="square" rtlCol="0">
            <a:spAutoFit/>
          </a:bodyPr>
          <a:lstStyle/>
          <a:p>
            <a:pPr algn="just"/>
            <a:r>
              <a:rPr lang="es-ES" dirty="0" smtClean="0"/>
              <a:t>	Los datos fueron simulados, inspirados en el artículo. A continuación se muestran los resultados verdaderos de los T-test que los autores reportaron para las distintas dimensiones del BSI. Se resalta la última línea, correspondiente al PST.</a:t>
            </a:r>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80" y="1872438"/>
            <a:ext cx="8719908" cy="358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817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691680" y="5301208"/>
            <a:ext cx="7282596" cy="144016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AR" sz="4400" dirty="0" smtClean="0">
                <a:sym typeface="Symbol"/>
              </a:rPr>
              <a:t>Probabilidad de Éxito y Proporción Poblacional </a:t>
            </a:r>
            <a:r>
              <a:rPr lang="es-AR" sz="4400" i="1" dirty="0" smtClean="0">
                <a:latin typeface="Times New Roman" panose="02020603050405020304" pitchFamily="18" charset="0"/>
                <a:cs typeface="Times New Roman" panose="02020603050405020304" pitchFamily="18" charset="0"/>
                <a:sym typeface="Symbol"/>
              </a:rPr>
              <a:t>p</a:t>
            </a:r>
            <a:r>
              <a:rPr lang="es-AR" sz="4400" dirty="0" smtClean="0">
                <a:sym typeface="Symbol"/>
              </a:rPr>
              <a:t> </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FD31811-C80A-4D34-92C4-0145D0397BA9}"/>
                  </a:ext>
                </a:extLst>
              </p:cNvPr>
              <p:cNvSpPr txBox="1">
                <a:spLocks/>
              </p:cNvSpPr>
              <p:nvPr/>
            </p:nvSpPr>
            <p:spPr>
              <a:xfrm>
                <a:off x="261981" y="260648"/>
                <a:ext cx="8568952" cy="563178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50000"/>
                  </a:lnSpc>
                  <a:spcBef>
                    <a:spcPts val="0"/>
                  </a:spcBef>
                  <a:buNone/>
                </a:pPr>
                <a:r>
                  <a:rPr kumimoji="0" lang="es-AR" sz="2900" b="0" i="0" u="none" strike="noStrike" kern="1200" cap="none" spc="0" normalizeH="0" baseline="0" noProof="0" dirty="0" smtClean="0">
                    <a:ln>
                      <a:noFill/>
                    </a:ln>
                    <a:solidFill>
                      <a:sysClr val="windowText" lastClr="000000"/>
                    </a:solidFill>
                    <a:effectLst/>
                    <a:uLnTx/>
                    <a:uFillTx/>
                  </a:rPr>
                  <a:t>	La probabilidad </a:t>
                </a:r>
                <a14:m>
                  <m:oMath xmlns:m="http://schemas.openxmlformats.org/officeDocument/2006/math">
                    <m:r>
                      <a:rPr lang="es-ES" sz="2900" i="1">
                        <a:solidFill>
                          <a:sysClr val="windowText" lastClr="000000"/>
                        </a:solidFill>
                        <a:latin typeface="Cambria Math"/>
                        <a:ea typeface="Cambria Math" panose="02040503050406030204" pitchFamily="18" charset="0"/>
                      </a:rPr>
                      <m:t>𝑝</m:t>
                    </m:r>
                    <m:r>
                      <a:rPr lang="es-ES" sz="2900" i="1">
                        <a:solidFill>
                          <a:sysClr val="windowText" lastClr="000000"/>
                        </a:solidFill>
                        <a:latin typeface="Cambria Math"/>
                        <a:ea typeface="Cambria Math" panose="02040503050406030204" pitchFamily="18" charset="0"/>
                      </a:rPr>
                      <m:t> </m:t>
                    </m:r>
                  </m:oMath>
                </a14:m>
                <a:r>
                  <a:rPr kumimoji="0" lang="es-AR" sz="2900" b="0" i="0" u="none" strike="noStrike" kern="1200" cap="none" spc="0" normalizeH="0" baseline="0" noProof="0" dirty="0" smtClean="0">
                    <a:ln>
                      <a:noFill/>
                    </a:ln>
                    <a:solidFill>
                      <a:sysClr val="windowText" lastClr="000000"/>
                    </a:solidFill>
                    <a:effectLst/>
                    <a:uLnTx/>
                    <a:uFillTx/>
                  </a:rPr>
                  <a:t>de que </a:t>
                </a:r>
                <a:r>
                  <a:rPr kumimoji="0" lang="es-AR" sz="2900" b="0" i="0" u="none" strike="noStrike" kern="1200" cap="none" spc="0" normalizeH="0" baseline="0" noProof="0" dirty="0">
                    <a:ln>
                      <a:noFill/>
                    </a:ln>
                    <a:solidFill>
                      <a:sysClr val="windowText" lastClr="000000"/>
                    </a:solidFill>
                    <a:effectLst/>
                    <a:uLnTx/>
                    <a:uFillTx/>
                  </a:rPr>
                  <a:t>un </a:t>
                </a:r>
                <a:r>
                  <a:rPr kumimoji="0" lang="es-AR" sz="2900" b="0" i="0" u="none" strike="noStrike" kern="1200" cap="none" spc="0" normalizeH="0" baseline="0" noProof="0" dirty="0" smtClean="0">
                    <a:ln>
                      <a:noFill/>
                    </a:ln>
                    <a:solidFill>
                      <a:sysClr val="windowText" lastClr="000000"/>
                    </a:solidFill>
                    <a:effectLst/>
                    <a:uLnTx/>
                    <a:uFillTx/>
                  </a:rPr>
                  <a:t>suceso ocurra (éxito) modeliza la proporción de casos</a:t>
                </a:r>
                <a:r>
                  <a:rPr kumimoji="0" lang="es-AR" sz="2900" b="0" i="0" u="none" strike="noStrike" kern="1200" cap="none" spc="0" normalizeH="0" noProof="0" dirty="0" smtClean="0">
                    <a:ln>
                      <a:noFill/>
                    </a:ln>
                    <a:solidFill>
                      <a:sysClr val="windowText" lastClr="000000"/>
                    </a:solidFill>
                    <a:effectLst/>
                    <a:uLnTx/>
                    <a:uFillTx/>
                  </a:rPr>
                  <a:t> favorables a ese suceso </a:t>
                </a:r>
                <a:r>
                  <a:rPr kumimoji="0" lang="es-AR" sz="2900" b="0" i="0" u="none" strike="noStrike" kern="1200" cap="none" spc="0" normalizeH="0" baseline="0" noProof="0" dirty="0" smtClean="0">
                    <a:ln>
                      <a:noFill/>
                    </a:ln>
                    <a:solidFill>
                      <a:sysClr val="windowText" lastClr="000000"/>
                    </a:solidFill>
                    <a:effectLst/>
                    <a:uLnTx/>
                    <a:uFillTx/>
                  </a:rPr>
                  <a:t>en la población.</a:t>
                </a:r>
              </a:p>
              <a:p>
                <a:pPr marL="0" lvl="0" indent="0" algn="just">
                  <a:lnSpc>
                    <a:spcPct val="150000"/>
                  </a:lnSpc>
                  <a:spcBef>
                    <a:spcPts val="0"/>
                  </a:spcBef>
                  <a:buNone/>
                </a:pPr>
                <a:r>
                  <a:rPr kumimoji="0" lang="es-AR" sz="2900" b="0" i="0" u="none" strike="noStrike" kern="1200" cap="none" spc="0" normalizeH="0" baseline="0" noProof="0" dirty="0" smtClean="0">
                    <a:ln>
                      <a:noFill/>
                    </a:ln>
                    <a:solidFill>
                      <a:sysClr val="windowText" lastClr="000000"/>
                    </a:solidFill>
                    <a:effectLst/>
                    <a:uLnTx/>
                    <a:uFillTx/>
                  </a:rPr>
                  <a:t> </a:t>
                </a:r>
                <a:r>
                  <a:rPr kumimoji="0" lang="es-AR" sz="2900" b="0" i="0" u="none" strike="noStrike" kern="1200" cap="none" spc="0" normalizeH="0" baseline="0" noProof="0" dirty="0" smtClean="0">
                    <a:ln>
                      <a:noFill/>
                    </a:ln>
                    <a:solidFill>
                      <a:sysClr val="windowText" lastClr="000000"/>
                    </a:solidFill>
                    <a:effectLst/>
                    <a:uLnTx/>
                    <a:uFillTx/>
                    <a:latin typeface="Calibri" panose="020F0502020204030204"/>
                  </a:rPr>
                  <a:t>	</a:t>
                </a:r>
                <a:r>
                  <a:rPr kumimoji="0" lang="es-AR" sz="2900" b="0" i="0" u="none" strike="noStrike" kern="1200" cap="none" spc="0" normalizeH="0" baseline="0" noProof="0" dirty="0" smtClean="0">
                    <a:ln>
                      <a:noFill/>
                    </a:ln>
                    <a:solidFill>
                      <a:sysClr val="windowText" lastClr="000000"/>
                    </a:solidFill>
                    <a:effectLst/>
                    <a:uLnTx/>
                    <a:uFillTx/>
                  </a:rPr>
                  <a:t>Por ejemplo, si se elige un</a:t>
                </a:r>
                <a:r>
                  <a:rPr kumimoji="0" lang="es-AR" sz="2900" b="0" i="0" u="none" strike="noStrike" kern="1200" cap="none" spc="0" normalizeH="0" noProof="0" dirty="0" smtClean="0">
                    <a:ln>
                      <a:noFill/>
                    </a:ln>
                    <a:solidFill>
                      <a:sysClr val="windowText" lastClr="000000"/>
                    </a:solidFill>
                    <a:effectLst/>
                    <a:uLnTx/>
                    <a:uFillTx/>
                  </a:rPr>
                  <a:t> enfermero al azar del sistema de salud de CABA la probabilidad </a:t>
                </a:r>
                <a:r>
                  <a:rPr kumimoji="0" lang="es-AR" sz="2900" b="0" i="1"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t>
                </a:r>
                <a:r>
                  <a:rPr kumimoji="0" lang="es-AR" sz="2900" b="0" i="0" u="none" strike="noStrike" kern="1200" cap="none" spc="0" normalizeH="0" noProof="0" dirty="0" smtClean="0">
                    <a:ln>
                      <a:noFill/>
                    </a:ln>
                    <a:solidFill>
                      <a:sysClr val="windowText" lastClr="000000"/>
                    </a:solidFill>
                    <a:effectLst/>
                    <a:uLnTx/>
                    <a:uFillTx/>
                  </a:rPr>
                  <a:t> de que tenga el síndrome de Burnout corresponde a la proporción </a:t>
                </a:r>
                <a:r>
                  <a:rPr kumimoji="0" lang="es-AR" sz="2900" b="0" i="1"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t>
                </a:r>
                <a:r>
                  <a:rPr kumimoji="0" lang="es-AR" sz="2900" b="0" i="0" u="none" strike="noStrike" kern="1200" cap="none" spc="0" normalizeH="0" noProof="0" dirty="0" smtClean="0">
                    <a:ln>
                      <a:noFill/>
                    </a:ln>
                    <a:solidFill>
                      <a:sysClr val="windowText" lastClr="000000"/>
                    </a:solidFill>
                    <a:effectLst/>
                    <a:uLnTx/>
                    <a:uFillTx/>
                  </a:rPr>
                  <a:t> de enfermeros de CABA que tienen dicho síndrome. Un valor </a:t>
                </a:r>
                <a:r>
                  <a:rPr kumimoji="0" lang="es-AR" sz="2900" b="0" i="1"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t>
                </a:r>
                <a:r>
                  <a:rPr kumimoji="0" lang="es-AR" sz="2900" b="0" i="0" u="none" strike="noStrike" kern="1200" cap="none" spc="0" normalizeH="0" noProof="0" dirty="0" smtClean="0">
                    <a:ln>
                      <a:noFill/>
                    </a:ln>
                    <a:solidFill>
                      <a:sysClr val="windowText" lastClr="000000"/>
                    </a:solidFill>
                    <a:effectLst/>
                    <a:uLnTx/>
                    <a:uFillTx/>
                  </a:rPr>
                  <a:t> = 0,15 indica, tanto que hay una probabilidad 0,15 de que al elegir un enfermero al azar del sistema de salud de CABA tenga el síndrome de Burnout como que 15 de cada 100 (15/100, en términos porcentuales 15%) de los enfermeros en dicha población, tienen el síndrome.</a:t>
                </a:r>
              </a:p>
              <a:p>
                <a:pPr marL="0" lvl="0" indent="0" algn="just">
                  <a:lnSpc>
                    <a:spcPct val="150000"/>
                  </a:lnSpc>
                  <a:spcBef>
                    <a:spcPts val="0"/>
                  </a:spcBef>
                  <a:buNone/>
                </a:pPr>
                <a:r>
                  <a:rPr lang="es-AR" sz="2900" baseline="0" dirty="0">
                    <a:solidFill>
                      <a:sysClr val="windowText" lastClr="000000"/>
                    </a:solidFill>
                  </a:rPr>
                  <a:t>	</a:t>
                </a:r>
                <a:r>
                  <a:rPr lang="es-AR" sz="3000" baseline="0" dirty="0" smtClean="0">
                    <a:solidFill>
                      <a:sysClr val="windowText" lastClr="000000"/>
                    </a:solidFill>
                  </a:rPr>
                  <a:t>Otro ejemplo más simple es si se extrae al azar una bolilla de un bolillero donde hay 6 bolillas rojas y 4 azules. La probabilidad de que salga una bolilla</a:t>
                </a:r>
                <a:r>
                  <a:rPr lang="es-AR" sz="3000" dirty="0" smtClean="0">
                    <a:solidFill>
                      <a:sysClr val="windowText" lastClr="000000"/>
                    </a:solidFill>
                  </a:rPr>
                  <a:t> roja es </a:t>
                </a:r>
                <a:r>
                  <a:rPr lang="es-AR" sz="3000" i="1" dirty="0" smtClean="0">
                    <a:solidFill>
                      <a:sysClr val="windowText" lastClr="000000"/>
                    </a:solidFill>
                    <a:latin typeface="Times New Roman" panose="02020603050405020304" pitchFamily="18" charset="0"/>
                    <a:cs typeface="Times New Roman" panose="02020603050405020304" pitchFamily="18" charset="0"/>
                  </a:rPr>
                  <a:t>p</a:t>
                </a:r>
                <a:r>
                  <a:rPr lang="es-AR" sz="3000" dirty="0" smtClean="0">
                    <a:solidFill>
                      <a:sysClr val="windowText" lastClr="000000"/>
                    </a:solidFill>
                  </a:rPr>
                  <a:t> = 6/10 = 0,6, que corresponde a la proporción de bolillas rojas en el bolillero.</a:t>
                </a:r>
              </a:p>
              <a:p>
                <a:pPr marL="0" lvl="0" indent="0" algn="just">
                  <a:lnSpc>
                    <a:spcPct val="150000"/>
                  </a:lnSpc>
                  <a:spcBef>
                    <a:spcPts val="0"/>
                  </a:spcBef>
                  <a:buNone/>
                </a:pPr>
                <a:r>
                  <a:rPr lang="es-AR" sz="3000" dirty="0" smtClean="0">
                    <a:solidFill>
                      <a:sysClr val="windowText" lastClr="000000"/>
                    </a:solidFill>
                  </a:rPr>
                  <a:t>	Utilizamos </a:t>
                </a:r>
                <a:r>
                  <a:rPr lang="es-AR" sz="3000" dirty="0">
                    <a:solidFill>
                      <a:sysClr val="windowText" lastClr="000000"/>
                    </a:solidFill>
                  </a:rPr>
                  <a:t>la palabra “proporción” por su amplia difusión en la bibliografía estadística aunque lo correcto sería decir “razón”, ya que proporción es una igualdad entre dos razones (p. ej. 5/10 = 1/2; </a:t>
                </a:r>
                <a:r>
                  <a:rPr lang="es-AR" sz="3000" i="1" dirty="0">
                    <a:solidFill>
                      <a:sysClr val="windowText" lastClr="000000"/>
                    </a:solidFill>
                  </a:rPr>
                  <a:t>esa igualdad </a:t>
                </a:r>
                <a:r>
                  <a:rPr lang="es-AR" sz="3000" dirty="0">
                    <a:solidFill>
                      <a:sysClr val="windowText" lastClr="000000"/>
                    </a:solidFill>
                  </a:rPr>
                  <a:t>es una proporción mientras que </a:t>
                </a:r>
                <a:r>
                  <a:rPr lang="es-AR" sz="3000" dirty="0" smtClean="0">
                    <a:solidFill>
                      <a:sysClr val="windowText" lastClr="000000"/>
                    </a:solidFill>
                  </a:rPr>
                  <a:t>5/10 </a:t>
                </a:r>
                <a:r>
                  <a:rPr lang="es-AR" sz="3000" dirty="0">
                    <a:solidFill>
                      <a:sysClr val="windowText" lastClr="000000"/>
                    </a:solidFill>
                  </a:rPr>
                  <a:t>o 1/2 son razones).</a:t>
                </a:r>
              </a:p>
              <a:p>
                <a:pPr marL="0" lvl="0" indent="0" algn="just">
                  <a:lnSpc>
                    <a:spcPct val="150000"/>
                  </a:lnSpc>
                  <a:spcBef>
                    <a:spcPts val="0"/>
                  </a:spcBef>
                  <a:buNone/>
                </a:pPr>
                <a:r>
                  <a:rPr kumimoji="0" lang="es-AR" sz="2900" b="0" i="0" u="none" strike="noStrike" kern="1200" cap="none" spc="0" normalizeH="0" baseline="0" noProof="0" dirty="0" smtClean="0">
                    <a:ln>
                      <a:noFill/>
                    </a:ln>
                    <a:solidFill>
                      <a:sysClr val="windowText" lastClr="000000"/>
                    </a:solidFill>
                    <a:effectLst/>
                    <a:uLnTx/>
                    <a:uFillTx/>
                  </a:rPr>
                  <a:t>	</a:t>
                </a:r>
                <a:endParaRPr kumimoji="0" lang="es-A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A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mc:Choice>
        <mc:Fallback xmlns="">
          <p:sp>
            <p:nvSpPr>
              <p:cNvPr id="3" name="Marcador de contenido 2">
                <a:extLst>
                  <a:ext uri="{FF2B5EF4-FFF2-40B4-BE49-F238E27FC236}">
                    <a16:creationId xmlns:a16="http://schemas.microsoft.com/office/drawing/2014/main" xmlns="" xmlns:a14="http://schemas.microsoft.com/office/drawing/2010/main" id="{AFD31811-C80A-4D34-92C4-0145D0397BA9}"/>
                  </a:ext>
                </a:extLst>
              </p:cNvPr>
              <p:cNvSpPr txBox="1">
                <a:spLocks noRot="1" noChangeAspect="1" noMove="1" noResize="1" noEditPoints="1" noAdjustHandles="1" noChangeArrowheads="1" noChangeShapeType="1" noTextEdit="1"/>
              </p:cNvSpPr>
              <p:nvPr/>
            </p:nvSpPr>
            <p:spPr>
              <a:xfrm>
                <a:off x="261981" y="260648"/>
                <a:ext cx="8568952" cy="5631782"/>
              </a:xfrm>
              <a:prstGeom prst="rect">
                <a:avLst/>
              </a:prstGeom>
              <a:blipFill rotWithShape="1">
                <a:blip r:embed="rId2"/>
                <a:stretch>
                  <a:fillRect l="-498" r="-427"/>
                </a:stretch>
              </a:blipFill>
            </p:spPr>
            <p:txBody>
              <a:bodyPr/>
              <a:lstStyle/>
              <a:p>
                <a:r>
                  <a:rPr lang="es-ES">
                    <a:noFill/>
                  </a:rPr>
                  <a:t> </a:t>
                </a:r>
              </a:p>
            </p:txBody>
          </p:sp>
        </mc:Fallback>
      </mc:AlternateContent>
    </p:spTree>
    <p:extLst>
      <p:ext uri="{BB962C8B-B14F-4D97-AF65-F5344CB8AC3E}">
        <p14:creationId xmlns:p14="http://schemas.microsoft.com/office/powerpoint/2010/main" val="1397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5D38356E-C424-4E23-849D-789CB849615B}"/>
                  </a:ext>
                </a:extLst>
              </p:cNvPr>
              <p:cNvSpPr txBox="1">
                <a:spLocks/>
              </p:cNvSpPr>
              <p:nvPr/>
            </p:nvSpPr>
            <p:spPr>
              <a:xfrm>
                <a:off x="107504" y="5345832"/>
                <a:ext cx="9036496" cy="151216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AR" sz="4400" dirty="0" smtClean="0">
                    <a:sym typeface="Symbol"/>
                  </a:rPr>
                  <a:t>Proporción </a:t>
                </a:r>
                <a:r>
                  <a:rPr lang="es-AR" sz="4400" dirty="0" err="1" smtClean="0">
                    <a:sym typeface="Symbol"/>
                  </a:rPr>
                  <a:t>Muestral</a:t>
                </a:r>
                <a:r>
                  <a:rPr lang="es-AR" sz="4400" dirty="0" smtClean="0">
                    <a:sym typeface="Symbol"/>
                  </a:rPr>
                  <a:t> o Frecuencia Relativa como Estimador de </a:t>
                </a:r>
                <a:r>
                  <a:rPr lang="es-AR" sz="4400" i="1" dirty="0" smtClean="0">
                    <a:latin typeface="Times New Roman" panose="02020603050405020304" pitchFamily="18" charset="0"/>
                    <a:cs typeface="Times New Roman" panose="02020603050405020304" pitchFamily="18" charset="0"/>
                    <a:sym typeface="Symbol"/>
                  </a:rPr>
                  <a:t>p</a:t>
                </a:r>
                <a:r>
                  <a:rPr lang="es-AR" sz="4400" dirty="0" smtClean="0">
                    <a:sym typeface="Symbol"/>
                  </a:rPr>
                  <a:t>:</a:t>
                </a:r>
                <a:r>
                  <a:rPr lang="es-AR" sz="4400" b="0" dirty="0" smtClean="0">
                    <a:solidFill>
                      <a:prstClr val="black"/>
                    </a:solidFill>
                    <a:effectLst/>
                    <a:ea typeface="+mn-ea"/>
                    <a:cs typeface="+mn-cs"/>
                  </a:rPr>
                  <a:t> </a:t>
                </a:r>
                <a14:m>
                  <m:oMath xmlns:m="http://schemas.openxmlformats.org/officeDocument/2006/math">
                    <m:acc>
                      <m:accPr>
                        <m:chr m:val="̂"/>
                        <m:ctrlPr>
                          <a:rPr lang="es-AR" sz="4400" b="0" i="1" dirty="0">
                            <a:solidFill>
                              <a:prstClr val="black"/>
                            </a:solidFill>
                            <a:effectLst/>
                            <a:latin typeface="Cambria Math" panose="02040503050406030204" pitchFamily="18" charset="0"/>
                            <a:ea typeface="+mn-ea"/>
                            <a:cs typeface="+mn-cs"/>
                          </a:rPr>
                        </m:ctrlPr>
                      </m:accPr>
                      <m:e>
                        <m:r>
                          <a:rPr lang="es-ES" sz="4400" i="1" dirty="0">
                            <a:solidFill>
                              <a:prstClr val="black"/>
                            </a:solidFill>
                            <a:effectLst/>
                            <a:latin typeface="Cambria Math"/>
                            <a:ea typeface="+mn-ea"/>
                            <a:cs typeface="+mn-cs"/>
                          </a:rPr>
                          <m:t>𝑷</m:t>
                        </m:r>
                      </m:e>
                    </m:acc>
                  </m:oMath>
                </a14:m>
                <a:endParaRPr lang="es-AR" sz="4400" dirty="0"/>
              </a:p>
            </p:txBody>
          </p:sp>
        </mc:Choice>
        <mc:Fallback xmlns="">
          <p:sp>
            <p:nvSpPr>
              <p:cNvPr id="2" name="Título 1">
                <a:extLst>
                  <a:ext uri="{FF2B5EF4-FFF2-40B4-BE49-F238E27FC236}">
                    <a16:creationId xmlns:a16="http://schemas.microsoft.com/office/drawing/2014/main" xmlns="" id="{5D38356E-C424-4E23-849D-789CB849615B}"/>
                  </a:ext>
                </a:extLst>
              </p:cNvPr>
              <p:cNvSpPr txBox="1">
                <a:spLocks noRot="1" noChangeAspect="1" noMove="1" noResize="1" noEditPoints="1" noAdjustHandles="1" noChangeArrowheads="1" noChangeShapeType="1" noTextEdit="1"/>
              </p:cNvSpPr>
              <p:nvPr/>
            </p:nvSpPr>
            <p:spPr>
              <a:xfrm>
                <a:off x="107504" y="5345832"/>
                <a:ext cx="9036496" cy="1512168"/>
              </a:xfrm>
              <a:prstGeom prst="rect">
                <a:avLst/>
              </a:prstGeom>
              <a:blipFill rotWithShape="1">
                <a:blip r:embed="rId2"/>
                <a:stretch>
                  <a:fillRect l="-2227" t="-8065" r="-4588" b="-213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445056" y="260648"/>
                <a:ext cx="8303408" cy="4676665"/>
              </a:xfrm>
              <a:prstGeom prst="rect">
                <a:avLst/>
              </a:prstGeom>
              <a:noFill/>
            </p:spPr>
            <p:txBody>
              <a:bodyPr wrap="square" rtlCol="0">
                <a:spAutoFit/>
              </a:bodyPr>
              <a:lstStyle/>
              <a:p>
                <a:pPr marL="0" lvl="1" indent="457200" algn="just">
                  <a:lnSpc>
                    <a:spcPct val="150000"/>
                  </a:lnSpc>
                </a:pPr>
                <a:r>
                  <a:rPr lang="es-AR" sz="1400" dirty="0" smtClean="0">
                    <a:solidFill>
                      <a:sysClr val="windowText" lastClr="000000"/>
                    </a:solidFill>
                  </a:rPr>
                  <a:t>	</a:t>
                </a:r>
                <a:r>
                  <a:rPr lang="es-AR" sz="2200" dirty="0" smtClean="0">
                    <a:solidFill>
                      <a:sysClr val="windowText" lastClr="000000"/>
                    </a:solidFill>
                  </a:rPr>
                  <a:t>Al ser la probabilidad una característica poblacional, es un parámetro usualmente desconocido que se lo estima por la correspondiente proporción </a:t>
                </a:r>
                <a:r>
                  <a:rPr lang="es-AR" sz="2200" dirty="0" err="1" smtClean="0">
                    <a:solidFill>
                      <a:sysClr val="windowText" lastClr="000000"/>
                    </a:solidFill>
                  </a:rPr>
                  <a:t>muestral</a:t>
                </a:r>
                <a:r>
                  <a:rPr lang="es-AR" sz="2200" dirty="0" smtClean="0">
                    <a:solidFill>
                      <a:sysClr val="windowText" lastClr="000000"/>
                    </a:solidFill>
                  </a:rPr>
                  <a:t> o frecuencia relativa </a:t>
                </a:r>
                <a:r>
                  <a:rPr lang="es-AR" sz="2200" dirty="0" err="1" smtClean="0">
                    <a:solidFill>
                      <a:sysClr val="windowText" lastClr="000000"/>
                    </a:solidFill>
                  </a:rPr>
                  <a:t>muestral</a:t>
                </a:r>
                <a:r>
                  <a:rPr lang="es-AR" sz="2200" dirty="0" smtClean="0">
                    <a:solidFill>
                      <a:sysClr val="windowText" lastClr="000000"/>
                    </a:solidFill>
                  </a:rPr>
                  <a:t>. Es decir, se toma una muestra aleatoria de tamaño </a:t>
                </a:r>
                <a:r>
                  <a:rPr lang="es-AR" sz="2200" i="1" dirty="0" smtClean="0">
                    <a:solidFill>
                      <a:sysClr val="windowText" lastClr="000000"/>
                    </a:solidFill>
                    <a:latin typeface="Times New Roman" panose="02020603050405020304" pitchFamily="18" charset="0"/>
                    <a:cs typeface="Times New Roman" panose="02020603050405020304" pitchFamily="18" charset="0"/>
                  </a:rPr>
                  <a:t>n</a:t>
                </a:r>
                <a:r>
                  <a:rPr lang="es-AR" sz="2200" dirty="0" smtClean="0">
                    <a:solidFill>
                      <a:sysClr val="windowText" lastClr="000000"/>
                    </a:solidFill>
                  </a:rPr>
                  <a:t>, se cuenta la cantidad de casos favorables al suceso en cuestión y se lo divide por </a:t>
                </a:r>
                <a:r>
                  <a:rPr lang="es-AR" sz="2200" i="1" dirty="0" smtClean="0">
                    <a:solidFill>
                      <a:sysClr val="windowText" lastClr="000000"/>
                    </a:solidFill>
                    <a:latin typeface="Times New Roman" panose="02020603050405020304" pitchFamily="18" charset="0"/>
                    <a:cs typeface="Times New Roman" panose="02020603050405020304" pitchFamily="18" charset="0"/>
                  </a:rPr>
                  <a:t>n</a:t>
                </a:r>
                <a:r>
                  <a:rPr lang="es-AR" sz="2200" dirty="0" smtClean="0">
                    <a:solidFill>
                      <a:sysClr val="windowText" lastClr="000000"/>
                    </a:solidFill>
                  </a:rPr>
                  <a:t>. </a:t>
                </a:r>
                <a:endParaRPr lang="es-AR" sz="2200" dirty="0">
                  <a:solidFill>
                    <a:sysClr val="windowText" lastClr="000000"/>
                  </a:solidFill>
                </a:endParaRPr>
              </a:p>
              <a:p>
                <a:pPr lvl="0" algn="just">
                  <a:lnSpc>
                    <a:spcPct val="150000"/>
                  </a:lnSpc>
                </a:pPr>
                <a:r>
                  <a:rPr lang="es-AR" sz="2200" dirty="0" smtClean="0">
                    <a:solidFill>
                      <a:sysClr val="windowText" lastClr="000000"/>
                    </a:solidFill>
                  </a:rPr>
                  <a:t>	Como todo estimador, es un estadístico; una variable cuyos valores dependen de la muestra que salga sorteada. Se lo denotará </a:t>
                </a:r>
                <a:r>
                  <a:rPr lang="es-AR" sz="2200" dirty="0">
                    <a:solidFill>
                      <a:sysClr val="windowText" lastClr="000000"/>
                    </a:solidFill>
                  </a:rPr>
                  <a:t>con </a:t>
                </a:r>
                <a14:m>
                  <m:oMath xmlns:m="http://schemas.openxmlformats.org/officeDocument/2006/math">
                    <m:acc>
                      <m:accPr>
                        <m:chr m:val="̂"/>
                        <m:ctrlPr>
                          <a:rPr lang="es-AR" sz="2200" i="1" dirty="0">
                            <a:solidFill>
                              <a:sysClr val="windowText" lastClr="000000"/>
                            </a:solidFill>
                            <a:latin typeface="Cambria Math" panose="02040503050406030204" pitchFamily="18" charset="0"/>
                          </a:rPr>
                        </m:ctrlPr>
                      </m:accPr>
                      <m:e>
                        <m:r>
                          <a:rPr lang="es-ES" sz="2200" i="1" dirty="0">
                            <a:solidFill>
                              <a:prstClr val="black"/>
                            </a:solidFill>
                            <a:latin typeface="Cambria Math"/>
                          </a:rPr>
                          <m:t>𝑃</m:t>
                        </m:r>
                      </m:e>
                    </m:acc>
                  </m:oMath>
                </a14:m>
                <a:r>
                  <a:rPr lang="es-AR" sz="2200" dirty="0">
                    <a:solidFill>
                      <a:sysClr val="windowText" lastClr="000000"/>
                    </a:solidFill>
                    <a:latin typeface="Calibri" panose="020F0502020204030204"/>
                  </a:rPr>
                  <a:t> </a:t>
                </a:r>
                <a:r>
                  <a:rPr lang="es-AR" sz="2200" dirty="0" smtClean="0">
                    <a:solidFill>
                      <a:sysClr val="windowText" lastClr="000000"/>
                    </a:solidFill>
                  </a:rPr>
                  <a:t>(estimador de </a:t>
                </a:r>
                <a:r>
                  <a:rPr lang="es-AR" sz="2200" i="1" dirty="0" smtClean="0">
                    <a:solidFill>
                      <a:sysClr val="windowText" lastClr="000000"/>
                    </a:solidFill>
                    <a:latin typeface="Times New Roman" panose="02020603050405020304" pitchFamily="18" charset="0"/>
                    <a:cs typeface="Times New Roman" panose="02020603050405020304" pitchFamily="18" charset="0"/>
                  </a:rPr>
                  <a:t>p</a:t>
                </a:r>
                <a:r>
                  <a:rPr lang="es-AR" sz="2200" dirty="0" smtClean="0">
                    <a:solidFill>
                      <a:sysClr val="windowText" lastClr="000000"/>
                    </a:solidFill>
                    <a:cs typeface="Times New Roman" panose="02020603050405020304" pitchFamily="18" charset="0"/>
                  </a:rPr>
                  <a:t>)</a:t>
                </a:r>
                <a:r>
                  <a:rPr lang="es-AR" sz="2200" dirty="0" smtClean="0">
                    <a:solidFill>
                      <a:sysClr val="windowText" lastClr="000000"/>
                    </a:solidFill>
                  </a:rPr>
                  <a:t>.</a:t>
                </a:r>
                <a:r>
                  <a:rPr lang="es-AR" sz="1400" dirty="0">
                    <a:solidFill>
                      <a:sysClr val="windowText" lastClr="000000"/>
                    </a:solidFill>
                  </a:rPr>
                  <a:t>	</a:t>
                </a:r>
              </a:p>
            </p:txBody>
          </p:sp>
        </mc:Choice>
        <mc:Fallback xmlns="">
          <p:sp>
            <p:nvSpPr>
              <p:cNvPr id="3" name="2 CuadroTexto"/>
              <p:cNvSpPr txBox="1">
                <a:spLocks noRot="1" noChangeAspect="1" noMove="1" noResize="1" noEditPoints="1" noAdjustHandles="1" noChangeArrowheads="1" noChangeShapeType="1" noTextEdit="1"/>
              </p:cNvSpPr>
              <p:nvPr/>
            </p:nvSpPr>
            <p:spPr>
              <a:xfrm>
                <a:off x="445056" y="260648"/>
                <a:ext cx="8303408" cy="4676665"/>
              </a:xfrm>
              <a:prstGeom prst="rect">
                <a:avLst/>
              </a:prstGeom>
              <a:blipFill rotWithShape="1">
                <a:blip r:embed="rId3"/>
                <a:stretch>
                  <a:fillRect l="-881" r="-1028" b="-391"/>
                </a:stretch>
              </a:blipFill>
            </p:spPr>
            <p:txBody>
              <a:bodyPr/>
              <a:lstStyle/>
              <a:p>
                <a:r>
                  <a:rPr lang="es-ES">
                    <a:noFill/>
                  </a:rPr>
                  <a:t> </a:t>
                </a:r>
              </a:p>
            </p:txBody>
          </p:sp>
        </mc:Fallback>
      </mc:AlternateContent>
    </p:spTree>
    <p:extLst>
      <p:ext uri="{BB962C8B-B14F-4D97-AF65-F5344CB8AC3E}">
        <p14:creationId xmlns:p14="http://schemas.microsoft.com/office/powerpoint/2010/main" val="2088459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5D38356E-C424-4E23-849D-789CB849615B}"/>
                  </a:ext>
                </a:extLst>
              </p:cNvPr>
              <p:cNvSpPr txBox="1">
                <a:spLocks/>
              </p:cNvSpPr>
              <p:nvPr/>
            </p:nvSpPr>
            <p:spPr>
              <a:xfrm>
                <a:off x="2483768" y="5157192"/>
                <a:ext cx="6490508" cy="151216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AR" sz="4400" dirty="0" smtClean="0">
                    <a:sym typeface="Symbol"/>
                  </a:rPr>
                  <a:t>Proporción </a:t>
                </a:r>
                <a:r>
                  <a:rPr lang="es-AR" sz="4400" dirty="0" err="1" smtClean="0">
                    <a:sym typeface="Symbol"/>
                  </a:rPr>
                  <a:t>Muestral</a:t>
                </a:r>
                <a:r>
                  <a:rPr lang="es-AR" sz="4400" dirty="0" smtClean="0">
                    <a:sym typeface="Symbol"/>
                  </a:rPr>
                  <a:t> </a:t>
                </a:r>
                <a:r>
                  <a:rPr lang="es-AR" sz="2200" b="0" dirty="0" smtClean="0">
                    <a:solidFill>
                      <a:prstClr val="black"/>
                    </a:solidFill>
                    <a:effectLst/>
                    <a:latin typeface="Calibri" panose="020F0502020204030204"/>
                    <a:ea typeface="+mn-ea"/>
                    <a:cs typeface="+mn-cs"/>
                  </a:rPr>
                  <a:t> </a:t>
                </a:r>
                <a14:m>
                  <m:oMath xmlns:m="http://schemas.openxmlformats.org/officeDocument/2006/math">
                    <m:acc>
                      <m:accPr>
                        <m:chr m:val="̂"/>
                        <m:ctrlPr>
                          <a:rPr lang="es-AR" sz="4400" b="0" i="1" dirty="0">
                            <a:solidFill>
                              <a:prstClr val="black"/>
                            </a:solidFill>
                            <a:effectLst/>
                            <a:latin typeface="Cambria Math" panose="02040503050406030204" pitchFamily="18" charset="0"/>
                            <a:ea typeface="+mn-ea"/>
                            <a:cs typeface="+mn-cs"/>
                          </a:rPr>
                        </m:ctrlPr>
                      </m:accPr>
                      <m:e>
                        <m:r>
                          <a:rPr lang="es-ES" sz="4400" b="1" i="1" dirty="0">
                            <a:solidFill>
                              <a:prstClr val="black"/>
                            </a:solidFill>
                            <a:effectLst/>
                            <a:latin typeface="Cambria Math"/>
                            <a:ea typeface="+mn-ea"/>
                            <a:cs typeface="+mn-cs"/>
                          </a:rPr>
                          <m:t>𝑷</m:t>
                        </m:r>
                      </m:e>
                    </m:acc>
                  </m:oMath>
                </a14:m>
                <a:endParaRPr lang="es-AR" sz="4400" dirty="0" smtClean="0">
                  <a:sym typeface="Symbol"/>
                </a:endParaRPr>
              </a:p>
              <a:p>
                <a:pPr marL="0" indent="0">
                  <a:buFont typeface="Georgia" pitchFamily="18" charset="0"/>
                  <a:buNone/>
                </a:pPr>
                <a:r>
                  <a:rPr lang="es-AR" sz="4400" dirty="0" smtClean="0">
                    <a:sym typeface="Symbol"/>
                  </a:rPr>
                  <a:t>Su distribución.</a:t>
                </a:r>
                <a:endParaRPr lang="es-AR" sz="4400" dirty="0"/>
              </a:p>
            </p:txBody>
          </p:sp>
        </mc:Choice>
        <mc:Fallback xmlns="">
          <p:sp>
            <p:nvSpPr>
              <p:cNvPr id="2" name="Título 1">
                <a:extLst>
                  <a:ext uri="{FF2B5EF4-FFF2-40B4-BE49-F238E27FC236}">
                    <a16:creationId xmlns:a16="http://schemas.microsoft.com/office/drawing/2014/main" xmlns="" id="{5D38356E-C424-4E23-849D-789CB849615B}"/>
                  </a:ext>
                </a:extLst>
              </p:cNvPr>
              <p:cNvSpPr txBox="1">
                <a:spLocks noRot="1" noChangeAspect="1" noMove="1" noResize="1" noEditPoints="1" noAdjustHandles="1" noChangeArrowheads="1" noChangeShapeType="1" noTextEdit="1"/>
              </p:cNvSpPr>
              <p:nvPr/>
            </p:nvSpPr>
            <p:spPr>
              <a:xfrm>
                <a:off x="2483768" y="5157192"/>
                <a:ext cx="6490508" cy="1512168"/>
              </a:xfrm>
              <a:prstGeom prst="rect">
                <a:avLst/>
              </a:prstGeom>
              <a:blipFill rotWithShape="1">
                <a:blip r:embed="rId2"/>
                <a:stretch>
                  <a:fillRect t="-6855" r="-3944" b="-209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395536" y="260648"/>
                <a:ext cx="8496944" cy="5079211"/>
              </a:xfrm>
              <a:prstGeom prst="rect">
                <a:avLst/>
              </a:prstGeom>
              <a:noFill/>
            </p:spPr>
            <p:txBody>
              <a:bodyPr wrap="square" rtlCol="0">
                <a:spAutoFit/>
              </a:bodyPr>
              <a:lstStyle/>
              <a:p>
                <a:pPr lvl="0" algn="just">
                  <a:lnSpc>
                    <a:spcPct val="150000"/>
                  </a:lnSpc>
                </a:pPr>
                <a:r>
                  <a:rPr lang="es-AR" sz="2000" dirty="0" smtClean="0">
                    <a:solidFill>
                      <a:sysClr val="windowText" lastClr="000000"/>
                    </a:solidFill>
                  </a:rPr>
                  <a:t>	La </a:t>
                </a:r>
                <a:r>
                  <a:rPr lang="es-AR" sz="2000" dirty="0">
                    <a:solidFill>
                      <a:sysClr val="windowText" lastClr="000000"/>
                    </a:solidFill>
                  </a:rPr>
                  <a:t>proporción muestral se obtiene a partir de una variable </a:t>
                </a:r>
                <a:r>
                  <a:rPr lang="es-AR" sz="2000" i="1" dirty="0" smtClean="0">
                    <a:solidFill>
                      <a:sysClr val="windowText" lastClr="000000"/>
                    </a:solidFill>
                    <a:latin typeface="Times New Roman" panose="02020603050405020304" pitchFamily="18" charset="0"/>
                    <a:cs typeface="Times New Roman" panose="02020603050405020304" pitchFamily="18" charset="0"/>
                  </a:rPr>
                  <a:t>Y</a:t>
                </a:r>
                <a:r>
                  <a:rPr lang="es-AR" sz="2000" dirty="0" smtClean="0">
                    <a:solidFill>
                      <a:sysClr val="windowText" lastClr="000000"/>
                    </a:solidFill>
                  </a:rPr>
                  <a:t> </a:t>
                </a:r>
                <a:r>
                  <a:rPr lang="es-AR" sz="2000" dirty="0">
                    <a:solidFill>
                      <a:sysClr val="windowText" lastClr="000000"/>
                    </a:solidFill>
                  </a:rPr>
                  <a:t>que cuenta la cantidad de veces que ocurre el suceso de interés en la muestra de tamaño </a:t>
                </a:r>
                <a:r>
                  <a:rPr lang="es-AR" sz="2000" i="1" dirty="0">
                    <a:solidFill>
                      <a:sysClr val="windowText" lastClr="000000"/>
                    </a:solidFill>
                    <a:latin typeface="Times New Roman" panose="02020603050405020304" pitchFamily="18" charset="0"/>
                    <a:cs typeface="Times New Roman" panose="02020603050405020304" pitchFamily="18" charset="0"/>
                  </a:rPr>
                  <a:t>n</a:t>
                </a:r>
                <a:r>
                  <a:rPr lang="es-AR" sz="2000" dirty="0">
                    <a:solidFill>
                      <a:sysClr val="windowText" lastClr="000000"/>
                    </a:solidFill>
                  </a:rPr>
                  <a:t>.  Es decir </a:t>
                </a:r>
                <a:r>
                  <a:rPr lang="es-AR" sz="2000" dirty="0">
                    <a:solidFill>
                      <a:prstClr val="black"/>
                    </a:solidFill>
                  </a:rPr>
                  <a:t> </a:t>
                </a:r>
                <a14:m>
                  <m:oMath xmlns:m="http://schemas.openxmlformats.org/officeDocument/2006/math">
                    <m:acc>
                      <m:accPr>
                        <m:chr m:val="̂"/>
                        <m:ctrlPr>
                          <a:rPr lang="es-AR" sz="2000" i="1" dirty="0">
                            <a:solidFill>
                              <a:prstClr val="black"/>
                            </a:solidFill>
                            <a:latin typeface="Cambria Math" panose="02040503050406030204" pitchFamily="18" charset="0"/>
                          </a:rPr>
                        </m:ctrlPr>
                      </m:accPr>
                      <m:e>
                        <m:r>
                          <a:rPr lang="es-ES" sz="2000" i="1" dirty="0">
                            <a:solidFill>
                              <a:prstClr val="black"/>
                            </a:solidFill>
                            <a:latin typeface="Cambria Math"/>
                          </a:rPr>
                          <m:t>𝑃</m:t>
                        </m:r>
                      </m:e>
                    </m:acc>
                  </m:oMath>
                </a14:m>
                <a:r>
                  <a:rPr lang="es-AR" sz="2000" dirty="0">
                    <a:solidFill>
                      <a:sysClr val="windowText" lastClr="000000"/>
                    </a:solidFill>
                  </a:rPr>
                  <a:t>= </a:t>
                </a:r>
                <a14:m>
                  <m:oMath xmlns:m="http://schemas.openxmlformats.org/officeDocument/2006/math">
                    <m:f>
                      <m:fPr>
                        <m:ctrlPr>
                          <a:rPr lang="es-AR" sz="2000" i="1">
                            <a:solidFill>
                              <a:sysClr val="windowText" lastClr="000000"/>
                            </a:solidFill>
                            <a:latin typeface="Cambria Math" panose="02040503050406030204" pitchFamily="18" charset="0"/>
                          </a:rPr>
                        </m:ctrlPr>
                      </m:fPr>
                      <m:num>
                        <m:r>
                          <m:rPr>
                            <m:nor/>
                          </m:rPr>
                          <a:rPr lang="es-ES" sz="2000" b="0" i="1" dirty="0" smtClean="0">
                            <a:solidFill>
                              <a:sysClr val="windowText" lastClr="000000"/>
                            </a:solidFill>
                            <a:latin typeface="Times New Roman" panose="02020603050405020304" pitchFamily="18" charset="0"/>
                            <a:cs typeface="Times New Roman" panose="02020603050405020304" pitchFamily="18" charset="0"/>
                          </a:rPr>
                          <m:t>Y</m:t>
                        </m:r>
                      </m:num>
                      <m:den>
                        <m:r>
                          <m:rPr>
                            <m:nor/>
                          </m:rPr>
                          <a:rPr lang="es-AR" sz="2000" i="1" dirty="0">
                            <a:solidFill>
                              <a:sysClr val="windowText" lastClr="000000"/>
                            </a:solidFill>
                            <a:latin typeface="Times New Roman" panose="02020603050405020304" pitchFamily="18" charset="0"/>
                            <a:cs typeface="Times New Roman" panose="02020603050405020304" pitchFamily="18" charset="0"/>
                          </a:rPr>
                          <m:t>n</m:t>
                        </m:r>
                      </m:den>
                    </m:f>
                  </m:oMath>
                </a14:m>
                <a:endParaRPr lang="es-AR" sz="2000" i="1" dirty="0">
                  <a:solidFill>
                    <a:sysClr val="windowText" lastClr="000000"/>
                  </a:solidFill>
                  <a:latin typeface="Times New Roman" panose="02020603050405020304" pitchFamily="18" charset="0"/>
                  <a:cs typeface="Times New Roman" panose="02020603050405020304" pitchFamily="18" charset="0"/>
                </a:endParaRPr>
              </a:p>
              <a:p>
                <a:pPr lvl="0" algn="just">
                  <a:lnSpc>
                    <a:spcPct val="150000"/>
                  </a:lnSpc>
                  <a:defRPr/>
                </a:pPr>
                <a:r>
                  <a:rPr lang="es-AR" sz="2000" dirty="0">
                    <a:solidFill>
                      <a:sysClr val="windowText" lastClr="000000"/>
                    </a:solidFill>
                  </a:rPr>
                  <a:t>	Esta variable </a:t>
                </a:r>
                <a:r>
                  <a:rPr lang="es-AR" sz="2000" i="1" dirty="0" smtClean="0">
                    <a:solidFill>
                      <a:sysClr val="windowText" lastClr="000000"/>
                    </a:solidFill>
                    <a:latin typeface="Times New Roman" panose="02020603050405020304" pitchFamily="18" charset="0"/>
                    <a:cs typeface="Times New Roman" panose="02020603050405020304" pitchFamily="18" charset="0"/>
                  </a:rPr>
                  <a:t>Y</a:t>
                </a:r>
                <a:r>
                  <a:rPr lang="es-AR" sz="2000" dirty="0" smtClean="0">
                    <a:solidFill>
                      <a:sysClr val="windowText" lastClr="000000"/>
                    </a:solidFill>
                  </a:rPr>
                  <a:t> </a:t>
                </a:r>
                <a:r>
                  <a:rPr lang="es-AR" sz="2000" dirty="0">
                    <a:solidFill>
                      <a:sysClr val="windowText" lastClr="000000"/>
                    </a:solidFill>
                  </a:rPr>
                  <a:t>tiene distribución binomial de parámetros (</a:t>
                </a:r>
                <a:r>
                  <a:rPr lang="es-AR" sz="2000" i="1" dirty="0">
                    <a:solidFill>
                      <a:sysClr val="windowText" lastClr="000000"/>
                    </a:solidFill>
                    <a:latin typeface="Times New Roman" panose="02020603050405020304" pitchFamily="18" charset="0"/>
                    <a:cs typeface="Times New Roman" panose="02020603050405020304" pitchFamily="18" charset="0"/>
                  </a:rPr>
                  <a:t>n</a:t>
                </a:r>
                <a:r>
                  <a:rPr lang="es-AR" sz="2000" dirty="0">
                    <a:solidFill>
                      <a:sysClr val="windowText" lastClr="000000"/>
                    </a:solidFill>
                  </a:rPr>
                  <a:t>, </a:t>
                </a:r>
                <a14:m>
                  <m:oMath xmlns:m="http://schemas.openxmlformats.org/officeDocument/2006/math">
                    <m:r>
                      <a:rPr lang="es-ES" sz="2000" i="1">
                        <a:solidFill>
                          <a:sysClr val="windowText" lastClr="000000"/>
                        </a:solidFill>
                        <a:latin typeface="Cambria Math"/>
                        <a:ea typeface="Cambria Math" panose="02040503050406030204" pitchFamily="18" charset="0"/>
                      </a:rPr>
                      <m:t>𝑝</m:t>
                    </m:r>
                  </m:oMath>
                </a14:m>
                <a:r>
                  <a:rPr lang="es-AR" sz="2000" dirty="0">
                    <a:solidFill>
                      <a:sysClr val="windowText" lastClr="000000"/>
                    </a:solidFill>
                  </a:rPr>
                  <a:t>).</a:t>
                </a:r>
              </a:p>
              <a:p>
                <a:pPr lvl="0" algn="just">
                  <a:lnSpc>
                    <a:spcPct val="150000"/>
                  </a:lnSpc>
                  <a:defRPr/>
                </a:pPr>
                <a:r>
                  <a:rPr lang="es-AR" sz="2000" dirty="0">
                    <a:solidFill>
                      <a:sysClr val="windowText" lastClr="000000"/>
                    </a:solidFill>
                  </a:rPr>
                  <a:t>    donde </a:t>
                </a:r>
                <a:r>
                  <a:rPr lang="es-AR" sz="2000" i="1" dirty="0">
                    <a:solidFill>
                      <a:sysClr val="windowText" lastClr="000000"/>
                    </a:solidFill>
                    <a:latin typeface="Times New Roman" panose="02020603050405020304" pitchFamily="18" charset="0"/>
                    <a:cs typeface="Times New Roman" panose="02020603050405020304" pitchFamily="18" charset="0"/>
                  </a:rPr>
                  <a:t>n</a:t>
                </a:r>
                <a:r>
                  <a:rPr lang="es-AR" sz="2000" dirty="0">
                    <a:solidFill>
                      <a:sysClr val="windowText" lastClr="000000"/>
                    </a:solidFill>
                  </a:rPr>
                  <a:t> indica el número de ensayos y</a:t>
                </a:r>
                <a:r>
                  <a:rPr lang="es-AR" sz="2000" dirty="0">
                    <a:solidFill>
                      <a:sysClr val="windowText" lastClr="000000"/>
                    </a:solidFill>
                    <a:ea typeface="Cambria Math" panose="02040503050406030204" pitchFamily="18" charset="0"/>
                  </a:rPr>
                  <a:t> </a:t>
                </a:r>
                <a14:m>
                  <m:oMath xmlns:m="http://schemas.openxmlformats.org/officeDocument/2006/math">
                    <m:r>
                      <a:rPr lang="es-ES" sz="2000" i="1">
                        <a:solidFill>
                          <a:sysClr val="windowText" lastClr="000000"/>
                        </a:solidFill>
                        <a:latin typeface="Cambria Math"/>
                        <a:ea typeface="Cambria Math" panose="02040503050406030204" pitchFamily="18" charset="0"/>
                      </a:rPr>
                      <m:t>𝑝</m:t>
                    </m:r>
                  </m:oMath>
                </a14:m>
                <a:r>
                  <a:rPr lang="es-AR" sz="2000" dirty="0">
                    <a:solidFill>
                      <a:sysClr val="windowText" lastClr="000000"/>
                    </a:solidFill>
                  </a:rPr>
                  <a:t> indica la probabilidad de éxito de </a:t>
                </a:r>
                <a:r>
                  <a:rPr lang="es-AR" sz="2000" dirty="0" smtClean="0">
                    <a:solidFill>
                      <a:sysClr val="windowText" lastClr="000000"/>
                    </a:solidFill>
                  </a:rPr>
                  <a:t>la variable </a:t>
                </a:r>
                <a:r>
                  <a:rPr lang="es-AR" sz="2000" dirty="0">
                    <a:solidFill>
                      <a:sysClr val="windowText" lastClr="000000"/>
                    </a:solidFill>
                  </a:rPr>
                  <a:t>Bernoulli subyacente a la variable Binomial </a:t>
                </a:r>
                <a:r>
                  <a:rPr lang="es-AR" sz="2000" i="1" dirty="0" smtClean="0">
                    <a:solidFill>
                      <a:sysClr val="windowText" lastClr="000000"/>
                    </a:solidFill>
                    <a:latin typeface="Times New Roman" panose="02020603050405020304" pitchFamily="18" charset="0"/>
                    <a:cs typeface="Times New Roman" panose="02020603050405020304" pitchFamily="18" charset="0"/>
                  </a:rPr>
                  <a:t>Y</a:t>
                </a:r>
                <a:r>
                  <a:rPr lang="es-AR" sz="2000" dirty="0" smtClean="0">
                    <a:solidFill>
                      <a:sysClr val="windowText" lastClr="000000"/>
                    </a:solidFill>
                  </a:rPr>
                  <a:t>, </a:t>
                </a:r>
                <a14:m>
                  <m:oMath xmlns:m="http://schemas.openxmlformats.org/officeDocument/2006/math">
                    <m:r>
                      <a:rPr lang="es-ES" sz="2000" i="1">
                        <a:solidFill>
                          <a:sysClr val="windowText" lastClr="000000"/>
                        </a:solidFill>
                        <a:latin typeface="Cambria Math"/>
                        <a:ea typeface="Cambria Math" panose="02040503050406030204" pitchFamily="18" charset="0"/>
                      </a:rPr>
                      <m:t>𝑝</m:t>
                    </m:r>
                  </m:oMath>
                </a14:m>
                <a:r>
                  <a:rPr lang="es-AR" sz="2000" dirty="0">
                    <a:solidFill>
                      <a:sysClr val="windowText" lastClr="000000"/>
                    </a:solidFill>
                  </a:rPr>
                  <a:t> coincide con la </a:t>
                </a:r>
                <a:r>
                  <a:rPr lang="es-AR" sz="2000" dirty="0" smtClean="0">
                    <a:solidFill>
                      <a:sysClr val="windowText" lastClr="000000"/>
                    </a:solidFill>
                  </a:rPr>
                  <a:t>proporción </a:t>
                </a:r>
                <a:r>
                  <a:rPr lang="es-AR" sz="2000" dirty="0">
                    <a:solidFill>
                      <a:sysClr val="windowText" lastClr="000000"/>
                    </a:solidFill>
                  </a:rPr>
                  <a:t>de ocurrencia del suceso en la población. </a:t>
                </a:r>
              </a:p>
              <a:p>
                <a:pPr lvl="0" algn="just">
                  <a:lnSpc>
                    <a:spcPct val="150000"/>
                  </a:lnSpc>
                  <a:defRPr/>
                </a:pPr>
                <a:r>
                  <a:rPr lang="es-AR" sz="2000" dirty="0" smtClean="0">
                    <a:solidFill>
                      <a:sysClr val="windowText" lastClr="000000"/>
                    </a:solidFill>
                    <a:latin typeface="Calibri" panose="020F0502020204030204"/>
                  </a:rPr>
                  <a:t>	</a:t>
                </a:r>
                <a:r>
                  <a:rPr lang="es-AR" sz="2000" dirty="0" smtClean="0">
                    <a:solidFill>
                      <a:prstClr val="black"/>
                    </a:solidFill>
                  </a:rPr>
                  <a:t>De </a:t>
                </a:r>
                <a:r>
                  <a:rPr lang="es-AR" sz="2000" dirty="0">
                    <a:solidFill>
                      <a:prstClr val="black"/>
                    </a:solidFill>
                  </a:rPr>
                  <a:t>acuerdo con lo estudiado acerca de la variables con distribución binomial, </a:t>
                </a:r>
                <a:r>
                  <a:rPr lang="es-AR" sz="2000" dirty="0" smtClean="0">
                    <a:solidFill>
                      <a:prstClr val="black"/>
                    </a:solidFill>
                  </a:rPr>
                  <a:t>si </a:t>
                </a:r>
                <a:r>
                  <a:rPr lang="es-AR" sz="2000" i="1" dirty="0" smtClean="0">
                    <a:solidFill>
                      <a:prstClr val="black"/>
                    </a:solidFill>
                    <a:latin typeface="Times New Roman" panose="02020603050405020304" pitchFamily="18" charset="0"/>
                    <a:cs typeface="Times New Roman" panose="02020603050405020304" pitchFamily="18" charset="0"/>
                  </a:rPr>
                  <a:t>Y</a:t>
                </a:r>
                <a:r>
                  <a:rPr lang="es-AR" sz="2000" dirty="0" smtClean="0">
                    <a:solidFill>
                      <a:prstClr val="black"/>
                    </a:solidFill>
                    <a:latin typeface="Calibri" panose="020F0502020204030204"/>
                  </a:rPr>
                  <a:t> </a:t>
                </a:r>
                <a:r>
                  <a:rPr lang="es-AR" sz="2000" dirty="0">
                    <a:solidFill>
                      <a:prstClr val="black"/>
                    </a:solidFill>
                    <a:latin typeface="Calibri" panose="020F0502020204030204"/>
                  </a:rPr>
                  <a:t>~ B (</a:t>
                </a:r>
                <a:r>
                  <a:rPr lang="es-AR" sz="2000" i="1" dirty="0">
                    <a:solidFill>
                      <a:prstClr val="black"/>
                    </a:solidFill>
                    <a:latin typeface="Times New Roman" panose="02020603050405020304" pitchFamily="18" charset="0"/>
                    <a:cs typeface="Times New Roman" panose="02020603050405020304" pitchFamily="18" charset="0"/>
                  </a:rPr>
                  <a:t>n</a:t>
                </a:r>
                <a:r>
                  <a:rPr lang="es-AR" sz="2000" dirty="0">
                    <a:solidFill>
                      <a:prstClr val="black"/>
                    </a:solidFill>
                    <a:latin typeface="Calibri" panose="020F0502020204030204"/>
                  </a:rPr>
                  <a:t>; </a:t>
                </a:r>
                <a14:m>
                  <m:oMath xmlns:m="http://schemas.openxmlformats.org/officeDocument/2006/math">
                    <m:r>
                      <a:rPr lang="es-ES" sz="2000" i="1">
                        <a:solidFill>
                          <a:prstClr val="black"/>
                        </a:solidFill>
                        <a:latin typeface="Cambria Math"/>
                        <a:ea typeface="Cambria Math" panose="02040503050406030204" pitchFamily="18" charset="0"/>
                      </a:rPr>
                      <m:t>𝑝</m:t>
                    </m:r>
                  </m:oMath>
                </a14:m>
                <a:r>
                  <a:rPr lang="es-AR" sz="2000" dirty="0">
                    <a:solidFill>
                      <a:prstClr val="black"/>
                    </a:solidFill>
                    <a:latin typeface="Calibri" panose="020F0502020204030204"/>
                  </a:rPr>
                  <a:t>) </a:t>
                </a:r>
                <a:r>
                  <a:rPr lang="es-AR" sz="2000" dirty="0">
                    <a:solidFill>
                      <a:prstClr val="black"/>
                    </a:solidFill>
                  </a:rPr>
                  <a:t>entonces </a:t>
                </a:r>
                <a:r>
                  <a:rPr lang="es-AR" sz="2000" dirty="0" smtClean="0">
                    <a:solidFill>
                      <a:prstClr val="black"/>
                    </a:solidFill>
                    <a:latin typeface="Calibri" panose="020F0502020204030204"/>
                  </a:rPr>
                  <a:t>E(</a:t>
                </a:r>
                <a:r>
                  <a:rPr lang="es-AR" sz="2000" i="1" dirty="0" smtClean="0">
                    <a:solidFill>
                      <a:prstClr val="black"/>
                    </a:solidFill>
                    <a:latin typeface="Times New Roman" panose="02020603050405020304" pitchFamily="18" charset="0"/>
                    <a:cs typeface="Times New Roman" panose="02020603050405020304" pitchFamily="18" charset="0"/>
                  </a:rPr>
                  <a:t>Y</a:t>
                </a:r>
                <a:r>
                  <a:rPr lang="es-AR" sz="2000" dirty="0" smtClean="0">
                    <a:solidFill>
                      <a:prstClr val="black"/>
                    </a:solidFill>
                    <a:latin typeface="Calibri" panose="020F0502020204030204"/>
                  </a:rPr>
                  <a:t>) </a:t>
                </a:r>
                <a14:m>
                  <m:oMath xmlns:m="http://schemas.openxmlformats.org/officeDocument/2006/math">
                    <m:r>
                      <a:rPr lang="es-ES" sz="2000">
                        <a:solidFill>
                          <a:prstClr val="black"/>
                        </a:solidFill>
                        <a:latin typeface="Cambria Math" panose="02040503050406030204" pitchFamily="18" charset="0"/>
                        <a:ea typeface="Cambria Math" panose="02040503050406030204" pitchFamily="18" charset="0"/>
                      </a:rPr>
                      <m:t>=</m:t>
                    </m:r>
                  </m:oMath>
                </a14:m>
                <a:r>
                  <a:rPr lang="es-AR" sz="2000" dirty="0">
                    <a:solidFill>
                      <a:prstClr val="black"/>
                    </a:solidFill>
                    <a:latin typeface="Calibri" panose="020F0502020204030204"/>
                  </a:rPr>
                  <a:t> </a:t>
                </a:r>
                <a14:m>
                  <m:oMath xmlns:m="http://schemas.openxmlformats.org/officeDocument/2006/math">
                    <m:sSub>
                      <m:sSubPr>
                        <m:ctrlPr>
                          <a:rPr lang="es-AR" sz="2000" i="1" dirty="0">
                            <a:solidFill>
                              <a:prstClr val="black"/>
                            </a:solidFill>
                            <a:latin typeface="Cambria Math" panose="02040503050406030204" pitchFamily="18" charset="0"/>
                          </a:rPr>
                        </m:ctrlPr>
                      </m:sSubPr>
                      <m:e>
                        <m:r>
                          <a:rPr lang="es-ES" sz="2000" i="1" dirty="0">
                            <a:solidFill>
                              <a:prstClr val="black"/>
                            </a:solidFill>
                            <a:latin typeface="Cambria Math" panose="02040503050406030204" pitchFamily="18" charset="0"/>
                          </a:rPr>
                          <m:t> </m:t>
                        </m:r>
                        <m:r>
                          <a:rPr lang="es-AR" sz="2000" i="1">
                            <a:solidFill>
                              <a:prstClr val="black"/>
                            </a:solidFill>
                            <a:latin typeface="Cambria Math" panose="02040503050406030204" pitchFamily="18" charset="0"/>
                            <a:ea typeface="Cambria Math" panose="02040503050406030204" pitchFamily="18" charset="0"/>
                          </a:rPr>
                          <m:t>𝜇</m:t>
                        </m:r>
                      </m:e>
                      <m:sub>
                        <m:r>
                          <a:rPr lang="es-ES" sz="2000" b="0" i="1" smtClean="0">
                            <a:solidFill>
                              <a:prstClr val="black"/>
                            </a:solidFill>
                            <a:latin typeface="Cambria Math"/>
                            <a:ea typeface="Cambria Math" panose="02040503050406030204" pitchFamily="18" charset="0"/>
                          </a:rPr>
                          <m:t>𝑌</m:t>
                        </m:r>
                      </m:sub>
                    </m:sSub>
                  </m:oMath>
                </a14:m>
                <a:r>
                  <a:rPr lang="es-AR" sz="2000" dirty="0">
                    <a:solidFill>
                      <a:prstClr val="black"/>
                    </a:solidFill>
                    <a:latin typeface="Calibri" panose="020F0502020204030204"/>
                  </a:rPr>
                  <a:t> </a:t>
                </a:r>
                <a14:m>
                  <m:oMath xmlns:m="http://schemas.openxmlformats.org/officeDocument/2006/math">
                    <m:r>
                      <a:rPr lang="es-ES" sz="2000">
                        <a:solidFill>
                          <a:prstClr val="black"/>
                        </a:solidFill>
                        <a:latin typeface="Cambria Math" panose="02040503050406030204" pitchFamily="18" charset="0"/>
                        <a:ea typeface="Cambria Math" panose="02040503050406030204" pitchFamily="18" charset="0"/>
                      </a:rPr>
                      <m:t>=</m:t>
                    </m:r>
                  </m:oMath>
                </a14:m>
                <a:r>
                  <a:rPr lang="es-AR" sz="2000" dirty="0">
                    <a:solidFill>
                      <a:prstClr val="black"/>
                    </a:solidFill>
                    <a:latin typeface="Calibri" panose="020F0502020204030204"/>
                  </a:rPr>
                  <a:t> </a:t>
                </a:r>
                <a:r>
                  <a:rPr lang="es-AR" sz="2000" i="1" dirty="0">
                    <a:solidFill>
                      <a:prstClr val="black"/>
                    </a:solidFill>
                    <a:latin typeface="Times New Roman" panose="02020603050405020304" pitchFamily="18" charset="0"/>
                    <a:cs typeface="Times New Roman" panose="02020603050405020304" pitchFamily="18" charset="0"/>
                  </a:rPr>
                  <a:t>n</a:t>
                </a:r>
                <a14:m>
                  <m:oMath xmlns:m="http://schemas.openxmlformats.org/officeDocument/2006/math">
                    <m:r>
                      <a:rPr lang="es-ES" sz="2000" i="1">
                        <a:solidFill>
                          <a:prstClr val="black"/>
                        </a:solidFill>
                        <a:latin typeface="Cambria Math"/>
                        <a:ea typeface="Cambria Math" panose="02040503050406030204" pitchFamily="18" charset="0"/>
                      </a:rPr>
                      <m:t>𝑝</m:t>
                    </m:r>
                  </m:oMath>
                </a14:m>
                <a:r>
                  <a:rPr lang="es-AR" sz="2000" i="1" dirty="0">
                    <a:solidFill>
                      <a:prstClr val="black"/>
                    </a:solidFill>
                    <a:latin typeface="Times New Roman" panose="02020603050405020304" pitchFamily="18" charset="0"/>
                    <a:cs typeface="Times New Roman" panose="02020603050405020304" pitchFamily="18" charset="0"/>
                  </a:rPr>
                  <a:t>  </a:t>
                </a:r>
                <a:r>
                  <a:rPr lang="es-AR" sz="2000" dirty="0">
                    <a:solidFill>
                      <a:prstClr val="black"/>
                    </a:solidFill>
                    <a:latin typeface="Calibri" panose="020F0502020204030204"/>
                  </a:rPr>
                  <a:t>y </a:t>
                </a:r>
                <a:r>
                  <a:rPr lang="es-AR" sz="2000" dirty="0" smtClean="0">
                    <a:solidFill>
                      <a:prstClr val="black"/>
                    </a:solidFill>
                    <a:latin typeface="Calibri" panose="020F0502020204030204"/>
                  </a:rPr>
                  <a:t> </a:t>
                </a:r>
              </a:p>
              <a:p>
                <a:pPr lvl="0" algn="just">
                  <a:lnSpc>
                    <a:spcPct val="150000"/>
                  </a:lnSpc>
                  <a:defRPr/>
                </a:pPr>
                <a:r>
                  <a:rPr lang="es-AR" sz="2000" dirty="0" smtClean="0">
                    <a:solidFill>
                      <a:prstClr val="black"/>
                    </a:solidFill>
                    <a:latin typeface="Calibri" panose="020F0502020204030204"/>
                  </a:rPr>
                  <a:t>DS(</a:t>
                </a:r>
                <a:r>
                  <a:rPr lang="es-AR" sz="2000" i="1" dirty="0" smtClean="0">
                    <a:solidFill>
                      <a:prstClr val="black"/>
                    </a:solidFill>
                    <a:latin typeface="Times New Roman" panose="02020603050405020304" pitchFamily="18" charset="0"/>
                    <a:cs typeface="Times New Roman" panose="02020603050405020304" pitchFamily="18" charset="0"/>
                  </a:rPr>
                  <a:t>Y</a:t>
                </a:r>
                <a:r>
                  <a:rPr lang="es-AR" sz="2000" dirty="0" smtClean="0">
                    <a:solidFill>
                      <a:prstClr val="black"/>
                    </a:solidFill>
                    <a:latin typeface="Calibri" panose="020F0502020204030204"/>
                  </a:rPr>
                  <a:t>) </a:t>
                </a:r>
                <a14:m>
                  <m:oMath xmlns:m="http://schemas.openxmlformats.org/officeDocument/2006/math">
                    <m:r>
                      <a:rPr lang="es-ES" sz="2000">
                        <a:solidFill>
                          <a:prstClr val="black"/>
                        </a:solidFill>
                        <a:latin typeface="Cambria Math" panose="02040503050406030204" pitchFamily="18" charset="0"/>
                        <a:ea typeface="Cambria Math" panose="02040503050406030204" pitchFamily="18" charset="0"/>
                      </a:rPr>
                      <m:t>=</m:t>
                    </m:r>
                  </m:oMath>
                </a14:m>
                <a:r>
                  <a:rPr lang="es-AR" sz="2000" dirty="0">
                    <a:solidFill>
                      <a:prstClr val="black"/>
                    </a:solidFill>
                    <a:latin typeface="Calibri" panose="020F0502020204030204"/>
                  </a:rPr>
                  <a:t> </a:t>
                </a:r>
                <a14:m>
                  <m:oMath xmlns:m="http://schemas.openxmlformats.org/officeDocument/2006/math">
                    <m:sSub>
                      <m:sSubPr>
                        <m:ctrlPr>
                          <a:rPr lang="es-AR" sz="2000" i="1" dirty="0">
                            <a:solidFill>
                              <a:prstClr val="black"/>
                            </a:solidFill>
                            <a:latin typeface="Cambria Math" panose="02040503050406030204" pitchFamily="18" charset="0"/>
                            <a:ea typeface="Cambria Math" panose="02040503050406030204" pitchFamily="18" charset="0"/>
                          </a:rPr>
                        </m:ctrlPr>
                      </m:sSubPr>
                      <m:e>
                        <m:r>
                          <a:rPr lang="es-AR" sz="2000" i="1">
                            <a:solidFill>
                              <a:prstClr val="black">
                                <a:lumMod val="75000"/>
                                <a:lumOff val="25000"/>
                              </a:prstClr>
                            </a:solidFill>
                            <a:latin typeface="Cambria Math" panose="02040503050406030204" pitchFamily="18" charset="0"/>
                            <a:ea typeface="Cambria Math" panose="02040503050406030204" pitchFamily="18" charset="0"/>
                          </a:rPr>
                          <m:t>𝜎</m:t>
                        </m:r>
                      </m:e>
                      <m:sub>
                        <m:r>
                          <a:rPr lang="es-ES" sz="2000" b="0" i="1" smtClean="0">
                            <a:solidFill>
                              <a:prstClr val="black"/>
                            </a:solidFill>
                            <a:latin typeface="Cambria Math"/>
                          </a:rPr>
                          <m:t>𝑌</m:t>
                        </m:r>
                      </m:sub>
                    </m:sSub>
                  </m:oMath>
                </a14:m>
                <a:r>
                  <a:rPr lang="es-AR" sz="2000" dirty="0">
                    <a:solidFill>
                      <a:prstClr val="black"/>
                    </a:solidFill>
                    <a:latin typeface="Calibri" panose="020F0502020204030204"/>
                  </a:rPr>
                  <a:t> </a:t>
                </a:r>
                <a14:m>
                  <m:oMath xmlns:m="http://schemas.openxmlformats.org/officeDocument/2006/math">
                    <m:r>
                      <a:rPr lang="es-ES" sz="2000">
                        <a:solidFill>
                          <a:prstClr val="black"/>
                        </a:solidFill>
                        <a:latin typeface="Cambria Math" panose="02040503050406030204" pitchFamily="18" charset="0"/>
                        <a:ea typeface="Cambria Math" panose="02040503050406030204" pitchFamily="18" charset="0"/>
                      </a:rPr>
                      <m:t>=</m:t>
                    </m:r>
                  </m:oMath>
                </a14:m>
                <a:r>
                  <a:rPr lang="es-AR" sz="2000" dirty="0">
                    <a:solidFill>
                      <a:prstClr val="black"/>
                    </a:solidFill>
                    <a:latin typeface="Calibri" panose="020F0502020204030204"/>
                  </a:rPr>
                  <a:t> </a:t>
                </a:r>
                <a14:m>
                  <m:oMath xmlns:m="http://schemas.openxmlformats.org/officeDocument/2006/math">
                    <m:rad>
                      <m:radPr>
                        <m:degHide m:val="on"/>
                        <m:ctrlPr>
                          <a:rPr lang="es-AR" sz="2000" i="1">
                            <a:solidFill>
                              <a:prstClr val="black"/>
                            </a:solidFill>
                            <a:latin typeface="Cambria Math" panose="02040503050406030204" pitchFamily="18" charset="0"/>
                          </a:rPr>
                        </m:ctrlPr>
                      </m:radPr>
                      <m:deg/>
                      <m:e>
                        <m:r>
                          <m:rPr>
                            <m:nor/>
                          </m:rPr>
                          <a:rPr lang="es-AR" sz="2000" i="1" dirty="0">
                            <a:solidFill>
                              <a:prstClr val="black"/>
                            </a:solidFill>
                            <a:latin typeface="Times New Roman" panose="02020603050405020304" pitchFamily="18" charset="0"/>
                            <a:cs typeface="Times New Roman" panose="02020603050405020304" pitchFamily="18" charset="0"/>
                          </a:rPr>
                          <m:t>n</m:t>
                        </m:r>
                        <m:r>
                          <a:rPr lang="es-ES" sz="2000" i="1">
                            <a:solidFill>
                              <a:prstClr val="black"/>
                            </a:solidFill>
                            <a:latin typeface="Cambria Math"/>
                            <a:ea typeface="Cambria Math" panose="02040503050406030204" pitchFamily="18" charset="0"/>
                          </a:rPr>
                          <m:t>𝑝</m:t>
                        </m:r>
                        <m:r>
                          <a:rPr lang="es-ES" sz="2000" i="1">
                            <a:solidFill>
                              <a:prstClr val="black"/>
                            </a:solidFill>
                            <a:latin typeface="Cambria Math" panose="02040503050406030204" pitchFamily="18" charset="0"/>
                          </a:rPr>
                          <m:t>(1−</m:t>
                        </m:r>
                        <m:r>
                          <a:rPr lang="es-ES" sz="2000" i="1">
                            <a:solidFill>
                              <a:prstClr val="black"/>
                            </a:solidFill>
                            <a:latin typeface="Cambria Math"/>
                            <a:ea typeface="Cambria Math" panose="02040503050406030204" pitchFamily="18" charset="0"/>
                          </a:rPr>
                          <m:t>𝑝</m:t>
                        </m:r>
                        <m:r>
                          <a:rPr lang="es-ES" sz="2000" i="1">
                            <a:solidFill>
                              <a:prstClr val="black"/>
                            </a:solidFill>
                            <a:latin typeface="Cambria Math" panose="02040503050406030204" pitchFamily="18" charset="0"/>
                            <a:ea typeface="Cambria Math" panose="02040503050406030204" pitchFamily="18" charset="0"/>
                          </a:rPr>
                          <m:t>)</m:t>
                        </m:r>
                      </m:e>
                    </m:rad>
                  </m:oMath>
                </a14:m>
                <a:r>
                  <a:rPr lang="es-AR" sz="2000" dirty="0" smtClean="0">
                    <a:solidFill>
                      <a:prstClr val="black"/>
                    </a:solidFill>
                    <a:latin typeface="Calibri" panose="020F0502020204030204"/>
                  </a:rPr>
                  <a:t>.</a:t>
                </a:r>
                <a:endParaRPr lang="es-AR" sz="2000" dirty="0">
                  <a:solidFill>
                    <a:prstClr val="black"/>
                  </a:solidFill>
                  <a:latin typeface="Calibri" panose="020F0502020204030204"/>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395536" y="260648"/>
                <a:ext cx="8496944" cy="5079211"/>
              </a:xfrm>
              <a:prstGeom prst="rect">
                <a:avLst/>
              </a:prstGeom>
              <a:blipFill rotWithShape="1">
                <a:blip r:embed="rId3"/>
                <a:stretch>
                  <a:fillRect l="-789" r="-717"/>
                </a:stretch>
              </a:blipFill>
            </p:spPr>
            <p:txBody>
              <a:bodyPr/>
              <a:lstStyle/>
              <a:p>
                <a:r>
                  <a:rPr lang="es-ES">
                    <a:noFill/>
                  </a:rPr>
                  <a:t> </a:t>
                </a:r>
              </a:p>
            </p:txBody>
          </p:sp>
        </mc:Fallback>
      </mc:AlternateContent>
    </p:spTree>
    <p:extLst>
      <p:ext uri="{BB962C8B-B14F-4D97-AF65-F5344CB8AC3E}">
        <p14:creationId xmlns:p14="http://schemas.microsoft.com/office/powerpoint/2010/main" val="2587923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a:spLocks noGrp="1"/>
          </p:cNvSpPr>
          <p:nvPr>
            <p:ph type="title"/>
          </p:nvPr>
        </p:nvSpPr>
        <p:spPr>
          <a:xfrm>
            <a:off x="2843808" y="5301208"/>
            <a:ext cx="5805263" cy="1556792"/>
          </a:xfrm>
        </p:spPr>
        <p:txBody>
          <a:bodyPr/>
          <a:lstStyle/>
          <a:p>
            <a:pPr marL="0" indent="0">
              <a:buNone/>
            </a:pPr>
            <a:r>
              <a:rPr lang="es-AR" sz="4400" dirty="0" smtClean="0"/>
              <a:t>Diversas Pruebas de Hipótesis</a:t>
            </a:r>
            <a:endParaRPr lang="es-AR" sz="4400" dirty="0"/>
          </a:p>
        </p:txBody>
      </p:sp>
      <p:sp>
        <p:nvSpPr>
          <p:cNvPr id="3" name="Marcador de contenido 2">
            <a:extLst>
              <a:ext uri="{FF2B5EF4-FFF2-40B4-BE49-F238E27FC236}">
                <a16:creationId xmlns:a16="http://schemas.microsoft.com/office/drawing/2014/main" id="{24AFA335-9708-4070-98BE-78D2285B67E8}"/>
              </a:ext>
            </a:extLst>
          </p:cNvPr>
          <p:cNvSpPr>
            <a:spLocks noGrp="1"/>
          </p:cNvSpPr>
          <p:nvPr>
            <p:ph sz="quarter" idx="13"/>
          </p:nvPr>
        </p:nvSpPr>
        <p:spPr>
          <a:xfrm>
            <a:off x="827584" y="908720"/>
            <a:ext cx="7272808" cy="4320480"/>
          </a:xfrm>
          <a:noFill/>
        </p:spPr>
        <p:txBody>
          <a:bodyPr>
            <a:normAutofit fontScale="92500"/>
          </a:bodyPr>
          <a:lstStyle/>
          <a:p>
            <a:pPr marL="0" indent="0" algn="just">
              <a:lnSpc>
                <a:spcPct val="150000"/>
              </a:lnSpc>
              <a:spcBef>
                <a:spcPct val="0"/>
              </a:spcBef>
              <a:buClrTx/>
              <a:buNone/>
              <a:tabLst>
                <a:tab pos="539750" algn="l"/>
                <a:tab pos="7350125" algn="l"/>
              </a:tabLst>
            </a:pPr>
            <a:r>
              <a:rPr lang="es-ES_tradnl" altLang="es-ES" sz="2400" dirty="0"/>
              <a:t>	</a:t>
            </a:r>
            <a:r>
              <a:rPr lang="es-ES" altLang="es-ES" sz="2400" dirty="0" smtClean="0"/>
              <a:t>La lógica de todas las pruebas de hipótesis es la misma. Ahora veremos los aspectos particulares de algunas de ellas. </a:t>
            </a:r>
          </a:p>
          <a:p>
            <a:pPr marL="0" indent="0" algn="just">
              <a:lnSpc>
                <a:spcPct val="150000"/>
              </a:lnSpc>
              <a:spcBef>
                <a:spcPct val="0"/>
              </a:spcBef>
              <a:buClrTx/>
              <a:buNone/>
              <a:tabLst>
                <a:tab pos="539750" algn="l"/>
                <a:tab pos="7350125" algn="l"/>
              </a:tabLst>
            </a:pPr>
            <a:r>
              <a:rPr lang="es-ES" altLang="es-ES" sz="2400" dirty="0"/>
              <a:t>	</a:t>
            </a:r>
            <a:r>
              <a:rPr lang="es-ES" altLang="es-ES" sz="2400" dirty="0" smtClean="0"/>
              <a:t>Lo que cambia es el estadístico de prueba y su distribución de probabilidades bajo H0 dependiendo de sobre qué parámetros se formulan las hipótesis, los supuestos sobre las variables que intervienen, el diseño de la experiencia y el tamaño de muestra.</a:t>
            </a:r>
          </a:p>
          <a:p>
            <a:pPr marL="0" indent="0" algn="just">
              <a:lnSpc>
                <a:spcPct val="150000"/>
              </a:lnSpc>
              <a:spcBef>
                <a:spcPct val="0"/>
              </a:spcBef>
              <a:buClrTx/>
              <a:buNone/>
              <a:tabLst>
                <a:tab pos="539750" algn="l"/>
                <a:tab pos="7350125" algn="l"/>
              </a:tabLst>
            </a:pPr>
            <a:endParaRPr lang="es-ES" altLang="es-ES" sz="2400" dirty="0"/>
          </a:p>
          <a:p>
            <a:pPr algn="just">
              <a:spcBef>
                <a:spcPct val="0"/>
              </a:spcBef>
              <a:buClrTx/>
              <a:buNone/>
            </a:pPr>
            <a:endParaRPr lang="es-ES" altLang="es-ES" sz="2400" dirty="0"/>
          </a:p>
          <a:p>
            <a:pPr algn="just">
              <a:lnSpc>
                <a:spcPct val="150000"/>
              </a:lnSpc>
              <a:spcBef>
                <a:spcPct val="0"/>
              </a:spcBef>
              <a:buClrTx/>
              <a:buNone/>
              <a:tabLst>
                <a:tab pos="539750" algn="l"/>
              </a:tabLst>
            </a:pPr>
            <a:endParaRPr lang="es-AR" dirty="0"/>
          </a:p>
        </p:txBody>
      </p:sp>
    </p:spTree>
    <p:extLst>
      <p:ext uri="{BB962C8B-B14F-4D97-AF65-F5344CB8AC3E}">
        <p14:creationId xmlns:p14="http://schemas.microsoft.com/office/powerpoint/2010/main" val="3368288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260648"/>
                <a:ext cx="7920880" cy="5114862"/>
              </a:xfrm>
              <a:prstGeom prst="rect">
                <a:avLst/>
              </a:prstGeom>
              <a:noFill/>
            </p:spPr>
            <p:txBody>
              <a:bodyPr wrap="square" rtlCol="0">
                <a:spAutoFit/>
              </a:bodyPr>
              <a:lstStyle/>
              <a:p>
                <a:pPr lvl="0"/>
                <a:r>
                  <a:rPr lang="es-AR" sz="2200" dirty="0" smtClean="0">
                    <a:solidFill>
                      <a:prstClr val="black"/>
                    </a:solidFill>
                    <a:latin typeface="Calibri" panose="020F0502020204030204"/>
                  </a:rPr>
                  <a:t>	Por tanto, </a:t>
                </a:r>
                <a:r>
                  <a:rPr lang="es-AR" sz="2200" dirty="0">
                    <a:solidFill>
                      <a:prstClr val="black"/>
                    </a:solidFill>
                    <a:latin typeface="Calibri" panose="020F0502020204030204"/>
                  </a:rPr>
                  <a:t>para el estimador proporción muestral </a:t>
                </a:r>
                <a14:m>
                  <m:oMath xmlns:m="http://schemas.openxmlformats.org/officeDocument/2006/math">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oMath>
                </a14:m>
                <a:r>
                  <a:rPr lang="es-AR" sz="2200" dirty="0">
                    <a:solidFill>
                      <a:prstClr val="black"/>
                    </a:solidFill>
                    <a:latin typeface="Calibri" panose="020F0502020204030204"/>
                  </a:rPr>
                  <a:t>= </a:t>
                </a:r>
                <a14:m>
                  <m:oMath xmlns:m="http://schemas.openxmlformats.org/officeDocument/2006/math">
                    <m:f>
                      <m:fPr>
                        <m:ctrlPr>
                          <a:rPr lang="es-AR" sz="2200" i="1">
                            <a:solidFill>
                              <a:prstClr val="black"/>
                            </a:solidFill>
                            <a:latin typeface="Cambria Math" panose="02040503050406030204" pitchFamily="18" charset="0"/>
                          </a:rPr>
                        </m:ctrlPr>
                      </m:fPr>
                      <m:num>
                        <m:r>
                          <m:rPr>
                            <m:nor/>
                          </m:rPr>
                          <a:rPr lang="es-ES" sz="2200" b="0" i="1" dirty="0" smtClean="0">
                            <a:solidFill>
                              <a:prstClr val="black"/>
                            </a:solidFill>
                            <a:latin typeface="Times New Roman" panose="02020603050405020304" pitchFamily="18" charset="0"/>
                            <a:cs typeface="Times New Roman" panose="02020603050405020304" pitchFamily="18" charset="0"/>
                          </a:rPr>
                          <m:t>Y</m:t>
                        </m:r>
                      </m:num>
                      <m:den>
                        <m:r>
                          <m:rPr>
                            <m:nor/>
                          </m:rPr>
                          <a:rPr lang="es-AR" sz="2200" i="1" dirty="0">
                            <a:solidFill>
                              <a:prstClr val="black"/>
                            </a:solidFill>
                            <a:latin typeface="Times New Roman" panose="02020603050405020304" pitchFamily="18" charset="0"/>
                            <a:cs typeface="Times New Roman" panose="02020603050405020304" pitchFamily="18" charset="0"/>
                          </a:rPr>
                          <m:t>n</m:t>
                        </m:r>
                      </m:den>
                    </m:f>
                    <m:r>
                      <a:rPr lang="es-ES" sz="2200" i="1" dirty="0">
                        <a:solidFill>
                          <a:prstClr val="black"/>
                        </a:solidFill>
                        <a:latin typeface="Cambria Math"/>
                        <a:cs typeface="Times New Roman" panose="02020603050405020304" pitchFamily="18" charset="0"/>
                      </a:rPr>
                      <m:t> </m:t>
                    </m:r>
                  </m:oMath>
                </a14:m>
                <a:r>
                  <a:rPr lang="es-AR" sz="2200" dirty="0">
                    <a:solidFill>
                      <a:prstClr val="black"/>
                    </a:solidFill>
                    <a:latin typeface="Calibri" panose="020F0502020204030204"/>
                  </a:rPr>
                  <a:t>, vale que  sus parámetros son : </a:t>
                </a:r>
                <a:endParaRPr lang="es-AR" sz="2200" dirty="0" smtClean="0">
                  <a:solidFill>
                    <a:prstClr val="black"/>
                  </a:solidFill>
                  <a:latin typeface="Calibri" panose="020F0502020204030204"/>
                </a:endParaRPr>
              </a:p>
              <a:p>
                <a:pPr lvl="0" algn="ctr"/>
                <a:r>
                  <a:rPr lang="es-AR" sz="2200" dirty="0" smtClean="0">
                    <a:solidFill>
                      <a:prstClr val="black"/>
                    </a:solidFill>
                    <a:latin typeface="Calibri" panose="020F0502020204030204"/>
                  </a:rPr>
                  <a:t>E </a:t>
                </a:r>
                <a:r>
                  <a:rPr lang="es-AR" sz="2200" dirty="0">
                    <a:solidFill>
                      <a:prstClr val="black"/>
                    </a:solidFill>
                    <a:latin typeface="Calibri" panose="020F0502020204030204"/>
                  </a:rPr>
                  <a:t>(</a:t>
                </a:r>
                <a14:m>
                  <m:oMath xmlns:m="http://schemas.openxmlformats.org/officeDocument/2006/math">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oMath>
                </a14:m>
                <a:r>
                  <a:rPr lang="es-AR" sz="2200" dirty="0">
                    <a:solidFill>
                      <a:prstClr val="black"/>
                    </a:solidFill>
                    <a:latin typeface="Calibri" panose="020F0502020204030204"/>
                  </a:rPr>
                  <a:t>) </a:t>
                </a:r>
                <a14:m>
                  <m:oMath xmlns:m="http://schemas.openxmlformats.org/officeDocument/2006/math">
                    <m:r>
                      <a:rPr lang="es-ES" sz="2200">
                        <a:solidFill>
                          <a:prstClr val="black"/>
                        </a:solidFill>
                        <a:latin typeface="Cambria Math" panose="02040503050406030204" pitchFamily="18" charset="0"/>
                        <a:ea typeface="Cambria Math" panose="02040503050406030204" pitchFamily="18" charset="0"/>
                      </a:rPr>
                      <m:t>=</m:t>
                    </m:r>
                  </m:oMath>
                </a14:m>
                <a:r>
                  <a:rPr lang="es-AR" sz="2200" dirty="0">
                    <a:solidFill>
                      <a:prstClr val="black"/>
                    </a:solidFill>
                    <a:latin typeface="Calibri" panose="020F0502020204030204"/>
                  </a:rPr>
                  <a:t> </a:t>
                </a:r>
                <a14:m>
                  <m:oMath xmlns:m="http://schemas.openxmlformats.org/officeDocument/2006/math">
                    <m:sSub>
                      <m:sSubPr>
                        <m:ctrlPr>
                          <a:rPr lang="es-AR" sz="2200" i="1" dirty="0">
                            <a:solidFill>
                              <a:prstClr val="black"/>
                            </a:solidFill>
                            <a:latin typeface="Cambria Math" panose="02040503050406030204" pitchFamily="18" charset="0"/>
                          </a:rPr>
                        </m:ctrlPr>
                      </m:sSubPr>
                      <m:e>
                        <m:r>
                          <a:rPr lang="es-ES" sz="2200" i="1" dirty="0">
                            <a:solidFill>
                              <a:prstClr val="black"/>
                            </a:solidFill>
                            <a:latin typeface="Cambria Math" panose="02040503050406030204" pitchFamily="18" charset="0"/>
                          </a:rPr>
                          <m:t> </m:t>
                        </m:r>
                        <m:r>
                          <a:rPr lang="es-AR" sz="2200" i="1">
                            <a:solidFill>
                              <a:prstClr val="black"/>
                            </a:solidFill>
                            <a:latin typeface="Cambria Math" panose="02040503050406030204" pitchFamily="18" charset="0"/>
                            <a:ea typeface="Cambria Math" panose="02040503050406030204" pitchFamily="18" charset="0"/>
                          </a:rPr>
                          <m:t>𝜇</m:t>
                        </m:r>
                      </m:e>
                      <m:sub>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sub>
                    </m:sSub>
                  </m:oMath>
                </a14:m>
                <a:r>
                  <a:rPr lang="es-AR" sz="2200" dirty="0">
                    <a:solidFill>
                      <a:prstClr val="black"/>
                    </a:solidFill>
                    <a:latin typeface="Calibri" panose="020F0502020204030204"/>
                  </a:rPr>
                  <a:t> </a:t>
                </a:r>
                <a14:m>
                  <m:oMath xmlns:m="http://schemas.openxmlformats.org/officeDocument/2006/math">
                    <m:r>
                      <a:rPr lang="es-ES" sz="2200">
                        <a:solidFill>
                          <a:prstClr val="black"/>
                        </a:solidFill>
                        <a:latin typeface="Cambria Math" panose="02040503050406030204" pitchFamily="18" charset="0"/>
                        <a:ea typeface="Cambria Math" panose="02040503050406030204" pitchFamily="18" charset="0"/>
                      </a:rPr>
                      <m:t>=</m:t>
                    </m:r>
                  </m:oMath>
                </a14:m>
                <a:r>
                  <a:rPr lang="es-AR" sz="2200" dirty="0">
                    <a:solidFill>
                      <a:prstClr val="black"/>
                    </a:solidFill>
                    <a:latin typeface="Calibri" panose="020F0502020204030204"/>
                  </a:rPr>
                  <a:t> </a:t>
                </a:r>
                <a14:m>
                  <m:oMath xmlns:m="http://schemas.openxmlformats.org/officeDocument/2006/math">
                    <m:r>
                      <a:rPr lang="es-ES" sz="2200" i="1">
                        <a:solidFill>
                          <a:prstClr val="black"/>
                        </a:solidFill>
                        <a:latin typeface="Cambria Math"/>
                        <a:ea typeface="Cambria Math" panose="02040503050406030204" pitchFamily="18" charset="0"/>
                      </a:rPr>
                      <m:t>𝑝</m:t>
                    </m:r>
                  </m:oMath>
                </a14:m>
                <a:r>
                  <a:rPr lang="es-AR" sz="2200" dirty="0">
                    <a:solidFill>
                      <a:prstClr val="black"/>
                    </a:solidFill>
                    <a:latin typeface="Calibri" panose="020F0502020204030204"/>
                  </a:rPr>
                  <a:t>   y     DS(</a:t>
                </a:r>
                <a14:m>
                  <m:oMath xmlns:m="http://schemas.openxmlformats.org/officeDocument/2006/math">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oMath>
                </a14:m>
                <a:r>
                  <a:rPr lang="es-AR" sz="2200" dirty="0">
                    <a:solidFill>
                      <a:prstClr val="black"/>
                    </a:solidFill>
                    <a:latin typeface="Calibri" panose="020F0502020204030204"/>
                  </a:rPr>
                  <a:t>) </a:t>
                </a:r>
                <a14:m>
                  <m:oMath xmlns:m="http://schemas.openxmlformats.org/officeDocument/2006/math">
                    <m:r>
                      <a:rPr lang="es-ES" sz="2200">
                        <a:solidFill>
                          <a:prstClr val="black"/>
                        </a:solidFill>
                        <a:latin typeface="Cambria Math" panose="02040503050406030204" pitchFamily="18" charset="0"/>
                        <a:ea typeface="Cambria Math" panose="02040503050406030204" pitchFamily="18" charset="0"/>
                      </a:rPr>
                      <m:t>=</m:t>
                    </m:r>
                  </m:oMath>
                </a14:m>
                <a:r>
                  <a:rPr lang="es-AR" sz="2200" dirty="0">
                    <a:solidFill>
                      <a:prstClr val="black"/>
                    </a:solidFill>
                    <a:latin typeface="Calibri" panose="020F0502020204030204"/>
                  </a:rPr>
                  <a:t> </a:t>
                </a:r>
                <a14:m>
                  <m:oMath xmlns:m="http://schemas.openxmlformats.org/officeDocument/2006/math">
                    <m:sSub>
                      <m:sSubPr>
                        <m:ctrlPr>
                          <a:rPr lang="es-AR" sz="2200" i="1" dirty="0">
                            <a:solidFill>
                              <a:prstClr val="black"/>
                            </a:solidFill>
                            <a:latin typeface="Cambria Math" panose="02040503050406030204" pitchFamily="18" charset="0"/>
                            <a:ea typeface="Cambria Math" panose="02040503050406030204" pitchFamily="18" charset="0"/>
                          </a:rPr>
                        </m:ctrlPr>
                      </m:sSubPr>
                      <m:e>
                        <m:r>
                          <a:rPr lang="es-AR" sz="2200" i="1">
                            <a:solidFill>
                              <a:prstClr val="black">
                                <a:lumMod val="75000"/>
                                <a:lumOff val="25000"/>
                              </a:prstClr>
                            </a:solidFill>
                            <a:latin typeface="Cambria Math" panose="02040503050406030204" pitchFamily="18" charset="0"/>
                            <a:ea typeface="Cambria Math" panose="02040503050406030204" pitchFamily="18" charset="0"/>
                          </a:rPr>
                          <m:t>𝜎</m:t>
                        </m:r>
                      </m:e>
                      <m:sub>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sub>
                    </m:sSub>
                  </m:oMath>
                </a14:m>
                <a:r>
                  <a:rPr lang="es-AR" sz="2200" dirty="0">
                    <a:solidFill>
                      <a:prstClr val="black"/>
                    </a:solidFill>
                    <a:latin typeface="Calibri" panose="020F0502020204030204"/>
                  </a:rPr>
                  <a:t> </a:t>
                </a:r>
                <a14:m>
                  <m:oMath xmlns:m="http://schemas.openxmlformats.org/officeDocument/2006/math">
                    <m:r>
                      <a:rPr lang="es-ES" sz="2200">
                        <a:solidFill>
                          <a:prstClr val="black"/>
                        </a:solidFill>
                        <a:latin typeface="Cambria Math" panose="02040503050406030204" pitchFamily="18" charset="0"/>
                        <a:ea typeface="Cambria Math" panose="02040503050406030204" pitchFamily="18" charset="0"/>
                      </a:rPr>
                      <m:t>=</m:t>
                    </m:r>
                  </m:oMath>
                </a14:m>
                <a:r>
                  <a:rPr lang="es-AR" sz="2200" dirty="0">
                    <a:solidFill>
                      <a:prstClr val="black"/>
                    </a:solidFill>
                    <a:latin typeface="Calibri" panose="020F0502020204030204"/>
                  </a:rPr>
                  <a:t> </a:t>
                </a:r>
                <a14:m>
                  <m:oMath xmlns:m="http://schemas.openxmlformats.org/officeDocument/2006/math">
                    <m:rad>
                      <m:radPr>
                        <m:degHide m:val="on"/>
                        <m:ctrlPr>
                          <a:rPr lang="es-AR" sz="2200" i="1">
                            <a:solidFill>
                              <a:prstClr val="black"/>
                            </a:solidFill>
                            <a:latin typeface="Cambria Math" panose="02040503050406030204" pitchFamily="18" charset="0"/>
                          </a:rPr>
                        </m:ctrlPr>
                      </m:radPr>
                      <m:deg/>
                      <m:e>
                        <m:f>
                          <m:fPr>
                            <m:ctrlPr>
                              <a:rPr lang="es-AR" sz="2200" i="1">
                                <a:solidFill>
                                  <a:prstClr val="black"/>
                                </a:solidFill>
                                <a:latin typeface="Cambria Math" panose="02040503050406030204" pitchFamily="18" charset="0"/>
                              </a:rPr>
                            </m:ctrlPr>
                          </m:fPr>
                          <m:num>
                            <m:r>
                              <a:rPr lang="es-ES" sz="2200" i="1">
                                <a:solidFill>
                                  <a:prstClr val="black"/>
                                </a:solidFill>
                                <a:latin typeface="Cambria Math"/>
                                <a:ea typeface="Cambria Math" panose="02040503050406030204" pitchFamily="18" charset="0"/>
                              </a:rPr>
                              <m:t>𝑝</m:t>
                            </m:r>
                            <m:r>
                              <a:rPr lang="es-ES" sz="2200" i="1">
                                <a:solidFill>
                                  <a:prstClr val="black"/>
                                </a:solidFill>
                                <a:latin typeface="Cambria Math" panose="02040503050406030204" pitchFamily="18" charset="0"/>
                              </a:rPr>
                              <m:t>(1−</m:t>
                            </m:r>
                            <m:r>
                              <a:rPr lang="es-ES" sz="2200" i="1">
                                <a:solidFill>
                                  <a:prstClr val="black"/>
                                </a:solidFill>
                                <a:latin typeface="Cambria Math"/>
                                <a:ea typeface="Cambria Math" panose="02040503050406030204" pitchFamily="18" charset="0"/>
                              </a:rPr>
                              <m:t>𝑝</m:t>
                            </m:r>
                            <m:r>
                              <a:rPr lang="es-ES" sz="2200" i="1">
                                <a:solidFill>
                                  <a:prstClr val="black"/>
                                </a:solidFill>
                                <a:latin typeface="Cambria Math" panose="02040503050406030204" pitchFamily="18" charset="0"/>
                                <a:ea typeface="Cambria Math" panose="02040503050406030204" pitchFamily="18" charset="0"/>
                              </a:rPr>
                              <m:t>)</m:t>
                            </m:r>
                          </m:num>
                          <m:den>
                            <m:r>
                              <m:rPr>
                                <m:nor/>
                              </m:rPr>
                              <a:rPr lang="es-AR" sz="2200" i="1" dirty="0">
                                <a:solidFill>
                                  <a:prstClr val="black"/>
                                </a:solidFill>
                                <a:latin typeface="Times New Roman" panose="02020603050405020304" pitchFamily="18" charset="0"/>
                                <a:cs typeface="Times New Roman" panose="02020603050405020304" pitchFamily="18" charset="0"/>
                              </a:rPr>
                              <m:t>n</m:t>
                            </m:r>
                          </m:den>
                        </m:f>
                      </m:e>
                    </m:rad>
                  </m:oMath>
                </a14:m>
                <a:endParaRPr lang="es-AR" sz="2200" dirty="0" smtClean="0">
                  <a:solidFill>
                    <a:prstClr val="black"/>
                  </a:solidFill>
                  <a:latin typeface="Calibri" panose="020F0502020204030204"/>
                </a:endParaRPr>
              </a:p>
              <a:p>
                <a:pPr lvl="0" algn="just">
                  <a:lnSpc>
                    <a:spcPct val="150000"/>
                  </a:lnSpc>
                </a:pPr>
                <a:r>
                  <a:rPr lang="es-AR" sz="2000" dirty="0" smtClean="0">
                    <a:solidFill>
                      <a:prstClr val="black"/>
                    </a:solidFill>
                  </a:rPr>
                  <a:t>	Para </a:t>
                </a:r>
                <a:r>
                  <a:rPr lang="es-AR" sz="2000" dirty="0">
                    <a:solidFill>
                      <a:prstClr val="black"/>
                    </a:solidFill>
                  </a:rPr>
                  <a:t>tamaños de muestras grandes, </a:t>
                </a:r>
                <a:r>
                  <a:rPr lang="es-AR" sz="2000" dirty="0" smtClean="0">
                    <a:solidFill>
                      <a:prstClr val="black"/>
                    </a:solidFill>
                  </a:rPr>
                  <a:t>n </a:t>
                </a:r>
                <a:r>
                  <a:rPr lang="es-AR" sz="2000" dirty="0" smtClean="0">
                    <a:solidFill>
                      <a:prstClr val="black"/>
                    </a:solidFill>
                    <a:sym typeface="Symbol"/>
                  </a:rPr>
                  <a:t></a:t>
                </a:r>
                <a:r>
                  <a:rPr lang="es-AR" sz="2000" dirty="0" smtClean="0">
                    <a:solidFill>
                      <a:prstClr val="black"/>
                    </a:solidFill>
                  </a:rPr>
                  <a:t> </a:t>
                </a:r>
                <a14:m>
                  <m:oMath xmlns:m="http://schemas.openxmlformats.org/officeDocument/2006/math">
                    <m:r>
                      <a:rPr lang="es-AR" sz="2000" i="1">
                        <a:solidFill>
                          <a:prstClr val="black"/>
                        </a:solidFill>
                        <a:latin typeface="Cambria Math"/>
                        <a:ea typeface="Cambria Math" panose="02040503050406030204" pitchFamily="18" charset="0"/>
                      </a:rPr>
                      <m:t>∞</m:t>
                    </m:r>
                    <m:r>
                      <a:rPr lang="es-ES" sz="2000" b="0" i="0" smtClean="0">
                        <a:solidFill>
                          <a:prstClr val="black"/>
                        </a:solidFill>
                        <a:latin typeface="Cambria Math"/>
                        <a:ea typeface="Cambria Math" panose="02040503050406030204" pitchFamily="18" charset="0"/>
                      </a:rPr>
                      <m:t> </m:t>
                    </m:r>
                  </m:oMath>
                </a14:m>
                <a:r>
                  <a:rPr lang="es-AR" sz="2000" dirty="0" smtClean="0">
                    <a:solidFill>
                      <a:prstClr val="black"/>
                    </a:solidFill>
                  </a:rPr>
                  <a:t>y </a:t>
                </a:r>
                <a:r>
                  <a:rPr lang="es-AR" sz="2000" dirty="0">
                    <a:solidFill>
                      <a:prstClr val="black"/>
                    </a:solidFill>
                  </a:rPr>
                  <a:t>para variables binomiales aproximadamente simétricas, condiciones que pueden sintetizarse </a:t>
                </a:r>
                <a:r>
                  <a:rPr lang="es-AR" sz="2000" dirty="0" smtClean="0">
                    <a:solidFill>
                      <a:prstClr val="black"/>
                    </a:solidFill>
                  </a:rPr>
                  <a:t>como </a:t>
                </a:r>
                <a:r>
                  <a:rPr lang="es-AR" sz="2000" i="1" dirty="0" err="1" smtClean="0">
                    <a:solidFill>
                      <a:prstClr val="black"/>
                    </a:solidFill>
                    <a:latin typeface="Times New Roman" panose="02020603050405020304" pitchFamily="18" charset="0"/>
                    <a:cs typeface="Times New Roman" panose="02020603050405020304" pitchFamily="18" charset="0"/>
                  </a:rPr>
                  <a:t>np</a:t>
                </a:r>
                <a:r>
                  <a:rPr lang="es-AR" sz="2000" i="1"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s-AR" sz="2000" i="1">
                        <a:solidFill>
                          <a:prstClr val="black"/>
                        </a:solidFill>
                        <a:latin typeface="Cambria Math" panose="02040503050406030204" pitchFamily="18" charset="0"/>
                        <a:ea typeface="Cambria Math" panose="02040503050406030204" pitchFamily="18" charset="0"/>
                      </a:rPr>
                      <m:t>≥</m:t>
                    </m:r>
                    <m:r>
                      <a:rPr lang="es-ES" sz="2000" i="1">
                        <a:solidFill>
                          <a:prstClr val="black"/>
                        </a:solidFill>
                        <a:latin typeface="Cambria Math" panose="02040503050406030204" pitchFamily="18" charset="0"/>
                        <a:ea typeface="Cambria Math" panose="02040503050406030204" pitchFamily="18" charset="0"/>
                      </a:rPr>
                      <m:t> </m:t>
                    </m:r>
                  </m:oMath>
                </a14:m>
                <a:r>
                  <a:rPr lang="es-AR" sz="2000" dirty="0">
                    <a:solidFill>
                      <a:prstClr val="black"/>
                    </a:solidFill>
                    <a:latin typeface="Calibri" panose="020F0502020204030204"/>
                  </a:rPr>
                  <a:t>5  y </a:t>
                </a:r>
                <a:r>
                  <a:rPr lang="es-AR" sz="2000" i="1" dirty="0" smtClean="0">
                    <a:solidFill>
                      <a:prstClr val="black"/>
                    </a:solidFill>
                    <a:latin typeface="Times New Roman" panose="02020603050405020304" pitchFamily="18" charset="0"/>
                    <a:cs typeface="Times New Roman" panose="02020603050405020304" pitchFamily="18" charset="0"/>
                  </a:rPr>
                  <a:t>n</a:t>
                </a:r>
                <a:r>
                  <a:rPr lang="es-AR" sz="2000" dirty="0" smtClean="0">
                    <a:solidFill>
                      <a:prstClr val="black"/>
                    </a:solidFill>
                    <a:latin typeface="Times New Roman" panose="02020603050405020304" pitchFamily="18" charset="0"/>
                    <a:cs typeface="Times New Roman" panose="02020603050405020304" pitchFamily="18" charset="0"/>
                  </a:rPr>
                  <a:t>(1</a:t>
                </a:r>
                <a:r>
                  <a:rPr lang="es-AR" sz="2000" i="1" dirty="0" smtClean="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r>
                      <a:rPr lang="es-ES" sz="2000" i="1">
                        <a:solidFill>
                          <a:prstClr val="black"/>
                        </a:solidFill>
                        <a:latin typeface="Cambria Math"/>
                        <a:ea typeface="Cambria Math" panose="02040503050406030204" pitchFamily="18" charset="0"/>
                      </a:rPr>
                      <m:t>𝑝</m:t>
                    </m:r>
                  </m:oMath>
                </a14:m>
                <a:r>
                  <a:rPr lang="es-AR" sz="2000" dirty="0">
                    <a:solidFill>
                      <a:prstClr val="black"/>
                    </a:solidFill>
                    <a:latin typeface="Times New Roman" panose="02020603050405020304" pitchFamily="18" charset="0"/>
                    <a:cs typeface="Times New Roman" panose="02020603050405020304" pitchFamily="18" charset="0"/>
                  </a:rPr>
                  <a:t>)</a:t>
                </a:r>
                <a:r>
                  <a:rPr lang="es-AR" sz="2000" i="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s-AR" sz="2000" i="1">
                        <a:solidFill>
                          <a:prstClr val="black"/>
                        </a:solidFill>
                        <a:latin typeface="Cambria Math" panose="02040503050406030204" pitchFamily="18" charset="0"/>
                        <a:ea typeface="Cambria Math" panose="02040503050406030204" pitchFamily="18" charset="0"/>
                      </a:rPr>
                      <m:t>≥</m:t>
                    </m:r>
                  </m:oMath>
                </a14:m>
                <a:r>
                  <a:rPr lang="es-AR" sz="2000" dirty="0">
                    <a:solidFill>
                      <a:prstClr val="black"/>
                    </a:solidFill>
                    <a:latin typeface="Calibri" panose="020F0502020204030204"/>
                  </a:rPr>
                  <a:t> </a:t>
                </a:r>
                <a:r>
                  <a:rPr lang="es-AR" sz="2000" dirty="0" smtClean="0">
                    <a:solidFill>
                      <a:prstClr val="black"/>
                    </a:solidFill>
                    <a:latin typeface="Calibri" panose="020F0502020204030204"/>
                  </a:rPr>
                  <a:t>5, </a:t>
                </a:r>
                <a:r>
                  <a:rPr lang="es-AR" sz="2000" dirty="0">
                    <a:solidFill>
                      <a:prstClr val="black"/>
                    </a:solidFill>
                  </a:rPr>
                  <a:t>se puede aproximar la distribución binomial por la </a:t>
                </a:r>
                <a:r>
                  <a:rPr lang="es-AR" sz="2000" dirty="0" smtClean="0">
                    <a:solidFill>
                      <a:prstClr val="black"/>
                    </a:solidFill>
                  </a:rPr>
                  <a:t>distribución normal </a:t>
                </a:r>
                <a:r>
                  <a:rPr lang="es-AR" sz="2000" dirty="0">
                    <a:solidFill>
                      <a:prstClr val="black"/>
                    </a:solidFill>
                  </a:rPr>
                  <a:t>con estos mismos parámetros, es decir, que para la proporción muestral </a:t>
                </a:r>
                <a14:m>
                  <m:oMath xmlns:m="http://schemas.openxmlformats.org/officeDocument/2006/math">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r>
                      <a:rPr lang="es-ES" sz="2200" dirty="0">
                        <a:solidFill>
                          <a:prstClr val="black"/>
                        </a:solidFill>
                        <a:latin typeface="Cambria Math"/>
                      </a:rPr>
                      <m:t> </m:t>
                    </m:r>
                  </m:oMath>
                </a14:m>
                <a:r>
                  <a:rPr lang="es-AR" sz="2000" dirty="0">
                    <a:solidFill>
                      <a:prstClr val="black"/>
                    </a:solidFill>
                  </a:rPr>
                  <a:t>puede afirmarse </a:t>
                </a:r>
                <a:r>
                  <a:rPr lang="es-AR" sz="2000" dirty="0" smtClean="0">
                    <a:solidFill>
                      <a:prstClr val="black"/>
                    </a:solidFill>
                  </a:rPr>
                  <a:t>que:</a:t>
                </a:r>
              </a:p>
              <a:p>
                <a:pPr lvl="0" algn="ctr"/>
                <a14:m>
                  <m:oMath xmlns:m="http://schemas.openxmlformats.org/officeDocument/2006/math">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oMath>
                </a14:m>
                <a:r>
                  <a:rPr lang="es-AR" sz="2000" dirty="0" smtClean="0">
                    <a:solidFill>
                      <a:prstClr val="black"/>
                    </a:solidFill>
                    <a:latin typeface="Calibri" panose="020F0502020204030204"/>
                    <a:sym typeface="Symbol"/>
                  </a:rPr>
                  <a:t>   </a:t>
                </a:r>
                <a:r>
                  <a:rPr lang="es-AR" sz="2000" dirty="0" smtClean="0">
                    <a:solidFill>
                      <a:prstClr val="black"/>
                    </a:solidFill>
                    <a:latin typeface="Calibri" panose="020F0502020204030204"/>
                  </a:rPr>
                  <a:t> </a:t>
                </a:r>
                <a14:m>
                  <m:oMath xmlns:m="http://schemas.openxmlformats.org/officeDocument/2006/math">
                    <m:r>
                      <a:rPr lang="es-ES" sz="2000" i="1">
                        <a:solidFill>
                          <a:prstClr val="black"/>
                        </a:solidFill>
                        <a:latin typeface="Cambria Math" panose="02040503050406030204" pitchFamily="18" charset="0"/>
                        <a:ea typeface="Cambria Math" panose="02040503050406030204" pitchFamily="18" charset="0"/>
                      </a:rPr>
                      <m:t>𝑁</m:t>
                    </m:r>
                    <m:r>
                      <a:rPr lang="es-ES" sz="2000" i="1">
                        <a:solidFill>
                          <a:prstClr val="black"/>
                        </a:solidFill>
                        <a:latin typeface="Cambria Math" panose="02040503050406030204" pitchFamily="18" charset="0"/>
                        <a:ea typeface="Cambria Math" panose="02040503050406030204" pitchFamily="18" charset="0"/>
                      </a:rPr>
                      <m:t>(</m:t>
                    </m:r>
                    <m:r>
                      <a:rPr lang="es-ES" sz="2000" i="1">
                        <a:solidFill>
                          <a:prstClr val="black"/>
                        </a:solidFill>
                        <a:latin typeface="Cambria Math"/>
                        <a:ea typeface="Cambria Math" panose="02040503050406030204" pitchFamily="18" charset="0"/>
                      </a:rPr>
                      <m:t>𝑝</m:t>
                    </m:r>
                  </m:oMath>
                </a14:m>
                <a:r>
                  <a:rPr lang="es-AR" sz="2000" dirty="0">
                    <a:solidFill>
                      <a:prstClr val="black"/>
                    </a:solidFill>
                    <a:latin typeface="Calibri" panose="020F0502020204030204"/>
                  </a:rPr>
                  <a:t> ; </a:t>
                </a:r>
                <a14:m>
                  <m:oMath xmlns:m="http://schemas.openxmlformats.org/officeDocument/2006/math">
                    <m:rad>
                      <m:radPr>
                        <m:degHide m:val="on"/>
                        <m:ctrlPr>
                          <a:rPr lang="es-AR" sz="2000" i="1">
                            <a:solidFill>
                              <a:prstClr val="black"/>
                            </a:solidFill>
                            <a:latin typeface="Cambria Math" panose="02040503050406030204" pitchFamily="18" charset="0"/>
                          </a:rPr>
                        </m:ctrlPr>
                      </m:radPr>
                      <m:deg/>
                      <m:e>
                        <m:f>
                          <m:fPr>
                            <m:ctrlPr>
                              <a:rPr lang="es-AR" sz="2000" i="1">
                                <a:solidFill>
                                  <a:prstClr val="black"/>
                                </a:solidFill>
                                <a:latin typeface="Cambria Math" panose="02040503050406030204" pitchFamily="18" charset="0"/>
                              </a:rPr>
                            </m:ctrlPr>
                          </m:fPr>
                          <m:num>
                            <m:r>
                              <a:rPr lang="es-ES" sz="2000" i="1">
                                <a:solidFill>
                                  <a:prstClr val="black"/>
                                </a:solidFill>
                                <a:latin typeface="Cambria Math"/>
                                <a:ea typeface="Cambria Math" panose="02040503050406030204" pitchFamily="18" charset="0"/>
                              </a:rPr>
                              <m:t>𝑝</m:t>
                            </m:r>
                            <m:r>
                              <a:rPr lang="es-ES" sz="2000" i="1">
                                <a:solidFill>
                                  <a:prstClr val="black"/>
                                </a:solidFill>
                                <a:latin typeface="Cambria Math" panose="02040503050406030204" pitchFamily="18" charset="0"/>
                              </a:rPr>
                              <m:t>(1−</m:t>
                            </m:r>
                            <m:r>
                              <a:rPr lang="es-ES" sz="2000" i="1">
                                <a:solidFill>
                                  <a:prstClr val="black"/>
                                </a:solidFill>
                                <a:latin typeface="Cambria Math"/>
                                <a:ea typeface="Cambria Math" panose="02040503050406030204" pitchFamily="18" charset="0"/>
                              </a:rPr>
                              <m:t>𝑝</m:t>
                            </m:r>
                            <m:r>
                              <a:rPr lang="es-ES" sz="2000" i="1">
                                <a:solidFill>
                                  <a:prstClr val="black"/>
                                </a:solidFill>
                                <a:latin typeface="Cambria Math" panose="02040503050406030204" pitchFamily="18" charset="0"/>
                                <a:ea typeface="Cambria Math" panose="02040503050406030204" pitchFamily="18" charset="0"/>
                              </a:rPr>
                              <m:t>)</m:t>
                            </m:r>
                          </m:num>
                          <m:den>
                            <m:r>
                              <m:rPr>
                                <m:nor/>
                              </m:rPr>
                              <a:rPr lang="es-AR" sz="2000" i="1" dirty="0">
                                <a:solidFill>
                                  <a:prstClr val="black"/>
                                </a:solidFill>
                                <a:latin typeface="Times New Roman" panose="02020603050405020304" pitchFamily="18" charset="0"/>
                                <a:cs typeface="Times New Roman" panose="02020603050405020304" pitchFamily="18" charset="0"/>
                              </a:rPr>
                              <m:t>n</m:t>
                            </m:r>
                          </m:den>
                        </m:f>
                      </m:e>
                    </m:rad>
                  </m:oMath>
                </a14:m>
                <a:r>
                  <a:rPr lang="es-AR" sz="2000" dirty="0">
                    <a:solidFill>
                      <a:prstClr val="black"/>
                    </a:solidFill>
                    <a:latin typeface="Calibri" panose="020F0502020204030204"/>
                  </a:rPr>
                  <a:t>)     </a:t>
                </a:r>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260648"/>
                <a:ext cx="7920880" cy="5114862"/>
              </a:xfrm>
              <a:prstGeom prst="rect">
                <a:avLst/>
              </a:prstGeom>
              <a:blipFill>
                <a:blip r:embed="rId2"/>
                <a:stretch>
                  <a:fillRect l="-1001" r="-154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Título 1">
                <a:extLst>
                  <a:ext uri="{FF2B5EF4-FFF2-40B4-BE49-F238E27FC236}">
                    <a16:creationId xmlns:a16="http://schemas.microsoft.com/office/drawing/2014/main" id="{5D38356E-C424-4E23-849D-789CB849615B}"/>
                  </a:ext>
                </a:extLst>
              </p:cNvPr>
              <p:cNvSpPr txBox="1">
                <a:spLocks/>
              </p:cNvSpPr>
              <p:nvPr/>
            </p:nvSpPr>
            <p:spPr>
              <a:xfrm>
                <a:off x="2653492" y="5345832"/>
                <a:ext cx="6490508" cy="151216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AR" sz="4400" dirty="0" smtClean="0">
                    <a:sym typeface="Symbol"/>
                  </a:rPr>
                  <a:t>Proporción </a:t>
                </a:r>
                <a:r>
                  <a:rPr lang="es-AR" sz="4400" dirty="0" err="1" smtClean="0">
                    <a:sym typeface="Symbol"/>
                  </a:rPr>
                  <a:t>Muestral</a:t>
                </a:r>
                <a:r>
                  <a:rPr lang="es-AR" sz="4400" dirty="0" smtClean="0">
                    <a:sym typeface="Symbol"/>
                  </a:rPr>
                  <a:t> </a:t>
                </a:r>
                <a:r>
                  <a:rPr lang="es-AR" sz="2200" b="0" dirty="0" smtClean="0">
                    <a:solidFill>
                      <a:prstClr val="black"/>
                    </a:solidFill>
                    <a:effectLst/>
                    <a:latin typeface="Calibri" panose="020F0502020204030204"/>
                    <a:ea typeface="+mn-ea"/>
                    <a:cs typeface="+mn-cs"/>
                  </a:rPr>
                  <a:t> </a:t>
                </a:r>
                <a14:m>
                  <m:oMath xmlns:m="http://schemas.openxmlformats.org/officeDocument/2006/math">
                    <m:acc>
                      <m:accPr>
                        <m:chr m:val="̂"/>
                        <m:ctrlPr>
                          <a:rPr lang="es-AR" sz="4400" b="0" i="1" dirty="0">
                            <a:solidFill>
                              <a:prstClr val="black"/>
                            </a:solidFill>
                            <a:effectLst/>
                            <a:latin typeface="Cambria Math" panose="02040503050406030204" pitchFamily="18" charset="0"/>
                            <a:ea typeface="+mn-ea"/>
                            <a:cs typeface="+mn-cs"/>
                          </a:rPr>
                        </m:ctrlPr>
                      </m:accPr>
                      <m:e>
                        <m:r>
                          <a:rPr lang="es-ES" sz="4400" b="1" i="1" dirty="0">
                            <a:solidFill>
                              <a:prstClr val="black"/>
                            </a:solidFill>
                            <a:effectLst/>
                            <a:latin typeface="Cambria Math"/>
                            <a:ea typeface="+mn-ea"/>
                            <a:cs typeface="+mn-cs"/>
                          </a:rPr>
                          <m:t>𝑷</m:t>
                        </m:r>
                      </m:e>
                    </m:acc>
                  </m:oMath>
                </a14:m>
                <a:endParaRPr lang="es-AR" sz="4400" dirty="0" smtClean="0">
                  <a:sym typeface="Symbol"/>
                </a:endParaRPr>
              </a:p>
              <a:p>
                <a:pPr marL="0" indent="0">
                  <a:buFont typeface="Georgia" pitchFamily="18" charset="0"/>
                  <a:buNone/>
                </a:pPr>
                <a:r>
                  <a:rPr lang="es-AR" sz="4400" dirty="0" smtClean="0">
                    <a:sym typeface="Symbol"/>
                  </a:rPr>
                  <a:t>Su distribución.</a:t>
                </a:r>
                <a:endParaRPr lang="es-AR" sz="4400" dirty="0"/>
              </a:p>
            </p:txBody>
          </p:sp>
        </mc:Choice>
        <mc:Fallback xmlns="">
          <p:sp>
            <p:nvSpPr>
              <p:cNvPr id="3" name="Título 1">
                <a:extLst>
                  <a:ext uri="{FF2B5EF4-FFF2-40B4-BE49-F238E27FC236}">
                    <a16:creationId xmlns:a16="http://schemas.microsoft.com/office/drawing/2014/main" xmlns="" id="{5D38356E-C424-4E23-849D-789CB849615B}"/>
                  </a:ext>
                </a:extLst>
              </p:cNvPr>
              <p:cNvSpPr txBox="1">
                <a:spLocks noRot="1" noChangeAspect="1" noMove="1" noResize="1" noEditPoints="1" noAdjustHandles="1" noChangeArrowheads="1" noChangeShapeType="1" noTextEdit="1"/>
              </p:cNvSpPr>
              <p:nvPr/>
            </p:nvSpPr>
            <p:spPr>
              <a:xfrm>
                <a:off x="2653492" y="5345832"/>
                <a:ext cx="6490508" cy="1512168"/>
              </a:xfrm>
              <a:prstGeom prst="rect">
                <a:avLst/>
              </a:prstGeom>
              <a:blipFill rotWithShape="1">
                <a:blip r:embed="rId3"/>
                <a:stretch>
                  <a:fillRect t="-6855" r="-3850" b="-20968"/>
                </a:stretch>
              </a:blipFill>
            </p:spPr>
            <p:txBody>
              <a:bodyPr/>
              <a:lstStyle/>
              <a:p>
                <a:r>
                  <a:rPr lang="es-ES">
                    <a:noFill/>
                  </a:rPr>
                  <a:t> </a:t>
                </a:r>
              </a:p>
            </p:txBody>
          </p:sp>
        </mc:Fallback>
      </mc:AlternateContent>
    </p:spTree>
    <p:extLst>
      <p:ext uri="{BB962C8B-B14F-4D97-AF65-F5344CB8AC3E}">
        <p14:creationId xmlns:p14="http://schemas.microsoft.com/office/powerpoint/2010/main" val="1054708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C2D6BF8-66DF-4463-AAAF-6CA6198FD2F3}"/>
                  </a:ext>
                </a:extLst>
              </p:cNvPr>
              <p:cNvSpPr txBox="1">
                <a:spLocks/>
              </p:cNvSpPr>
              <p:nvPr/>
            </p:nvSpPr>
            <p:spPr>
              <a:xfrm>
                <a:off x="323529" y="332656"/>
                <a:ext cx="8424936" cy="5040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0000"/>
                  </a:lnSpc>
                  <a:spcBef>
                    <a:spcPts val="0"/>
                  </a:spcBef>
                  <a:buNone/>
                </a:pPr>
                <a:r>
                  <a:rPr kumimoji="0" lang="es-ES" sz="2000" b="0" i="0" u="none" strike="noStrike" kern="1200" cap="none" spc="0" normalizeH="0" baseline="0" noProof="0" dirty="0" smtClean="0">
                    <a:ln>
                      <a:noFill/>
                    </a:ln>
                    <a:solidFill>
                      <a:sysClr val="windowText" lastClr="000000"/>
                    </a:solidFill>
                    <a:effectLst/>
                    <a:uLnTx/>
                    <a:uFillTx/>
                  </a:rPr>
                  <a:t>	Dicho de otra forma, </a:t>
                </a:r>
                <a:r>
                  <a:rPr kumimoji="0" lang="es-ES" sz="2000" b="0" i="0" u="none" strike="noStrike" kern="1200" cap="none" spc="0" normalizeH="0" baseline="0" noProof="0" dirty="0">
                    <a:ln>
                      <a:noFill/>
                    </a:ln>
                    <a:solidFill>
                      <a:sysClr val="windowText" lastClr="000000"/>
                    </a:solidFill>
                    <a:effectLst/>
                    <a:uLnTx/>
                    <a:uFillTx/>
                  </a:rPr>
                  <a:t>el </a:t>
                </a:r>
                <a:r>
                  <a:rPr kumimoji="0" lang="es-ES" sz="2000" b="0" i="0" u="none" strike="noStrike" kern="1200" cap="none" spc="0" normalizeH="0" baseline="0" noProof="0" dirty="0" smtClean="0">
                    <a:ln>
                      <a:noFill/>
                    </a:ln>
                    <a:solidFill>
                      <a:sysClr val="windowText" lastClr="000000"/>
                    </a:solidFill>
                    <a:effectLst/>
                    <a:uLnTx/>
                    <a:uFillTx/>
                  </a:rPr>
                  <a:t>Teorema Central </a:t>
                </a:r>
                <a:r>
                  <a:rPr kumimoji="0" lang="es-ES" sz="2000" b="0" i="0" u="none" strike="noStrike" kern="1200" cap="none" spc="0" normalizeH="0" baseline="0" noProof="0" dirty="0">
                    <a:ln>
                      <a:noFill/>
                    </a:ln>
                    <a:solidFill>
                      <a:sysClr val="windowText" lastClr="000000"/>
                    </a:solidFill>
                    <a:effectLst/>
                    <a:uLnTx/>
                    <a:uFillTx/>
                  </a:rPr>
                  <a:t>del </a:t>
                </a:r>
                <a:r>
                  <a:rPr kumimoji="0" lang="es-ES" sz="2000" b="0" i="0" u="none" strike="noStrike" kern="1200" cap="none" spc="0" normalizeH="0" baseline="0" noProof="0" dirty="0" smtClean="0">
                    <a:ln>
                      <a:noFill/>
                    </a:ln>
                    <a:solidFill>
                      <a:sysClr val="windowText" lastClr="000000"/>
                    </a:solidFill>
                    <a:effectLst/>
                    <a:uLnTx/>
                    <a:uFillTx/>
                  </a:rPr>
                  <a:t>Límite </a:t>
                </a:r>
                <a:r>
                  <a:rPr kumimoji="0" lang="es-ES" sz="2000" b="0" i="0" u="none" strike="noStrike" kern="1200" cap="none" spc="0" normalizeH="0" baseline="0" noProof="0" dirty="0">
                    <a:ln>
                      <a:noFill/>
                    </a:ln>
                    <a:solidFill>
                      <a:sysClr val="windowText" lastClr="000000"/>
                    </a:solidFill>
                    <a:effectLst/>
                    <a:uLnTx/>
                    <a:uFillTx/>
                  </a:rPr>
                  <a:t>asegura que a medida que </a:t>
                </a:r>
                <a:r>
                  <a:rPr kumimoji="0" lang="es-ES" sz="2000" b="0" i="1"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n</a:t>
                </a:r>
                <a:r>
                  <a:rPr kumimoji="0" lang="es-ES" sz="2000" b="0" i="0" u="none" strike="noStrike" kern="1200" cap="none" spc="0" normalizeH="0" baseline="0" noProof="0" dirty="0">
                    <a:ln>
                      <a:noFill/>
                    </a:ln>
                    <a:solidFill>
                      <a:sysClr val="windowText" lastClr="000000"/>
                    </a:solidFill>
                    <a:effectLst/>
                    <a:uLnTx/>
                    <a:uFillTx/>
                  </a:rPr>
                  <a:t> aumenta las probabilidades obtenidas según el modelo binomial para la variable </a:t>
                </a:r>
                <a14:m>
                  <m:oMath xmlns:m="http://schemas.openxmlformats.org/officeDocument/2006/math">
                    <m:acc>
                      <m:accPr>
                        <m:chr m:val="̂"/>
                        <m:ctrlPr>
                          <a:rPr kumimoji="0" lang="es-AR" sz="2000" b="0" i="1" u="none" strike="noStrike" kern="1200" cap="none" spc="0" normalizeH="0" baseline="0" noProof="0" dirty="0">
                            <a:ln>
                              <a:noFill/>
                            </a:ln>
                            <a:solidFill>
                              <a:prstClr val="black"/>
                            </a:solidFill>
                            <a:effectLst/>
                            <a:uLnTx/>
                            <a:uFillTx/>
                            <a:latin typeface="Cambria Math" panose="02040503050406030204" pitchFamily="18" charset="0"/>
                          </a:rPr>
                        </m:ctrlPr>
                      </m:accPr>
                      <m:e>
                        <m:r>
                          <a:rPr kumimoji="0" lang="es-ES" sz="2000" b="0" i="1" u="none" strike="noStrike" kern="1200" cap="none" spc="0" normalizeH="0" baseline="0" noProof="0" dirty="0">
                            <a:ln>
                              <a:noFill/>
                            </a:ln>
                            <a:solidFill>
                              <a:prstClr val="black"/>
                            </a:solidFill>
                            <a:effectLst/>
                            <a:uLnTx/>
                            <a:uFillTx/>
                            <a:latin typeface="Cambria Math"/>
                          </a:rPr>
                          <m:t>𝑃</m:t>
                        </m:r>
                      </m:e>
                    </m:acc>
                    <m:r>
                      <a:rPr kumimoji="0" lang="es-ES" sz="2000" b="0" i="0" u="none" strike="noStrike" kern="1200" cap="none" spc="0" normalizeH="0" baseline="0" noProof="0" dirty="0" smtClean="0">
                        <a:ln>
                          <a:noFill/>
                        </a:ln>
                        <a:solidFill>
                          <a:prstClr val="black"/>
                        </a:solidFill>
                        <a:effectLst/>
                        <a:uLnTx/>
                        <a:uFillTx/>
                        <a:latin typeface="Cambria Math"/>
                      </a:rPr>
                      <m:t> </m:t>
                    </m:r>
                  </m:oMath>
                </a14:m>
                <a:r>
                  <a:rPr kumimoji="0" lang="es-ES" sz="2000" b="0" i="0" u="none" strike="noStrike" kern="1200" cap="none" spc="0" normalizeH="0" baseline="0" noProof="0" dirty="0" smtClean="0">
                    <a:ln>
                      <a:noFill/>
                    </a:ln>
                    <a:solidFill>
                      <a:sysClr val="windowText" lastClr="000000"/>
                    </a:solidFill>
                    <a:effectLst/>
                    <a:uLnTx/>
                    <a:uFillTx/>
                  </a:rPr>
                  <a:t>con </a:t>
                </a:r>
                <a:r>
                  <a:rPr kumimoji="0" lang="es-ES" sz="2000" b="0" i="0" u="none" strike="noStrike" kern="1200" cap="none" spc="0" normalizeH="0" baseline="0" noProof="0" dirty="0">
                    <a:ln>
                      <a:noFill/>
                    </a:ln>
                    <a:solidFill>
                      <a:sysClr val="windowText" lastClr="000000"/>
                    </a:solidFill>
                    <a:effectLst/>
                    <a:uLnTx/>
                    <a:uFillTx/>
                  </a:rPr>
                  <a:t>sus parámetros </a:t>
                </a:r>
                <a:r>
                  <a:rPr lang="es-ES" sz="2000" dirty="0">
                    <a:solidFill>
                      <a:sysClr val="windowText" lastClr="000000"/>
                    </a:solidFill>
                  </a:rPr>
                  <a:t>más </a:t>
                </a:r>
                <a:r>
                  <a:rPr kumimoji="0" lang="es-ES" sz="2000" b="0" i="0" u="none" strike="noStrike" kern="1200" cap="none" spc="0" normalizeH="0" baseline="0" noProof="0" dirty="0" smtClean="0">
                    <a:ln>
                      <a:noFill/>
                    </a:ln>
                    <a:solidFill>
                      <a:sysClr val="windowText" lastClr="000000"/>
                    </a:solidFill>
                    <a:effectLst/>
                    <a:uLnTx/>
                    <a:uFillTx/>
                  </a:rPr>
                  <a:t>se </a:t>
                </a:r>
                <a:r>
                  <a:rPr kumimoji="0" lang="es-ES" sz="2000" b="0" i="0" u="none" strike="noStrike" kern="1200" cap="none" spc="0" normalizeH="0" baseline="0" noProof="0" dirty="0">
                    <a:ln>
                      <a:noFill/>
                    </a:ln>
                    <a:solidFill>
                      <a:sysClr val="windowText" lastClr="000000"/>
                    </a:solidFill>
                    <a:effectLst/>
                    <a:uLnTx/>
                    <a:uFillTx/>
                  </a:rPr>
                  <a:t>asemejan </a:t>
                </a:r>
                <a:r>
                  <a:rPr kumimoji="0" lang="es-ES" sz="2000" b="0" i="0" u="none" strike="noStrike" kern="1200" cap="none" spc="0" normalizeH="0" baseline="0" noProof="0" dirty="0" smtClean="0">
                    <a:ln>
                      <a:noFill/>
                    </a:ln>
                    <a:solidFill>
                      <a:sysClr val="windowText" lastClr="000000"/>
                    </a:solidFill>
                    <a:effectLst/>
                    <a:uLnTx/>
                    <a:uFillTx/>
                  </a:rPr>
                  <a:t>a </a:t>
                </a:r>
                <a:r>
                  <a:rPr kumimoji="0" lang="es-ES" sz="2000" b="0" i="0" u="none" strike="noStrike" kern="1200" cap="none" spc="0" normalizeH="0" baseline="0" noProof="0" dirty="0">
                    <a:ln>
                      <a:noFill/>
                    </a:ln>
                    <a:solidFill>
                      <a:sysClr val="windowText" lastClr="000000"/>
                    </a:solidFill>
                    <a:effectLst/>
                    <a:uLnTx/>
                    <a:uFillTx/>
                  </a:rPr>
                  <a:t>las obtenidas según el modelo normal con esos mismos parámetros.</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Calibri" panose="020F0502020204030204"/>
                </a:endParaRP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s-AR" sz="2000" b="0" i="0" u="none" strike="noStrike" kern="1200" cap="none" spc="0" normalizeH="0" baseline="0" noProof="0" dirty="0" smtClean="0">
                  <a:ln>
                    <a:noFill/>
                  </a:ln>
                  <a:solidFill>
                    <a:sysClr val="windowText" lastClr="00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lang="es-AR" sz="2000" dirty="0">
                  <a:solidFill>
                    <a:sysClr val="windowText" lastClr="000000"/>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s-AR" sz="2000" b="0" i="0" u="none" strike="noStrike" kern="1200" cap="none" spc="0" normalizeH="0" baseline="0" noProof="0" dirty="0" smtClean="0">
                  <a:ln>
                    <a:noFill/>
                  </a:ln>
                  <a:solidFill>
                    <a:sysClr val="windowText" lastClr="000000"/>
                  </a:solidFill>
                  <a:effectLst/>
                  <a:uLnTx/>
                  <a:uFillTx/>
                </a:endParaRPr>
              </a:p>
              <a:p>
                <a:pPr marL="0" marR="0" lvl="0" indent="0" algn="just" defTabSz="914400" rtl="0" eaLnBrk="1" fontAlgn="auto" latinLnBrk="0" hangingPunct="1">
                  <a:lnSpc>
                    <a:spcPct val="100000"/>
                  </a:lnSpc>
                  <a:spcBef>
                    <a:spcPts val="0"/>
                  </a:spcBef>
                  <a:spcAft>
                    <a:spcPts val="0"/>
                  </a:spcAft>
                  <a:buClrTx/>
                  <a:buSzTx/>
                  <a:buNone/>
                  <a:tabLst/>
                  <a:defRPr/>
                </a:pPr>
                <a:r>
                  <a:rPr kumimoji="0" lang="es-AR" sz="2000" b="0" i="0" u="none" strike="noStrike" kern="1200" cap="none" spc="0" normalizeH="0" baseline="0" noProof="0" dirty="0" smtClean="0">
                    <a:ln>
                      <a:noFill/>
                    </a:ln>
                    <a:solidFill>
                      <a:sysClr val="windowText" lastClr="000000"/>
                    </a:solidFill>
                    <a:effectLst/>
                    <a:uLnTx/>
                    <a:uFillTx/>
                  </a:rPr>
                  <a:t>	Es </a:t>
                </a:r>
                <a:r>
                  <a:rPr kumimoji="0" lang="es-AR" sz="2000" b="0" i="0" u="none" strike="noStrike" kern="1200" cap="none" spc="0" normalizeH="0" baseline="0" noProof="0" dirty="0">
                    <a:ln>
                      <a:noFill/>
                    </a:ln>
                    <a:solidFill>
                      <a:sysClr val="windowText" lastClr="000000"/>
                    </a:solidFill>
                    <a:effectLst/>
                    <a:uLnTx/>
                    <a:uFillTx/>
                  </a:rPr>
                  <a:t>usual estandarizar al estimador </a:t>
                </a:r>
                <a14:m>
                  <m:oMath xmlns:m="http://schemas.openxmlformats.org/officeDocument/2006/math">
                    <m:acc>
                      <m:accPr>
                        <m:chr m:val="̂"/>
                        <m:ctrlPr>
                          <a:rPr kumimoji="0" lang="es-AR" sz="2000" b="0" i="1" u="none" strike="noStrike" kern="1200" cap="none" spc="0" normalizeH="0" baseline="0" noProof="0" dirty="0">
                            <a:ln>
                              <a:noFill/>
                            </a:ln>
                            <a:solidFill>
                              <a:prstClr val="black"/>
                            </a:solidFill>
                            <a:effectLst/>
                            <a:uLnTx/>
                            <a:uFillTx/>
                            <a:latin typeface="Cambria Math" panose="02040503050406030204" pitchFamily="18" charset="0"/>
                          </a:rPr>
                        </m:ctrlPr>
                      </m:accPr>
                      <m:e>
                        <m:r>
                          <a:rPr kumimoji="0" lang="es-ES" sz="2000" b="0" i="1" u="none" strike="noStrike" kern="1200" cap="none" spc="0" normalizeH="0" baseline="0" noProof="0" dirty="0">
                            <a:ln>
                              <a:noFill/>
                            </a:ln>
                            <a:solidFill>
                              <a:prstClr val="black"/>
                            </a:solidFill>
                            <a:effectLst/>
                            <a:uLnTx/>
                            <a:uFillTx/>
                            <a:latin typeface="Cambria Math"/>
                          </a:rPr>
                          <m:t>𝑃</m:t>
                        </m:r>
                      </m:e>
                    </m:acc>
                    <m:r>
                      <a:rPr kumimoji="0" lang="es-AR"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a:t>
                </a:r>
                <a14:m>
                  <m:oMath xmlns:m="http://schemas.openxmlformats.org/officeDocument/2006/math">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𝑁</m:t>
                    </m:r>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r>
                      <a:rPr kumimoji="0" lang="es-ES" sz="20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𝑝</m:t>
                    </m:r>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 </a:t>
                </a:r>
                <a14:m>
                  <m:oMath xmlns:m="http://schemas.openxmlformats.org/officeDocument/2006/math">
                    <m:rad>
                      <m:radPr>
                        <m:degHide m:val="on"/>
                        <m:ctrlPr>
                          <a:rPr kumimoji="0" lang="es-AR"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radPr>
                      <m:deg/>
                      <m:e>
                        <m:f>
                          <m:fPr>
                            <m:ctrlPr>
                              <a:rPr kumimoji="0" lang="es-AR"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r>
                              <a:rPr kumimoji="0" lang="es-ES" sz="20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𝑝</m:t>
                            </m:r>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rPr>
                              <m:t>(1−</m:t>
                            </m:r>
                            <m:r>
                              <a:rPr kumimoji="0" lang="es-ES" sz="20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𝑝</m:t>
                            </m:r>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num>
                          <m:den>
                            <m:r>
                              <m:rPr>
                                <m:nor/>
                              </m:rPr>
                              <a:rPr kumimoji="0" lang="es-AR" sz="2000" b="0" i="1"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m:t>n</m:t>
                            </m:r>
                          </m:den>
                        </m:f>
                      </m:e>
                    </m:rad>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a:t>
                </a:r>
                <a:r>
                  <a:rPr kumimoji="0" lang="es-AR" sz="2000" b="0" i="0" u="none" strike="noStrike" kern="1200" cap="none" spc="0" normalizeH="0" baseline="0" noProof="0" dirty="0">
                    <a:ln>
                      <a:noFill/>
                    </a:ln>
                    <a:solidFill>
                      <a:sysClr val="windowText" lastClr="000000"/>
                    </a:solidFill>
                    <a:effectLst/>
                    <a:uLnTx/>
                    <a:uFillTx/>
                  </a:rPr>
                  <a:t>según la transformación </a:t>
                </a:r>
                <a:r>
                  <a:rPr lang="es-AR" sz="2000" dirty="0">
                    <a:solidFill>
                      <a:sysClr val="windowText" lastClr="000000"/>
                    </a:solidFill>
                  </a:rPr>
                  <a:t> </a:t>
                </a:r>
                <a:r>
                  <a:rPr kumimoji="0" lang="es-AR" sz="2000" b="0" i="0" u="none" strike="noStrike" kern="1200" cap="none" spc="0" normalizeH="0" baseline="0" noProof="0" dirty="0" smtClean="0">
                    <a:ln>
                      <a:noFill/>
                    </a:ln>
                    <a:solidFill>
                      <a:sysClr val="windowText" lastClr="000000"/>
                    </a:solidFill>
                    <a:effectLst/>
                    <a:uLnTx/>
                    <a:uFillTx/>
                    <a:latin typeface="Calibri" panose="020F0502020204030204"/>
                  </a:rPr>
                  <a:t>Z </a:t>
                </a:r>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a:t>
                </a:r>
                <a14:m>
                  <m:oMath xmlns:m="http://schemas.openxmlformats.org/officeDocument/2006/math">
                    <m:f>
                      <m:fPr>
                        <m:ctrlPr>
                          <a:rPr kumimoji="0" lang="es-AR" sz="2000"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fPr>
                      <m:num>
                        <m:acc>
                          <m:accPr>
                            <m:chr m:val="̂"/>
                            <m:ctrlPr>
                              <a:rPr kumimoji="0" lang="es-AR" sz="2000" b="0" i="1" u="none" strike="noStrike" kern="1200" cap="none" spc="0" normalizeH="0" baseline="0" noProof="0" dirty="0">
                                <a:ln>
                                  <a:noFill/>
                                </a:ln>
                                <a:solidFill>
                                  <a:prstClr val="black"/>
                                </a:solidFill>
                                <a:effectLst/>
                                <a:uLnTx/>
                                <a:uFillTx/>
                                <a:latin typeface="Cambria Math" panose="02040503050406030204" pitchFamily="18" charset="0"/>
                              </a:rPr>
                            </m:ctrlPr>
                          </m:accPr>
                          <m:e>
                            <m:r>
                              <a:rPr kumimoji="0" lang="es-ES" sz="2000" b="0" i="1" u="none" strike="noStrike" kern="1200" cap="none" spc="0" normalizeH="0" baseline="0" noProof="0" dirty="0">
                                <a:ln>
                                  <a:noFill/>
                                </a:ln>
                                <a:solidFill>
                                  <a:prstClr val="black"/>
                                </a:solidFill>
                                <a:effectLst/>
                                <a:uLnTx/>
                                <a:uFillTx/>
                                <a:latin typeface="Cambria Math"/>
                              </a:rPr>
                              <m:t>𝑃</m:t>
                            </m:r>
                          </m:e>
                        </m:acc>
                        <m:r>
                          <a:rPr kumimoji="0" lang="es-ES" sz="2000" b="0" i="1" u="none" strike="noStrike" kern="1200" cap="none" spc="0" normalizeH="0" baseline="0" noProof="0" dirty="0" smtClean="0">
                            <a:ln>
                              <a:noFill/>
                            </a:ln>
                            <a:solidFill>
                              <a:sysClr val="windowText" lastClr="000000"/>
                            </a:solidFill>
                            <a:effectLst/>
                            <a:uLnTx/>
                            <a:uFillTx/>
                            <a:latin typeface="Cambria Math" panose="02040503050406030204" pitchFamily="18" charset="0"/>
                          </a:rPr>
                          <m:t>−</m:t>
                        </m:r>
                        <m:sSub>
                          <m:sSubPr>
                            <m:ctrlPr>
                              <a:rPr kumimoji="0" lang="es-AR" sz="2000" b="0" i="1" u="none" strike="noStrike" kern="1200" cap="none" spc="0" normalizeH="0" baseline="0" noProof="0" dirty="0">
                                <a:ln>
                                  <a:noFill/>
                                </a:ln>
                                <a:solidFill>
                                  <a:sysClr val="windowText" lastClr="000000"/>
                                </a:solidFill>
                                <a:effectLst/>
                                <a:uLnTx/>
                                <a:uFillTx/>
                                <a:latin typeface="Cambria Math" panose="02040503050406030204" pitchFamily="18" charset="0"/>
                              </a:rPr>
                            </m:ctrlPr>
                          </m:sSubPr>
                          <m:e>
                            <m:r>
                              <a:rPr kumimoji="0" lang="es-ES" sz="2000" b="0" i="1" u="none" strike="noStrike" kern="1200" cap="none" spc="0" normalizeH="0" baseline="0" noProof="0" dirty="0">
                                <a:ln>
                                  <a:noFill/>
                                </a:ln>
                                <a:solidFill>
                                  <a:sysClr val="windowText" lastClr="000000"/>
                                </a:solidFill>
                                <a:effectLst/>
                                <a:uLnTx/>
                                <a:uFillTx/>
                                <a:latin typeface="Cambria Math" panose="02040503050406030204" pitchFamily="18" charset="0"/>
                              </a:rPr>
                              <m:t> </m:t>
                            </m:r>
                            <m:r>
                              <a:rPr kumimoji="0" lang="es-AR"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𝜇</m:t>
                            </m:r>
                          </m:e>
                          <m:sub>
                            <m:acc>
                              <m:accPr>
                                <m:chr m:val="̂"/>
                                <m:ctrlPr>
                                  <a:rPr kumimoji="0" lang="es-AR" sz="2000" b="0" i="1" u="none" strike="noStrike" kern="1200" cap="none" spc="0" normalizeH="0" baseline="0" noProof="0" dirty="0">
                                    <a:ln>
                                      <a:noFill/>
                                    </a:ln>
                                    <a:solidFill>
                                      <a:prstClr val="black"/>
                                    </a:solidFill>
                                    <a:effectLst/>
                                    <a:uLnTx/>
                                    <a:uFillTx/>
                                    <a:latin typeface="Cambria Math" panose="02040503050406030204" pitchFamily="18" charset="0"/>
                                  </a:rPr>
                                </m:ctrlPr>
                              </m:accPr>
                              <m:e>
                                <m:r>
                                  <a:rPr kumimoji="0" lang="es-ES" sz="2000" b="0" i="1" u="none" strike="noStrike" kern="1200" cap="none" spc="0" normalizeH="0" baseline="0" noProof="0" dirty="0">
                                    <a:ln>
                                      <a:noFill/>
                                    </a:ln>
                                    <a:solidFill>
                                      <a:prstClr val="black"/>
                                    </a:solidFill>
                                    <a:effectLst/>
                                    <a:uLnTx/>
                                    <a:uFillTx/>
                                    <a:latin typeface="Cambria Math"/>
                                  </a:rPr>
                                  <m:t>𝑃</m:t>
                                </m:r>
                              </m:e>
                            </m:acc>
                          </m:sub>
                        </m:sSub>
                      </m:num>
                      <m:den>
                        <m:sSub>
                          <m:sSubPr>
                            <m:ctrlPr>
                              <a:rPr kumimoji="0" lang="es-AR" sz="2000" b="0" i="1" u="none" strike="noStrike" kern="120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rPr>
                            </m:ctrlPr>
                          </m:sSubPr>
                          <m:e>
                            <m:r>
                              <a:rPr kumimoji="0" lang="es-AR" sz="2000" b="0" i="1" u="none" strike="noStrike" kern="1200" cap="none" spc="0" normalizeH="0" baseline="0" noProof="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rPr>
                              <m:t>𝜎</m:t>
                            </m:r>
                          </m:e>
                          <m:sub>
                            <m:acc>
                              <m:accPr>
                                <m:chr m:val="̂"/>
                                <m:ctrlPr>
                                  <a:rPr kumimoji="0" lang="es-AR" sz="2000" b="0" i="1" u="none" strike="noStrike" kern="1200" cap="none" spc="0" normalizeH="0" baseline="0" noProof="0" dirty="0">
                                    <a:ln>
                                      <a:noFill/>
                                    </a:ln>
                                    <a:solidFill>
                                      <a:prstClr val="black"/>
                                    </a:solidFill>
                                    <a:effectLst/>
                                    <a:uLnTx/>
                                    <a:uFillTx/>
                                    <a:latin typeface="Cambria Math" panose="02040503050406030204" pitchFamily="18" charset="0"/>
                                  </a:rPr>
                                </m:ctrlPr>
                              </m:accPr>
                              <m:e>
                                <m:r>
                                  <a:rPr kumimoji="0" lang="es-ES" sz="2000" b="0" i="1" u="none" strike="noStrike" kern="1200" cap="none" spc="0" normalizeH="0" baseline="0" noProof="0" dirty="0">
                                    <a:ln>
                                      <a:noFill/>
                                    </a:ln>
                                    <a:solidFill>
                                      <a:prstClr val="black"/>
                                    </a:solidFill>
                                    <a:effectLst/>
                                    <a:uLnTx/>
                                    <a:uFillTx/>
                                    <a:latin typeface="Cambria Math"/>
                                  </a:rPr>
                                  <m:t>𝑃</m:t>
                                </m:r>
                              </m:e>
                            </m:acc>
                          </m:sub>
                        </m:sSub>
                      </m:den>
                    </m:f>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a:t>
                </a:r>
                <a:r>
                  <a:rPr kumimoji="0" lang="es-AR" sz="2000" b="0" i="0" u="none" strike="noStrike" kern="1200" cap="none" spc="0" normalizeH="0" baseline="0" noProof="0" dirty="0">
                    <a:ln>
                      <a:noFill/>
                    </a:ln>
                    <a:solidFill>
                      <a:sysClr val="windowText" lastClr="000000"/>
                    </a:solidFill>
                    <a:effectLst/>
                    <a:uLnTx/>
                    <a:uFillTx/>
                    <a:ea typeface="Cambria Math" panose="02040503050406030204" pitchFamily="18" charset="0"/>
                  </a:rPr>
                  <a:t>donde Z es </a:t>
                </a:r>
                <a14:m>
                  <m:oMath xmlns:m="http://schemas.openxmlformats.org/officeDocument/2006/math">
                    <m:r>
                      <a:rPr kumimoji="0" lang="es-ES" sz="2000" b="0" i="1" u="none" strike="noStrike" kern="1200" cap="none" spc="0" normalizeH="0" baseline="0" noProof="0">
                        <a:ln>
                          <a:noFill/>
                        </a:ln>
                        <a:solidFill>
                          <a:srgbClr val="A5A5A5">
                            <a:lumMod val="75000"/>
                          </a:srgbClr>
                        </a:solidFill>
                        <a:effectLst/>
                        <a:uLnTx/>
                        <a:uFillTx/>
                        <a:latin typeface="Cambria Math" panose="02040503050406030204" pitchFamily="18" charset="0"/>
                        <a:ea typeface="Cambria Math" panose="02040503050406030204" pitchFamily="18" charset="0"/>
                      </a:rPr>
                      <m:t>~</m:t>
                    </m:r>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ea typeface="Cambria Math" panose="02040503050406030204" pitchFamily="18" charset="0"/>
                  </a:rPr>
                  <a:t> </a:t>
                </a:r>
                <a14:m>
                  <m:oMath xmlns:m="http://schemas.openxmlformats.org/officeDocument/2006/math">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𝑁</m:t>
                    </m:r>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(0</m:t>
                    </m:r>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a:t>
                </a:r>
                <a14:m>
                  <m:oMath xmlns:m="http://schemas.openxmlformats.org/officeDocument/2006/math">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rPr>
                      <m:t>1</m:t>
                    </m:r>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a:t>
                </a:r>
                <a:r>
                  <a:rPr kumimoji="0" lang="es-AR" sz="2000" b="0" i="0" u="none" strike="noStrike" kern="1200" cap="none" spc="0" normalizeH="0" baseline="0" noProof="0" dirty="0">
                    <a:ln>
                      <a:noFill/>
                    </a:ln>
                    <a:solidFill>
                      <a:sysClr val="windowText" lastClr="000000"/>
                    </a:solidFill>
                    <a:effectLst/>
                    <a:uLnTx/>
                    <a:uFillTx/>
                  </a:rPr>
                  <a:t>y reemplazando por la expresión de sus parámetros se </a:t>
                </a:r>
                <a:r>
                  <a:rPr kumimoji="0" lang="es-AR" sz="2000" b="0" i="0" u="none" strike="noStrike" kern="1200" cap="none" spc="0" normalizeH="0" baseline="0" noProof="0" dirty="0" smtClean="0">
                    <a:ln>
                      <a:noFill/>
                    </a:ln>
                    <a:solidFill>
                      <a:sysClr val="windowText" lastClr="000000"/>
                    </a:solidFill>
                    <a:effectLst/>
                    <a:uLnTx/>
                    <a:uFillTx/>
                  </a:rPr>
                  <a:t>tiene:</a:t>
                </a:r>
                <a:r>
                  <a:rPr kumimoji="0" lang="es-AR" sz="2000" b="0" i="0" u="none" strike="noStrike" kern="1200" cap="none" spc="0" normalizeH="0" noProof="0" dirty="0" smtClean="0">
                    <a:ln>
                      <a:noFill/>
                    </a:ln>
                    <a:solidFill>
                      <a:sysClr val="windowText" lastClr="000000"/>
                    </a:solidFill>
                    <a:effectLst/>
                    <a:uLnTx/>
                    <a:uFillTx/>
                  </a:rPr>
                  <a:t>   </a:t>
                </a:r>
                <a:r>
                  <a:rPr kumimoji="0" lang="es-AR" sz="2000" b="0" i="0" u="none" strike="noStrike" kern="1200" cap="none" spc="0" normalizeH="0" baseline="0" noProof="0" dirty="0" smtClean="0">
                    <a:ln>
                      <a:noFill/>
                    </a:ln>
                    <a:solidFill>
                      <a:sysClr val="windowText" lastClr="000000"/>
                    </a:solidFill>
                    <a:effectLst/>
                    <a:uLnTx/>
                    <a:uFillTx/>
                    <a:latin typeface="Calibri" panose="020F0502020204030204"/>
                  </a:rPr>
                  <a:t>Z </a:t>
                </a:r>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a:t>
                </a:r>
                <a14:m>
                  <m:oMath xmlns:m="http://schemas.openxmlformats.org/officeDocument/2006/math">
                    <m:f>
                      <m:fPr>
                        <m:ctrlPr>
                          <a:rPr kumimoji="0" lang="es-AR"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acc>
                          <m:accPr>
                            <m:chr m:val="̂"/>
                            <m:ctrlPr>
                              <a:rPr kumimoji="0" lang="es-AR" sz="2000" b="0" i="1" u="none" strike="noStrike" kern="1200" cap="none" spc="0" normalizeH="0" baseline="0" noProof="0" dirty="0">
                                <a:ln>
                                  <a:noFill/>
                                </a:ln>
                                <a:solidFill>
                                  <a:prstClr val="black"/>
                                </a:solidFill>
                                <a:effectLst/>
                                <a:uLnTx/>
                                <a:uFillTx/>
                                <a:latin typeface="Cambria Math" panose="02040503050406030204" pitchFamily="18" charset="0"/>
                              </a:rPr>
                            </m:ctrlPr>
                          </m:accPr>
                          <m:e>
                            <m:r>
                              <a:rPr kumimoji="0" lang="es-ES" sz="2000" b="0" i="1" u="none" strike="noStrike" kern="1200" cap="none" spc="0" normalizeH="0" baseline="0" noProof="0" dirty="0">
                                <a:ln>
                                  <a:noFill/>
                                </a:ln>
                                <a:solidFill>
                                  <a:prstClr val="black"/>
                                </a:solidFill>
                                <a:effectLst/>
                                <a:uLnTx/>
                                <a:uFillTx/>
                                <a:latin typeface="Cambria Math"/>
                              </a:rPr>
                              <m:t>𝑃</m:t>
                            </m:r>
                          </m:e>
                        </m:acc>
                        <m:r>
                          <a:rPr kumimoji="0" lang="es-ES" sz="2000" b="0" i="1" u="none" strike="noStrike" kern="1200" cap="none" spc="0" normalizeH="0" baseline="0" noProof="0" dirty="0">
                            <a:ln>
                              <a:noFill/>
                            </a:ln>
                            <a:solidFill>
                              <a:sysClr val="windowText" lastClr="000000"/>
                            </a:solidFill>
                            <a:effectLst/>
                            <a:uLnTx/>
                            <a:uFillTx/>
                            <a:latin typeface="Cambria Math" panose="02040503050406030204" pitchFamily="18" charset="0"/>
                          </a:rPr>
                          <m:t>−</m:t>
                        </m:r>
                        <m:r>
                          <a:rPr kumimoji="0" lang="es-ES" sz="20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𝑝</m:t>
                        </m:r>
                      </m:num>
                      <m:den>
                        <m:rad>
                          <m:radPr>
                            <m:degHide m:val="on"/>
                            <m:ctrlPr>
                              <a:rPr kumimoji="0" lang="es-AR"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radPr>
                          <m:deg/>
                          <m:e>
                            <m:f>
                              <m:fPr>
                                <m:ctrlPr>
                                  <a:rPr kumimoji="0" lang="es-AR"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fPr>
                              <m:num>
                                <m:r>
                                  <a:rPr kumimoji="0" lang="es-ES" sz="20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𝑝</m:t>
                                </m:r>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rPr>
                                  <m:t>(1−</m:t>
                                </m:r>
                                <m:r>
                                  <a:rPr kumimoji="0" lang="es-ES" sz="2000" b="0" i="1" u="none" strike="noStrike" kern="1200" cap="none" spc="0" normalizeH="0" baseline="0" noProof="0" smtClean="0">
                                    <a:ln>
                                      <a:noFill/>
                                    </a:ln>
                                    <a:solidFill>
                                      <a:sysClr val="windowText" lastClr="000000"/>
                                    </a:solidFill>
                                    <a:effectLst/>
                                    <a:uLnTx/>
                                    <a:uFillTx/>
                                    <a:latin typeface="Cambria Math"/>
                                    <a:ea typeface="Cambria Math" panose="02040503050406030204" pitchFamily="18" charset="0"/>
                                  </a:rPr>
                                  <m:t>𝑝</m:t>
                                </m:r>
                                <m:r>
                                  <a:rPr kumimoji="0" lang="es-ES" sz="2000" b="0" i="1" u="none" strike="noStrike" kern="1200" cap="none" spc="0" normalizeH="0" baseline="0" noProof="0">
                                    <a:ln>
                                      <a:noFill/>
                                    </a:ln>
                                    <a:solidFill>
                                      <a:sysClr val="windowText" lastClr="000000"/>
                                    </a:solidFill>
                                    <a:effectLst/>
                                    <a:uLnTx/>
                                    <a:uFillTx/>
                                    <a:latin typeface="Cambria Math" panose="02040503050406030204" pitchFamily="18" charset="0"/>
                                    <a:ea typeface="Cambria Math" panose="02040503050406030204" pitchFamily="18" charset="0"/>
                                  </a:rPr>
                                  <m:t>)</m:t>
                                </m:r>
                              </m:num>
                              <m:den>
                                <m:r>
                                  <m:rPr>
                                    <m:nor/>
                                  </m:rPr>
                                  <a:rPr kumimoji="0" lang="es-AR" sz="2000" b="0" i="1"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m:t>n</m:t>
                                </m:r>
                              </m:den>
                            </m:f>
                          </m:e>
                        </m:rad>
                      </m:den>
                    </m:f>
                    <m:r>
                      <a:rPr kumimoji="0" lang="es-ES" sz="2000" b="0" i="1" u="none" strike="noStrike" kern="1200" cap="none" spc="0" normalizeH="0" baseline="0" noProof="0" dirty="0" smtClean="0">
                        <a:ln>
                          <a:noFill/>
                        </a:ln>
                        <a:solidFill>
                          <a:sysClr val="windowText" lastClr="000000"/>
                        </a:solidFill>
                        <a:effectLst/>
                        <a:uLnTx/>
                        <a:uFillTx/>
                        <a:latin typeface="Cambria Math" panose="02040503050406030204" pitchFamily="18" charset="0"/>
                      </a:rPr>
                      <m:t>  </m:t>
                    </m:r>
                  </m:oMath>
                </a14:m>
                <a:r>
                  <a:rPr kumimoji="0" lang="es-AR" sz="2000" b="0" i="0" u="none" strike="noStrike" kern="1200" cap="none" spc="0" normalizeH="0" baseline="0" noProof="0" dirty="0">
                    <a:ln>
                      <a:noFill/>
                    </a:ln>
                    <a:solidFill>
                      <a:sysClr val="windowText" lastClr="000000"/>
                    </a:solidFill>
                    <a:effectLst/>
                    <a:uLnTx/>
                    <a:uFillTx/>
                    <a:latin typeface="Calibri" panose="020F0502020204030204"/>
                  </a:rPr>
                  <a:t>   </a:t>
                </a:r>
                <a:r>
                  <a:rPr kumimoji="0" lang="es-AR" sz="2000" b="0" i="0" u="none" strike="noStrike" kern="1200" cap="none" spc="0" normalizeH="0" baseline="0" noProof="0" dirty="0">
                    <a:ln>
                      <a:noFill/>
                    </a:ln>
                    <a:solidFill>
                      <a:sysClr val="windowText" lastClr="000000"/>
                    </a:solidFill>
                    <a:effectLst/>
                    <a:uLnTx/>
                    <a:uFillTx/>
                  </a:rPr>
                  <a:t>que es la expresión de la distribución muestral de la </a:t>
                </a:r>
                <a:r>
                  <a:rPr kumimoji="0" lang="es-AR" sz="2000" b="0" i="0" u="none" strike="noStrike" kern="1200" cap="none" spc="0" normalizeH="0" baseline="0" noProof="0" dirty="0" smtClean="0">
                    <a:ln>
                      <a:noFill/>
                    </a:ln>
                    <a:solidFill>
                      <a:sysClr val="windowText" lastClr="000000"/>
                    </a:solidFill>
                    <a:effectLst/>
                    <a:uLnTx/>
                    <a:uFillTx/>
                  </a:rPr>
                  <a:t>proporción estandarizada.</a:t>
                </a:r>
                <a:endParaRPr kumimoji="0" lang="es-AR" sz="2000" b="0" i="0" u="none" strike="noStrike" kern="1200" cap="none" spc="0" normalizeH="0" baseline="0" noProof="0" dirty="0">
                  <a:ln>
                    <a:noFill/>
                  </a:ln>
                  <a:solidFill>
                    <a:sysClr val="windowText" lastClr="000000"/>
                  </a:solidFill>
                  <a:effectLst/>
                  <a:uLnTx/>
                  <a:uFillTx/>
                </a:endParaRPr>
              </a:p>
            </p:txBody>
          </p:sp>
        </mc:Choice>
        <mc:Fallback xmlns="">
          <p:sp>
            <p:nvSpPr>
              <p:cNvPr id="3" name="Marcador de contenido 2">
                <a:extLst>
                  <a:ext uri="{FF2B5EF4-FFF2-40B4-BE49-F238E27FC236}">
                    <a16:creationId xmlns:a16="http://schemas.microsoft.com/office/drawing/2014/main" xmlns:a14="http://schemas.microsoft.com/office/drawing/2010/main" xmlns="" id="{EC2D6BF8-66DF-4463-AAAF-6CA6198FD2F3}"/>
                  </a:ext>
                </a:extLst>
              </p:cNvPr>
              <p:cNvSpPr txBox="1">
                <a:spLocks noRot="1" noChangeAspect="1" noMove="1" noResize="1" noEditPoints="1" noAdjustHandles="1" noChangeArrowheads="1" noChangeShapeType="1" noTextEdit="1"/>
              </p:cNvSpPr>
              <p:nvPr/>
            </p:nvSpPr>
            <p:spPr>
              <a:xfrm>
                <a:off x="323529" y="332656"/>
                <a:ext cx="8424936" cy="5040560"/>
              </a:xfrm>
              <a:prstGeom prst="rect">
                <a:avLst/>
              </a:prstGeom>
              <a:blipFill rotWithShape="1">
                <a:blip r:embed="rId2"/>
                <a:stretch>
                  <a:fillRect l="-724" t="-726" r="-796" b="-193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F11323AF-23BC-4D5E-AB3F-31E89D91DBFB}"/>
                  </a:ext>
                </a:extLst>
              </p:cNvPr>
              <p:cNvSpPr txBox="1"/>
              <p:nvPr/>
            </p:nvSpPr>
            <p:spPr>
              <a:xfrm>
                <a:off x="5087026" y="2918338"/>
                <a:ext cx="1233996" cy="276999"/>
              </a:xfrm>
              <a:prstGeom prst="rect">
                <a:avLst/>
              </a:prstGeom>
              <a:noFill/>
            </p:spPr>
            <p:txBody>
              <a:bodyPr wrap="square" rtlCol="0">
                <a:spAutoFit/>
              </a:bodyPr>
              <a:lstStyle/>
              <a:p>
                <a:r>
                  <a:rPr lang="es-ES" sz="1200" dirty="0">
                    <a:solidFill>
                      <a:prstClr val="black"/>
                    </a:solidFill>
                    <a:latin typeface="Calibri" panose="020F0502020204030204"/>
                  </a:rPr>
                  <a:t>Valores de </a:t>
                </a:r>
                <a14:m>
                  <m:oMath xmlns:m="http://schemas.openxmlformats.org/officeDocument/2006/math">
                    <m:acc>
                      <m:accPr>
                        <m:chr m:val="̂"/>
                        <m:ctrlPr>
                          <a:rPr lang="es-AR" sz="1000" i="1" dirty="0">
                            <a:solidFill>
                              <a:prstClr val="black"/>
                            </a:solidFill>
                            <a:latin typeface="Cambria Math" panose="02040503050406030204" pitchFamily="18" charset="0"/>
                          </a:rPr>
                        </m:ctrlPr>
                      </m:accPr>
                      <m:e>
                        <m:r>
                          <a:rPr lang="es-ES" sz="1000" i="1" dirty="0">
                            <a:solidFill>
                              <a:prstClr val="black"/>
                            </a:solidFill>
                            <a:latin typeface="Cambria Math"/>
                          </a:rPr>
                          <m:t>𝑃</m:t>
                        </m:r>
                      </m:e>
                    </m:acc>
                  </m:oMath>
                </a14:m>
                <a:endParaRPr lang="es-AR" sz="1000" dirty="0">
                  <a:solidFill>
                    <a:prstClr val="black"/>
                  </a:solidFill>
                  <a:latin typeface="Calibri" panose="020F0502020204030204"/>
                </a:endParaRPr>
              </a:p>
            </p:txBody>
          </p:sp>
        </mc:Choice>
        <mc:Fallback xmlns="">
          <p:sp>
            <p:nvSpPr>
              <p:cNvPr id="5" name="CuadroTexto 4">
                <a:extLst>
                  <a:ext uri="{FF2B5EF4-FFF2-40B4-BE49-F238E27FC236}">
                    <a16:creationId xmlns:a16="http://schemas.microsoft.com/office/drawing/2014/main" xmlns="" id="{F11323AF-23BC-4D5E-AB3F-31E89D91DBFB}"/>
                  </a:ext>
                </a:extLst>
              </p:cNvPr>
              <p:cNvSpPr txBox="1">
                <a:spLocks noRot="1" noChangeAspect="1" noMove="1" noResize="1" noEditPoints="1" noAdjustHandles="1" noChangeArrowheads="1" noChangeShapeType="1" noTextEdit="1"/>
              </p:cNvSpPr>
              <p:nvPr/>
            </p:nvSpPr>
            <p:spPr>
              <a:xfrm>
                <a:off x="5087026" y="2918338"/>
                <a:ext cx="1233996" cy="276999"/>
              </a:xfrm>
              <a:prstGeom prst="rect">
                <a:avLst/>
              </a:prstGeom>
              <a:blipFill rotWithShape="1">
                <a:blip r:embed="rId3"/>
                <a:stretch>
                  <a:fillRect b="-17778"/>
                </a:stretch>
              </a:blipFill>
            </p:spPr>
            <p:txBody>
              <a:bodyPr/>
              <a:lstStyle/>
              <a:p>
                <a:r>
                  <a:rPr lang="es-ES">
                    <a:noFill/>
                  </a:rPr>
                  <a:t> </a:t>
                </a:r>
              </a:p>
            </p:txBody>
          </p:sp>
        </mc:Fallback>
      </mc:AlternateContent>
      <p:graphicFrame>
        <p:nvGraphicFramePr>
          <p:cNvPr id="4" name="Object 5">
            <a:extLst>
              <a:ext uri="{FF2B5EF4-FFF2-40B4-BE49-F238E27FC236}">
                <a16:creationId xmlns:a16="http://schemas.microsoft.com/office/drawing/2014/main" id="{D0C8F133-FAF2-4238-9316-7AD4F4CAD47F}"/>
              </a:ext>
            </a:extLst>
          </p:cNvPr>
          <p:cNvGraphicFramePr>
            <a:graphicFrameLocks noChangeAspect="1"/>
          </p:cNvGraphicFramePr>
          <p:nvPr>
            <p:extLst>
              <p:ext uri="{D42A27DB-BD31-4B8C-83A1-F6EECF244321}">
                <p14:modId xmlns:p14="http://schemas.microsoft.com/office/powerpoint/2010/main" val="2250707936"/>
              </p:ext>
            </p:extLst>
          </p:nvPr>
        </p:nvGraphicFramePr>
        <p:xfrm>
          <a:off x="3482351" y="1691280"/>
          <a:ext cx="2448272" cy="1199828"/>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Conector recto 6">
            <a:extLst>
              <a:ext uri="{FF2B5EF4-FFF2-40B4-BE49-F238E27FC236}">
                <a16:creationId xmlns:a16="http://schemas.microsoft.com/office/drawing/2014/main" id="{88DA1E45-3E14-4970-867B-31B535C4D3E9}"/>
              </a:ext>
            </a:extLst>
          </p:cNvPr>
          <p:cNvCxnSpPr>
            <a:cxnSpLocks/>
          </p:cNvCxnSpPr>
          <p:nvPr/>
        </p:nvCxnSpPr>
        <p:spPr>
          <a:xfrm>
            <a:off x="4706487" y="2012300"/>
            <a:ext cx="0" cy="840636"/>
          </a:xfrm>
          <a:prstGeom prst="line">
            <a:avLst/>
          </a:prstGeom>
          <a:noFill/>
          <a:ln w="6350" cap="flat" cmpd="sng" algn="ctr">
            <a:solidFill>
              <a:srgbClr val="00B0F0"/>
            </a:solidFill>
            <a:prstDash val="dash"/>
            <a:miter lim="800000"/>
          </a:ln>
          <a:effectLst/>
        </p:spPr>
      </p:cxnSp>
      <p:cxnSp>
        <p:nvCxnSpPr>
          <p:cNvPr id="7" name="Conector recto 10">
            <a:extLst>
              <a:ext uri="{FF2B5EF4-FFF2-40B4-BE49-F238E27FC236}">
                <a16:creationId xmlns:a16="http://schemas.microsoft.com/office/drawing/2014/main" id="{CD91BB3D-714C-4E02-8C14-1A28F9737077}"/>
              </a:ext>
            </a:extLst>
          </p:cNvPr>
          <p:cNvCxnSpPr/>
          <p:nvPr/>
        </p:nvCxnSpPr>
        <p:spPr>
          <a:xfrm>
            <a:off x="4706487" y="2443872"/>
            <a:ext cx="344700" cy="0"/>
          </a:xfrm>
          <a:prstGeom prst="line">
            <a:avLst/>
          </a:prstGeom>
          <a:noFill/>
          <a:ln w="6350" cap="flat" cmpd="sng" algn="ctr">
            <a:solidFill>
              <a:srgbClr val="00B0F0"/>
            </a:solidFill>
            <a:prstDash val="dash"/>
            <a:miter lim="800000"/>
          </a:ln>
          <a:effectLst/>
        </p:spPr>
      </p:cxnSp>
      <mc:AlternateContent xmlns:mc="http://schemas.openxmlformats.org/markup-compatibility/2006" xmlns:a14="http://schemas.microsoft.com/office/drawing/2010/main">
        <mc:Choice Requires="a14">
          <p:sp>
            <p:nvSpPr>
              <p:cNvPr id="8" name="CuadroTexto 12">
                <a:extLst>
                  <a:ext uri="{FF2B5EF4-FFF2-40B4-BE49-F238E27FC236}">
                    <a16:creationId xmlns:a16="http://schemas.microsoft.com/office/drawing/2014/main" id="{D6BA9FBE-0820-4B06-939E-D919A1A81FB4}"/>
                  </a:ext>
                </a:extLst>
              </p:cNvPr>
              <p:cNvSpPr txBox="1"/>
              <p:nvPr/>
            </p:nvSpPr>
            <p:spPr>
              <a:xfrm>
                <a:off x="4140653" y="2916234"/>
                <a:ext cx="113166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AR" sz="1100" i="1" dirty="0" smtClean="0">
                              <a:solidFill>
                                <a:prstClr val="black"/>
                              </a:solidFill>
                              <a:latin typeface="Cambria Math" panose="02040503050406030204" pitchFamily="18" charset="0"/>
                            </a:rPr>
                          </m:ctrlPr>
                        </m:sSubPr>
                        <m:e>
                          <m:r>
                            <a:rPr lang="es-ES" sz="1100" i="1" dirty="0">
                              <a:solidFill>
                                <a:prstClr val="black"/>
                              </a:solidFill>
                              <a:latin typeface="Cambria Math" panose="02040503050406030204" pitchFamily="18" charset="0"/>
                            </a:rPr>
                            <m:t> </m:t>
                          </m:r>
                          <m:r>
                            <a:rPr lang="es-AR" sz="1100" i="1">
                              <a:solidFill>
                                <a:prstClr val="black"/>
                              </a:solidFill>
                              <a:latin typeface="Cambria Math" panose="02040503050406030204" pitchFamily="18" charset="0"/>
                              <a:ea typeface="Cambria Math" panose="02040503050406030204" pitchFamily="18" charset="0"/>
                            </a:rPr>
                            <m:t>𝜇</m:t>
                          </m:r>
                        </m:e>
                        <m:sub>
                          <m:acc>
                            <m:accPr>
                              <m:chr m:val="̂"/>
                              <m:ctrlPr>
                                <a:rPr lang="es-AR" sz="1100" i="1" dirty="0">
                                  <a:solidFill>
                                    <a:prstClr val="black"/>
                                  </a:solidFill>
                                  <a:latin typeface="Cambria Math" panose="02040503050406030204" pitchFamily="18" charset="0"/>
                                </a:rPr>
                              </m:ctrlPr>
                            </m:accPr>
                            <m:e>
                              <m:r>
                                <a:rPr lang="es-ES" sz="1100" i="1" dirty="0">
                                  <a:solidFill>
                                    <a:prstClr val="black"/>
                                  </a:solidFill>
                                  <a:latin typeface="Cambria Math"/>
                                </a:rPr>
                                <m:t>𝑃</m:t>
                              </m:r>
                            </m:e>
                          </m:acc>
                        </m:sub>
                      </m:sSub>
                      <m:r>
                        <a:rPr lang="es-ES" sz="1100" i="1" dirty="0" smtClean="0">
                          <a:solidFill>
                            <a:prstClr val="black"/>
                          </a:solidFill>
                          <a:latin typeface="Cambria Math" panose="02040503050406030204" pitchFamily="18" charset="0"/>
                        </a:rPr>
                        <m:t>=</m:t>
                      </m:r>
                      <m:r>
                        <a:rPr lang="es-ES" sz="1100" i="1" smtClean="0">
                          <a:solidFill>
                            <a:prstClr val="black"/>
                          </a:solidFill>
                          <a:latin typeface="Cambria Math"/>
                          <a:ea typeface="Cambria Math" panose="02040503050406030204" pitchFamily="18" charset="0"/>
                        </a:rPr>
                        <m:t>𝑝</m:t>
                      </m:r>
                    </m:oMath>
                  </m:oMathPara>
                </a14:m>
                <a:endParaRPr lang="es-AR" sz="1100" dirty="0">
                  <a:solidFill>
                    <a:prstClr val="black"/>
                  </a:solidFill>
                  <a:latin typeface="Calibri" panose="020F0502020204030204"/>
                </a:endParaRPr>
              </a:p>
            </p:txBody>
          </p:sp>
        </mc:Choice>
        <mc:Fallback xmlns="">
          <p:sp>
            <p:nvSpPr>
              <p:cNvPr id="8" name="CuadroTexto 12">
                <a:extLst>
                  <a:ext uri="{FF2B5EF4-FFF2-40B4-BE49-F238E27FC236}">
                    <a16:creationId xmlns:a16="http://schemas.microsoft.com/office/drawing/2014/main" xmlns:a14="http://schemas.microsoft.com/office/drawing/2010/main" xmlns="" id="{D6BA9FBE-0820-4B06-939E-D919A1A81FB4}"/>
                  </a:ext>
                </a:extLst>
              </p:cNvPr>
              <p:cNvSpPr txBox="1">
                <a:spLocks noRot="1" noChangeAspect="1" noMove="1" noResize="1" noEditPoints="1" noAdjustHandles="1" noChangeArrowheads="1" noChangeShapeType="1" noTextEdit="1"/>
              </p:cNvSpPr>
              <p:nvPr/>
            </p:nvSpPr>
            <p:spPr>
              <a:xfrm>
                <a:off x="4140653" y="2916234"/>
                <a:ext cx="1131668" cy="261610"/>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13">
                <a:extLst>
                  <a:ext uri="{FF2B5EF4-FFF2-40B4-BE49-F238E27FC236}">
                    <a16:creationId xmlns:a16="http://schemas.microsoft.com/office/drawing/2014/main" id="{9A5CDCE4-8198-4518-810C-E459FA417775}"/>
                  </a:ext>
                </a:extLst>
              </p:cNvPr>
              <p:cNvSpPr txBox="1"/>
              <p:nvPr/>
            </p:nvSpPr>
            <p:spPr>
              <a:xfrm>
                <a:off x="4429613" y="2181000"/>
                <a:ext cx="790575"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AR" sz="1050" i="1" dirty="0">
                              <a:solidFill>
                                <a:prstClr val="black"/>
                              </a:solidFill>
                              <a:latin typeface="Cambria Math" panose="02040503050406030204" pitchFamily="18" charset="0"/>
                              <a:ea typeface="Cambria Math" panose="02040503050406030204" pitchFamily="18" charset="0"/>
                            </a:rPr>
                          </m:ctrlPr>
                        </m:sSubPr>
                        <m:e>
                          <m:r>
                            <a:rPr lang="es-AR" sz="1050" i="1">
                              <a:solidFill>
                                <a:prstClr val="black">
                                  <a:lumMod val="75000"/>
                                  <a:lumOff val="25000"/>
                                </a:prstClr>
                              </a:solidFill>
                              <a:latin typeface="Cambria Math" panose="02040503050406030204" pitchFamily="18" charset="0"/>
                              <a:ea typeface="Cambria Math" panose="02040503050406030204" pitchFamily="18" charset="0"/>
                            </a:rPr>
                            <m:t>𝜎</m:t>
                          </m:r>
                        </m:e>
                        <m:sub>
                          <m:acc>
                            <m:accPr>
                              <m:chr m:val="̂"/>
                              <m:ctrlPr>
                                <a:rPr lang="es-AR" sz="1050" i="1" dirty="0">
                                  <a:solidFill>
                                    <a:prstClr val="black"/>
                                  </a:solidFill>
                                  <a:latin typeface="Cambria Math" panose="02040503050406030204" pitchFamily="18" charset="0"/>
                                </a:rPr>
                              </m:ctrlPr>
                            </m:accPr>
                            <m:e>
                              <m:r>
                                <a:rPr lang="es-ES" sz="1050" i="1" dirty="0">
                                  <a:solidFill>
                                    <a:prstClr val="black"/>
                                  </a:solidFill>
                                  <a:latin typeface="Cambria Math"/>
                                </a:rPr>
                                <m:t>𝑃</m:t>
                              </m:r>
                            </m:e>
                          </m:acc>
                        </m:sub>
                      </m:sSub>
                    </m:oMath>
                  </m:oMathPara>
                </a14:m>
                <a:endParaRPr lang="es-AR" sz="1050" dirty="0">
                  <a:solidFill>
                    <a:prstClr val="black"/>
                  </a:solidFill>
                  <a:latin typeface="Calibri" panose="020F0502020204030204"/>
                </a:endParaRPr>
              </a:p>
            </p:txBody>
          </p:sp>
        </mc:Choice>
        <mc:Fallback xmlns="">
          <p:sp>
            <p:nvSpPr>
              <p:cNvPr id="9" name="CuadroTexto 13">
                <a:extLst>
                  <a:ext uri="{FF2B5EF4-FFF2-40B4-BE49-F238E27FC236}">
                    <a16:creationId xmlns:a16="http://schemas.microsoft.com/office/drawing/2014/main" xmlns:a14="http://schemas.microsoft.com/office/drawing/2010/main" xmlns="" id="{9A5CDCE4-8198-4518-810C-E459FA417775}"/>
                  </a:ext>
                </a:extLst>
              </p:cNvPr>
              <p:cNvSpPr txBox="1">
                <a:spLocks noRot="1" noChangeAspect="1" noMove="1" noResize="1" noEditPoints="1" noAdjustHandles="1" noChangeArrowheads="1" noChangeShapeType="1" noTextEdit="1"/>
              </p:cNvSpPr>
              <p:nvPr/>
            </p:nvSpPr>
            <p:spPr>
              <a:xfrm>
                <a:off x="4429613" y="2181000"/>
                <a:ext cx="790575" cy="253916"/>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Título 1">
                <a:extLst>
                  <a:ext uri="{FF2B5EF4-FFF2-40B4-BE49-F238E27FC236}">
                    <a16:creationId xmlns:a16="http://schemas.microsoft.com/office/drawing/2014/main" id="{5D38356E-C424-4E23-849D-789CB849615B}"/>
                  </a:ext>
                </a:extLst>
              </p:cNvPr>
              <p:cNvSpPr txBox="1">
                <a:spLocks/>
              </p:cNvSpPr>
              <p:nvPr/>
            </p:nvSpPr>
            <p:spPr>
              <a:xfrm>
                <a:off x="2653492" y="5345832"/>
                <a:ext cx="6490508" cy="151216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AR" sz="4400" dirty="0" smtClean="0">
                    <a:sym typeface="Symbol"/>
                  </a:rPr>
                  <a:t>Proporción </a:t>
                </a:r>
                <a:r>
                  <a:rPr lang="es-AR" sz="4400" dirty="0" err="1" smtClean="0">
                    <a:sym typeface="Symbol"/>
                  </a:rPr>
                  <a:t>Muestral</a:t>
                </a:r>
                <a:r>
                  <a:rPr lang="es-AR" sz="4400" dirty="0" smtClean="0">
                    <a:sym typeface="Symbol"/>
                  </a:rPr>
                  <a:t> </a:t>
                </a:r>
                <a:r>
                  <a:rPr lang="es-AR" sz="2200" b="0" dirty="0" smtClean="0">
                    <a:solidFill>
                      <a:prstClr val="black"/>
                    </a:solidFill>
                    <a:effectLst/>
                    <a:latin typeface="Calibri" panose="020F0502020204030204"/>
                    <a:ea typeface="+mn-ea"/>
                    <a:cs typeface="+mn-cs"/>
                  </a:rPr>
                  <a:t> </a:t>
                </a:r>
                <a14:m>
                  <m:oMath xmlns:m="http://schemas.openxmlformats.org/officeDocument/2006/math">
                    <m:acc>
                      <m:accPr>
                        <m:chr m:val="̂"/>
                        <m:ctrlPr>
                          <a:rPr lang="es-AR" sz="4400" b="0" i="1" dirty="0">
                            <a:solidFill>
                              <a:prstClr val="black"/>
                            </a:solidFill>
                            <a:effectLst/>
                            <a:latin typeface="Cambria Math" panose="02040503050406030204" pitchFamily="18" charset="0"/>
                            <a:ea typeface="+mn-ea"/>
                            <a:cs typeface="+mn-cs"/>
                          </a:rPr>
                        </m:ctrlPr>
                      </m:accPr>
                      <m:e>
                        <m:r>
                          <a:rPr lang="es-ES" sz="4400" b="1" i="1" dirty="0">
                            <a:solidFill>
                              <a:prstClr val="black"/>
                            </a:solidFill>
                            <a:effectLst/>
                            <a:latin typeface="Cambria Math"/>
                            <a:ea typeface="+mn-ea"/>
                            <a:cs typeface="+mn-cs"/>
                          </a:rPr>
                          <m:t>𝑷</m:t>
                        </m:r>
                      </m:e>
                    </m:acc>
                  </m:oMath>
                </a14:m>
                <a:endParaRPr lang="es-AR" sz="4400" dirty="0" smtClean="0">
                  <a:sym typeface="Symbol"/>
                </a:endParaRPr>
              </a:p>
              <a:p>
                <a:pPr marL="0" indent="0">
                  <a:buFont typeface="Georgia" pitchFamily="18" charset="0"/>
                  <a:buNone/>
                </a:pPr>
                <a:r>
                  <a:rPr lang="es-AR" sz="4400" dirty="0" smtClean="0">
                    <a:sym typeface="Symbol"/>
                  </a:rPr>
                  <a:t>Su distribución.</a:t>
                </a:r>
                <a:endParaRPr lang="es-AR" sz="4400" dirty="0"/>
              </a:p>
            </p:txBody>
          </p:sp>
        </mc:Choice>
        <mc:Fallback xmlns="">
          <p:sp>
            <p:nvSpPr>
              <p:cNvPr id="10" name="Título 1">
                <a:extLst>
                  <a:ext uri="{FF2B5EF4-FFF2-40B4-BE49-F238E27FC236}">
                    <a16:creationId xmlns:a16="http://schemas.microsoft.com/office/drawing/2014/main" xmlns="" id="{5D38356E-C424-4E23-849D-789CB849615B}"/>
                  </a:ext>
                </a:extLst>
              </p:cNvPr>
              <p:cNvSpPr txBox="1">
                <a:spLocks noRot="1" noChangeAspect="1" noMove="1" noResize="1" noEditPoints="1" noAdjustHandles="1" noChangeArrowheads="1" noChangeShapeType="1" noTextEdit="1"/>
              </p:cNvSpPr>
              <p:nvPr/>
            </p:nvSpPr>
            <p:spPr>
              <a:xfrm>
                <a:off x="2653492" y="5345832"/>
                <a:ext cx="6490508" cy="1512168"/>
              </a:xfrm>
              <a:prstGeom prst="rect">
                <a:avLst/>
              </a:prstGeom>
              <a:blipFill rotWithShape="1">
                <a:blip r:embed="rId7"/>
                <a:stretch>
                  <a:fillRect t="-6855" r="-3850" b="-20968"/>
                </a:stretch>
              </a:blipFill>
            </p:spPr>
            <p:txBody>
              <a:bodyPr/>
              <a:lstStyle/>
              <a:p>
                <a:r>
                  <a:rPr lang="es-ES">
                    <a:noFill/>
                  </a:rPr>
                  <a:t> </a:t>
                </a:r>
              </a:p>
            </p:txBody>
          </p:sp>
        </mc:Fallback>
      </mc:AlternateContent>
    </p:spTree>
    <p:extLst>
      <p:ext uri="{BB962C8B-B14F-4D97-AF65-F5344CB8AC3E}">
        <p14:creationId xmlns:p14="http://schemas.microsoft.com/office/powerpoint/2010/main" val="23412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707904" y="5373216"/>
            <a:ext cx="5285636" cy="136815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a:t>
            </a:r>
          </a:p>
          <a:p>
            <a:pPr marL="0" indent="0">
              <a:buFont typeface="Georgia" pitchFamily="18" charset="0"/>
              <a:buNone/>
            </a:pPr>
            <a:r>
              <a:rPr lang="es-AR" sz="4400" dirty="0" smtClean="0"/>
              <a:t>una Proporción </a:t>
            </a:r>
            <a:r>
              <a:rPr lang="es-AR" sz="4400" i="1" dirty="0" smtClean="0">
                <a:latin typeface="Times New Roman" panose="02020603050405020304" pitchFamily="18" charset="0"/>
                <a:cs typeface="Times New Roman" panose="02020603050405020304" pitchFamily="18" charset="0"/>
              </a:rPr>
              <a:t>p</a:t>
            </a:r>
          </a:p>
        </p:txBody>
      </p:sp>
      <mc:AlternateContent xmlns:mc="http://schemas.openxmlformats.org/markup-compatibility/2006" xmlns:a14="http://schemas.microsoft.com/office/drawing/2010/main">
        <mc:Choice Requires="a14">
          <p:sp>
            <p:nvSpPr>
              <p:cNvPr id="3" name="2 Rectángulo"/>
              <p:cNvSpPr/>
              <p:nvPr/>
            </p:nvSpPr>
            <p:spPr>
              <a:xfrm>
                <a:off x="395536" y="404664"/>
                <a:ext cx="8352928" cy="5497531"/>
              </a:xfrm>
              <a:prstGeom prst="rect">
                <a:avLst/>
              </a:prstGeom>
            </p:spPr>
            <p:txBody>
              <a:bodyPr wrap="square">
                <a:spAutoFit/>
              </a:bodyPr>
              <a:lstStyle/>
              <a:p>
                <a:pPr lvl="0">
                  <a:spcBef>
                    <a:spcPts val="1200"/>
                  </a:spcBef>
                </a:pPr>
                <a:r>
                  <a:rPr lang="es-ES" sz="2000" b="1" i="1" dirty="0" smtClean="0">
                    <a:solidFill>
                      <a:prstClr val="black"/>
                    </a:solidFill>
                    <a:latin typeface="Times New Roman" panose="02020603050405020304" pitchFamily="18" charset="0"/>
                    <a:cs typeface="Times New Roman" panose="02020603050405020304" pitchFamily="18" charset="0"/>
                  </a:rPr>
                  <a:t>X</a:t>
                </a:r>
                <a:r>
                  <a:rPr lang="es-ES" sz="2000" dirty="0">
                    <a:solidFill>
                      <a:prstClr val="black"/>
                    </a:solidFill>
                  </a:rPr>
                  <a:t> = Variable </a:t>
                </a:r>
                <a:r>
                  <a:rPr lang="es-ES" sz="2000" dirty="0" smtClean="0">
                    <a:solidFill>
                      <a:prstClr val="black"/>
                    </a:solidFill>
                  </a:rPr>
                  <a:t>Bernoulli sobre cuyo parámetro </a:t>
                </a:r>
                <a:r>
                  <a:rPr lang="es-ES" sz="2000" i="1" dirty="0" smtClean="0">
                    <a:solidFill>
                      <a:prstClr val="black"/>
                    </a:solidFill>
                    <a:latin typeface="Times New Roman" panose="02020603050405020304" pitchFamily="18" charset="0"/>
                    <a:cs typeface="Times New Roman" panose="02020603050405020304" pitchFamily="18" charset="0"/>
                  </a:rPr>
                  <a:t>p</a:t>
                </a:r>
                <a:r>
                  <a:rPr lang="es-ES" sz="2000" dirty="0" smtClean="0">
                    <a:solidFill>
                      <a:prstClr val="black"/>
                    </a:solidFill>
                  </a:rPr>
                  <a:t> se desea inferir.</a:t>
                </a:r>
                <a:endParaRPr lang="es-ES" sz="2000" dirty="0">
                  <a:solidFill>
                    <a:prstClr val="black"/>
                  </a:solidFill>
                </a:endParaRPr>
              </a:p>
              <a:p>
                <a:pPr lvl="0">
                  <a:spcBef>
                    <a:spcPts val="1200"/>
                  </a:spcBef>
                </a:pPr>
                <a:r>
                  <a:rPr lang="es-ES" sz="2000" b="1" dirty="0" smtClean="0">
                    <a:solidFill>
                      <a:prstClr val="black"/>
                    </a:solidFill>
                  </a:rPr>
                  <a:t>Hipótesis</a:t>
                </a:r>
                <a:endParaRPr lang="es-ES" sz="2000" b="1" dirty="0">
                  <a:solidFill>
                    <a:prstClr val="black"/>
                  </a:solidFill>
                </a:endParaRPr>
              </a:p>
              <a:p>
                <a:pPr lvl="0">
                  <a:spcBef>
                    <a:spcPts val="1200"/>
                  </a:spcBef>
                </a:pPr>
                <a:r>
                  <a:rPr lang="es-ES" sz="2000" dirty="0">
                    <a:solidFill>
                      <a:prstClr val="black"/>
                    </a:solidFill>
                  </a:rPr>
                  <a:t>H</a:t>
                </a:r>
                <a:r>
                  <a:rPr lang="es-ES" sz="2000" baseline="-25000" dirty="0">
                    <a:solidFill>
                      <a:prstClr val="black"/>
                    </a:solidFill>
                  </a:rPr>
                  <a:t>0</a:t>
                </a:r>
                <a:r>
                  <a:rPr lang="es-ES" sz="2000" dirty="0">
                    <a:solidFill>
                      <a:prstClr val="black"/>
                    </a:solidFill>
                  </a:rPr>
                  <a:t>: </a:t>
                </a:r>
                <a:r>
                  <a:rPr lang="es-ES" sz="2000" i="1" dirty="0" smtClean="0">
                    <a:solidFill>
                      <a:prstClr val="black"/>
                    </a:solidFill>
                    <a:latin typeface="Times New Roman" panose="02020603050405020304" pitchFamily="18" charset="0"/>
                    <a:cs typeface="Times New Roman" panose="02020603050405020304" pitchFamily="18" charset="0"/>
                  </a:rPr>
                  <a:t>p</a:t>
                </a:r>
                <a:r>
                  <a:rPr lang="es-ES" sz="2000" i="1" dirty="0" smtClean="0">
                    <a:solidFill>
                      <a:prstClr val="black"/>
                    </a:solidFill>
                    <a:latin typeface="Symbol" panose="05050102010706020507" pitchFamily="18" charset="2"/>
                    <a:cs typeface="Times New Roman" panose="02020603050405020304" pitchFamily="18" charset="0"/>
                  </a:rPr>
                  <a:t> </a:t>
                </a:r>
                <a:r>
                  <a:rPr lang="es-ES" sz="2000" i="1" dirty="0">
                    <a:solidFill>
                      <a:prstClr val="black"/>
                    </a:solidFill>
                    <a:latin typeface="Symbol" panose="05050102010706020507" pitchFamily="18" charset="2"/>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rPr>
                  <a:t>p</a:t>
                </a:r>
                <a:r>
                  <a:rPr lang="es-ES" sz="2000" i="1" baseline="-25000" dirty="0" smtClean="0">
                    <a:solidFill>
                      <a:prstClr val="black"/>
                    </a:solidFill>
                    <a:latin typeface="Symbol" panose="05050102010706020507" pitchFamily="18" charset="2"/>
                    <a:cs typeface="Times New Roman" panose="02020603050405020304" pitchFamily="18" charset="0"/>
                  </a:rPr>
                  <a:t>0</a:t>
                </a:r>
                <a:endParaRPr lang="es-ES" sz="2000" i="1" baseline="-25000" dirty="0">
                  <a:solidFill>
                    <a:prstClr val="black"/>
                  </a:solidFill>
                  <a:latin typeface="Symbol" panose="05050102010706020507" pitchFamily="18" charset="2"/>
                  <a:cs typeface="Times New Roman" panose="02020603050405020304" pitchFamily="18" charset="0"/>
                </a:endParaRPr>
              </a:p>
              <a:p>
                <a:pPr lvl="0">
                  <a:spcBef>
                    <a:spcPts val="1200"/>
                  </a:spcBef>
                </a:pPr>
                <a:r>
                  <a:rPr lang="es-ES" sz="2000" dirty="0">
                    <a:solidFill>
                      <a:prstClr val="black"/>
                    </a:solidFill>
                  </a:rPr>
                  <a:t>H</a:t>
                </a:r>
                <a:r>
                  <a:rPr lang="es-ES" sz="2000" baseline="-25000" dirty="0">
                    <a:solidFill>
                      <a:prstClr val="black"/>
                    </a:solidFill>
                  </a:rPr>
                  <a:t>1</a:t>
                </a:r>
                <a:r>
                  <a:rPr lang="es-ES" sz="2000" dirty="0">
                    <a:solidFill>
                      <a:prstClr val="black"/>
                    </a:solidFill>
                  </a:rPr>
                  <a:t>: la que corresponda a cada problema </a:t>
                </a:r>
                <a:r>
                  <a:rPr lang="es-ES" sz="2000" dirty="0" smtClean="0">
                    <a:solidFill>
                      <a:prstClr val="black"/>
                    </a:solidFill>
                  </a:rPr>
                  <a:t>(</a:t>
                </a:r>
                <a:r>
                  <a:rPr lang="es-ES" sz="2000" i="1" dirty="0" smtClean="0">
                    <a:solidFill>
                      <a:prstClr val="black"/>
                    </a:solidFill>
                    <a:latin typeface="Times New Roman" panose="02020603050405020304" pitchFamily="18" charset="0"/>
                    <a:cs typeface="Times New Roman" panose="02020603050405020304" pitchFamily="18" charset="0"/>
                  </a:rPr>
                  <a:t>p </a:t>
                </a:r>
                <a:r>
                  <a:rPr lang="es-ES" sz="2000" i="1" dirty="0">
                    <a:solidFill>
                      <a:prstClr val="black"/>
                    </a:solidFill>
                    <a:latin typeface="Times New Roman" panose="02020603050405020304" pitchFamily="18" charset="0"/>
                    <a:cs typeface="Times New Roman" panose="02020603050405020304" pitchFamily="18" charset="0"/>
                  </a:rPr>
                  <a:t>&lt; </a:t>
                </a:r>
                <a:r>
                  <a:rPr lang="es-ES" sz="2000" i="1" dirty="0" smtClean="0">
                    <a:solidFill>
                      <a:prstClr val="black"/>
                    </a:solidFill>
                    <a:latin typeface="Times New Roman" panose="02020603050405020304" pitchFamily="18" charset="0"/>
                    <a:cs typeface="Times New Roman" panose="02020603050405020304" pitchFamily="18" charset="0"/>
                  </a:rPr>
                  <a:t>p</a:t>
                </a:r>
                <a:r>
                  <a:rPr lang="es-ES" sz="2000" i="1" baseline="-25000" dirty="0" smtClean="0">
                    <a:solidFill>
                      <a:prstClr val="black"/>
                    </a:solidFill>
                    <a:latin typeface="Times New Roman" panose="02020603050405020304" pitchFamily="18" charset="0"/>
                    <a:cs typeface="Times New Roman" panose="02020603050405020304" pitchFamily="18" charset="0"/>
                  </a:rPr>
                  <a:t>0 </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rPr>
                  <a:t>p </a:t>
                </a:r>
                <a:r>
                  <a:rPr lang="es-ES" sz="2000" i="1" dirty="0">
                    <a:solidFill>
                      <a:prstClr val="black"/>
                    </a:solidFill>
                    <a:latin typeface="Times New Roman" panose="02020603050405020304" pitchFamily="18" charset="0"/>
                    <a:cs typeface="Times New Roman" panose="02020603050405020304" pitchFamily="18" charset="0"/>
                  </a:rPr>
                  <a:t>&gt; </a:t>
                </a:r>
                <a:r>
                  <a:rPr lang="es-ES" sz="2000" i="1" dirty="0" smtClean="0">
                    <a:solidFill>
                      <a:prstClr val="black"/>
                    </a:solidFill>
                    <a:latin typeface="Times New Roman" panose="02020603050405020304" pitchFamily="18" charset="0"/>
                    <a:cs typeface="Times New Roman" panose="02020603050405020304" pitchFamily="18" charset="0"/>
                  </a:rPr>
                  <a:t>p</a:t>
                </a:r>
                <a:r>
                  <a:rPr lang="es-ES" sz="2000" i="1" baseline="-25000" dirty="0" smtClean="0">
                    <a:solidFill>
                      <a:prstClr val="black"/>
                    </a:solidFill>
                    <a:latin typeface="Times New Roman" panose="02020603050405020304" pitchFamily="18" charset="0"/>
                    <a:cs typeface="Times New Roman" panose="02020603050405020304" pitchFamily="18" charset="0"/>
                  </a:rPr>
                  <a:t>0</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dirty="0">
                    <a:solidFill>
                      <a:prstClr val="black"/>
                    </a:solidFill>
                    <a:cs typeface="Times New Roman" panose="02020603050405020304" pitchFamily="18" charset="0"/>
                  </a:rPr>
                  <a:t>o</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rPr>
                  <a:t>p </a:t>
                </a:r>
                <a:r>
                  <a:rPr lang="es-ES" sz="2000" i="1" dirty="0">
                    <a:solidFill>
                      <a:prstClr val="black"/>
                    </a:solidFill>
                    <a:latin typeface="Times New Roman" panose="02020603050405020304" pitchFamily="18" charset="0"/>
                    <a:cs typeface="Times New Roman" panose="02020603050405020304" pitchFamily="18" charset="0"/>
                    <a:sym typeface="Symbol"/>
                  </a:rPr>
                  <a:t> </a:t>
                </a:r>
                <a:r>
                  <a:rPr lang="es-ES" sz="2000" i="1" dirty="0" smtClean="0">
                    <a:solidFill>
                      <a:prstClr val="black"/>
                    </a:solidFill>
                    <a:latin typeface="Times New Roman" panose="02020603050405020304" pitchFamily="18" charset="0"/>
                    <a:cs typeface="Times New Roman" panose="02020603050405020304" pitchFamily="18" charset="0"/>
                    <a:sym typeface="Symbol"/>
                  </a:rPr>
                  <a:t>p</a:t>
                </a:r>
                <a:r>
                  <a:rPr lang="es-ES" sz="2000" i="1" baseline="-25000" dirty="0" smtClean="0">
                    <a:solidFill>
                      <a:prstClr val="black"/>
                    </a:solidFill>
                    <a:latin typeface="Times New Roman" panose="02020603050405020304" pitchFamily="18" charset="0"/>
                    <a:cs typeface="Times New Roman" panose="02020603050405020304" pitchFamily="18" charset="0"/>
                    <a:sym typeface="Symbol"/>
                  </a:rPr>
                  <a:t>0</a:t>
                </a:r>
                <a:r>
                  <a:rPr lang="es-ES" sz="2000" dirty="0">
                    <a:solidFill>
                      <a:prstClr val="black"/>
                    </a:solidFill>
                    <a:sym typeface="Symbol"/>
                  </a:rPr>
                  <a:t>).</a:t>
                </a:r>
                <a:endParaRPr lang="es-ES" sz="2000" dirty="0">
                  <a:solidFill>
                    <a:prstClr val="black"/>
                  </a:solidFill>
                </a:endParaRPr>
              </a:p>
              <a:p>
                <a:pPr lvl="0" algn="just">
                  <a:spcBef>
                    <a:spcPts val="1200"/>
                  </a:spcBef>
                </a:pPr>
                <a:r>
                  <a:rPr lang="es-ES" sz="2000" dirty="0" smtClean="0">
                    <a:solidFill>
                      <a:prstClr val="black"/>
                    </a:solidFill>
                  </a:rPr>
                  <a:t>	El </a:t>
                </a:r>
                <a:r>
                  <a:rPr lang="es-ES" sz="2000" dirty="0">
                    <a:solidFill>
                      <a:prstClr val="black"/>
                    </a:solidFill>
                  </a:rPr>
                  <a:t>estadístico de prueba es </a:t>
                </a:r>
                <a14:m>
                  <m:oMath xmlns:m="http://schemas.openxmlformats.org/officeDocument/2006/math">
                    <m:acc>
                      <m:accPr>
                        <m:chr m:val="̂"/>
                        <m:ctrlPr>
                          <a:rPr lang="es-AR" sz="2000" i="1" dirty="0">
                            <a:solidFill>
                              <a:prstClr val="black"/>
                            </a:solidFill>
                            <a:latin typeface="Cambria Math" panose="02040503050406030204" pitchFamily="18" charset="0"/>
                          </a:rPr>
                        </m:ctrlPr>
                      </m:accPr>
                      <m:e>
                        <m:r>
                          <a:rPr lang="es-ES" sz="2000" i="1" dirty="0">
                            <a:solidFill>
                              <a:prstClr val="black"/>
                            </a:solidFill>
                            <a:latin typeface="Cambria Math"/>
                          </a:rPr>
                          <m:t>𝑃</m:t>
                        </m:r>
                      </m:e>
                    </m:acc>
                    <m:r>
                      <a:rPr lang="es-ES" sz="2000" i="1" dirty="0">
                        <a:solidFill>
                          <a:prstClr val="black"/>
                        </a:solidFill>
                        <a:latin typeface="Cambria Math"/>
                      </a:rPr>
                      <m:t> </m:t>
                    </m:r>
                  </m:oMath>
                </a14:m>
                <a:r>
                  <a:rPr lang="es-ES" sz="2000" dirty="0">
                    <a:solidFill>
                      <a:prstClr val="black"/>
                    </a:solidFill>
                  </a:rPr>
                  <a:t>porque es el estimador del parámetro </a:t>
                </a:r>
                <a:r>
                  <a:rPr lang="es-ES" sz="2000" i="1" dirty="0" smtClean="0">
                    <a:solidFill>
                      <a:prstClr val="black"/>
                    </a:solidFill>
                    <a:latin typeface="Times New Roman" panose="02020603050405020304" pitchFamily="18" charset="0"/>
                    <a:cs typeface="Times New Roman" panose="02020603050405020304" pitchFamily="18" charset="0"/>
                  </a:rPr>
                  <a:t>p</a:t>
                </a:r>
                <a:r>
                  <a:rPr lang="es-ES" sz="2000" dirty="0" smtClean="0">
                    <a:solidFill>
                      <a:prstClr val="black"/>
                    </a:solidFill>
                  </a:rPr>
                  <a:t> </a:t>
                </a:r>
                <a:r>
                  <a:rPr lang="es-ES" sz="2000" dirty="0">
                    <a:solidFill>
                      <a:prstClr val="black"/>
                    </a:solidFill>
                  </a:rPr>
                  <a:t>sobre el cual se están formulando las hipótesis</a:t>
                </a:r>
                <a:r>
                  <a:rPr lang="es-ES" sz="2000" dirty="0" smtClean="0">
                    <a:solidFill>
                      <a:prstClr val="black"/>
                    </a:solidFill>
                  </a:rPr>
                  <a:t>.</a:t>
                </a:r>
              </a:p>
              <a:p>
                <a:pPr lvl="0" algn="just">
                  <a:spcBef>
                    <a:spcPts val="1200"/>
                  </a:spcBef>
                </a:pPr>
                <a:r>
                  <a:rPr lang="es-ES" sz="2000" dirty="0">
                    <a:solidFill>
                      <a:prstClr val="black"/>
                    </a:solidFill>
                  </a:rPr>
                  <a:t>	</a:t>
                </a:r>
                <a:r>
                  <a:rPr lang="es-ES" sz="2000" dirty="0" smtClean="0">
                    <a:solidFill>
                      <a:prstClr val="black"/>
                    </a:solidFill>
                  </a:rPr>
                  <a:t>Su distribución aproximada, bajo H</a:t>
                </a:r>
                <a:r>
                  <a:rPr lang="es-ES" sz="2000" baseline="-25000" dirty="0" smtClean="0">
                    <a:solidFill>
                      <a:prstClr val="black"/>
                    </a:solidFill>
                  </a:rPr>
                  <a:t>0</a:t>
                </a:r>
                <a:r>
                  <a:rPr lang="es-ES" sz="2000" dirty="0" smtClean="0">
                    <a:solidFill>
                      <a:prstClr val="black"/>
                    </a:solidFill>
                  </a:rPr>
                  <a:t> es, según se ha visto:</a:t>
                </a:r>
              </a:p>
              <a:p>
                <a:pPr lvl="0" algn="ctr"/>
                <a14:m>
                  <m:oMath xmlns:m="http://schemas.openxmlformats.org/officeDocument/2006/math">
                    <m:acc>
                      <m:accPr>
                        <m:chr m:val="̂"/>
                        <m:ctrlPr>
                          <a:rPr lang="es-AR" sz="2200" i="1" dirty="0">
                            <a:solidFill>
                              <a:prstClr val="black"/>
                            </a:solidFill>
                            <a:latin typeface="Cambria Math" panose="02040503050406030204" pitchFamily="18" charset="0"/>
                          </a:rPr>
                        </m:ctrlPr>
                      </m:accPr>
                      <m:e>
                        <m:r>
                          <a:rPr lang="es-ES" sz="2200" i="1" dirty="0">
                            <a:solidFill>
                              <a:prstClr val="black"/>
                            </a:solidFill>
                            <a:latin typeface="Cambria Math"/>
                          </a:rPr>
                          <m:t>𝑃</m:t>
                        </m:r>
                      </m:e>
                    </m:acc>
                    <m:r>
                      <a:rPr lang="es-AR" sz="2000" i="1">
                        <a:solidFill>
                          <a:prstClr val="black"/>
                        </a:solidFill>
                        <a:latin typeface="Cambria Math" panose="02040503050406030204" pitchFamily="18" charset="0"/>
                        <a:ea typeface="Cambria Math" panose="02040503050406030204" pitchFamily="18" charset="0"/>
                      </a:rPr>
                      <m:t>≈</m:t>
                    </m:r>
                  </m:oMath>
                </a14:m>
                <a:r>
                  <a:rPr lang="es-AR" sz="2000" dirty="0">
                    <a:solidFill>
                      <a:prstClr val="black"/>
                    </a:solidFill>
                    <a:latin typeface="Calibri" panose="020F0502020204030204"/>
                  </a:rPr>
                  <a:t> </a:t>
                </a:r>
                <a14:m>
                  <m:oMath xmlns:m="http://schemas.openxmlformats.org/officeDocument/2006/math">
                    <m:r>
                      <a:rPr lang="es-ES" sz="2000" i="1">
                        <a:solidFill>
                          <a:prstClr val="black"/>
                        </a:solidFill>
                        <a:latin typeface="Cambria Math" panose="02040503050406030204" pitchFamily="18" charset="0"/>
                        <a:ea typeface="Cambria Math" panose="02040503050406030204" pitchFamily="18" charset="0"/>
                      </a:rPr>
                      <m:t>𝑁</m:t>
                    </m:r>
                    <m:r>
                      <a:rPr lang="es-ES" sz="2000" i="1">
                        <a:solidFill>
                          <a:prstClr val="black"/>
                        </a:solidFill>
                        <a:latin typeface="Cambria Math" panose="02040503050406030204" pitchFamily="18" charset="0"/>
                        <a:ea typeface="Cambria Math" panose="02040503050406030204" pitchFamily="18" charset="0"/>
                      </a:rPr>
                      <m:t>(</m:t>
                    </m:r>
                    <m:r>
                      <a:rPr lang="es-ES" sz="2000" i="1">
                        <a:solidFill>
                          <a:prstClr val="black"/>
                        </a:solidFill>
                        <a:latin typeface="Cambria Math"/>
                        <a:ea typeface="Cambria Math" panose="02040503050406030204" pitchFamily="18" charset="0"/>
                      </a:rPr>
                      <m:t>𝑝</m:t>
                    </m:r>
                    <m:r>
                      <a:rPr lang="es-ES" sz="2000" b="0" i="1" baseline="-25000" smtClean="0">
                        <a:solidFill>
                          <a:prstClr val="black"/>
                        </a:solidFill>
                        <a:latin typeface="Cambria Math"/>
                        <a:ea typeface="Cambria Math" panose="02040503050406030204" pitchFamily="18" charset="0"/>
                      </a:rPr>
                      <m:t>0</m:t>
                    </m:r>
                  </m:oMath>
                </a14:m>
                <a:r>
                  <a:rPr lang="es-AR" sz="2000" dirty="0">
                    <a:solidFill>
                      <a:prstClr val="black"/>
                    </a:solidFill>
                    <a:latin typeface="Calibri" panose="020F0502020204030204"/>
                  </a:rPr>
                  <a:t> ; </a:t>
                </a:r>
                <a14:m>
                  <m:oMath xmlns:m="http://schemas.openxmlformats.org/officeDocument/2006/math">
                    <m:rad>
                      <m:radPr>
                        <m:degHide m:val="on"/>
                        <m:ctrlPr>
                          <a:rPr lang="es-AR" sz="2000" i="1">
                            <a:solidFill>
                              <a:prstClr val="black"/>
                            </a:solidFill>
                            <a:latin typeface="Cambria Math" panose="02040503050406030204" pitchFamily="18" charset="0"/>
                          </a:rPr>
                        </m:ctrlPr>
                      </m:radPr>
                      <m:deg/>
                      <m:e>
                        <m:f>
                          <m:fPr>
                            <m:ctrlPr>
                              <a:rPr lang="es-AR" sz="2000" i="1">
                                <a:solidFill>
                                  <a:prstClr val="black"/>
                                </a:solidFill>
                                <a:latin typeface="Cambria Math" panose="02040503050406030204" pitchFamily="18" charset="0"/>
                              </a:rPr>
                            </m:ctrlPr>
                          </m:fPr>
                          <m:num>
                            <m:r>
                              <a:rPr lang="es-ES" sz="2000" i="1">
                                <a:solidFill>
                                  <a:prstClr val="black"/>
                                </a:solidFill>
                                <a:latin typeface="Cambria Math"/>
                                <a:ea typeface="Cambria Math" panose="02040503050406030204" pitchFamily="18" charset="0"/>
                              </a:rPr>
                              <m:t>𝑝</m:t>
                            </m:r>
                            <m:r>
                              <a:rPr lang="es-ES" sz="2000" b="0" i="1" baseline="-25000" smtClean="0">
                                <a:solidFill>
                                  <a:prstClr val="black"/>
                                </a:solidFill>
                                <a:latin typeface="Cambria Math"/>
                                <a:ea typeface="Cambria Math" panose="02040503050406030204" pitchFamily="18" charset="0"/>
                              </a:rPr>
                              <m:t>0</m:t>
                            </m:r>
                            <m:r>
                              <a:rPr lang="es-ES" sz="2000" i="1">
                                <a:solidFill>
                                  <a:prstClr val="black"/>
                                </a:solidFill>
                                <a:latin typeface="Cambria Math" panose="02040503050406030204" pitchFamily="18" charset="0"/>
                              </a:rPr>
                              <m:t>(1−</m:t>
                            </m:r>
                            <m:r>
                              <a:rPr lang="es-ES" sz="2000" i="1">
                                <a:solidFill>
                                  <a:prstClr val="black"/>
                                </a:solidFill>
                                <a:latin typeface="Cambria Math"/>
                                <a:ea typeface="Cambria Math" panose="02040503050406030204" pitchFamily="18" charset="0"/>
                              </a:rPr>
                              <m:t>𝑝</m:t>
                            </m:r>
                            <m:r>
                              <a:rPr lang="es-ES" sz="2000" b="0" i="1" baseline="-25000" smtClean="0">
                                <a:solidFill>
                                  <a:prstClr val="black"/>
                                </a:solidFill>
                                <a:latin typeface="Cambria Math"/>
                                <a:ea typeface="Cambria Math" panose="02040503050406030204" pitchFamily="18" charset="0"/>
                              </a:rPr>
                              <m:t>0</m:t>
                            </m:r>
                            <m:r>
                              <a:rPr lang="es-ES" sz="2000" i="1">
                                <a:solidFill>
                                  <a:prstClr val="black"/>
                                </a:solidFill>
                                <a:latin typeface="Cambria Math" panose="02040503050406030204" pitchFamily="18" charset="0"/>
                                <a:ea typeface="Cambria Math" panose="02040503050406030204" pitchFamily="18" charset="0"/>
                              </a:rPr>
                              <m:t>)</m:t>
                            </m:r>
                          </m:num>
                          <m:den>
                            <m:r>
                              <m:rPr>
                                <m:nor/>
                              </m:rPr>
                              <a:rPr lang="es-AR" sz="2000" i="1" dirty="0">
                                <a:solidFill>
                                  <a:prstClr val="black"/>
                                </a:solidFill>
                                <a:latin typeface="Times New Roman" panose="02020603050405020304" pitchFamily="18" charset="0"/>
                                <a:cs typeface="Times New Roman" panose="02020603050405020304" pitchFamily="18" charset="0"/>
                              </a:rPr>
                              <m:t>n</m:t>
                            </m:r>
                          </m:den>
                        </m:f>
                      </m:e>
                    </m:rad>
                  </m:oMath>
                </a14:m>
                <a:r>
                  <a:rPr lang="es-AR" sz="2000" dirty="0">
                    <a:solidFill>
                      <a:prstClr val="black"/>
                    </a:solidFill>
                    <a:latin typeface="Calibri" panose="020F0502020204030204"/>
                  </a:rPr>
                  <a:t>)     </a:t>
                </a:r>
              </a:p>
              <a:p>
                <a:pPr lvl="0" algn="just">
                  <a:spcBef>
                    <a:spcPts val="1200"/>
                  </a:spcBef>
                </a:pPr>
                <a:r>
                  <a:rPr lang="es-ES" sz="2000" dirty="0" smtClean="0">
                    <a:solidFill>
                      <a:prstClr val="black"/>
                    </a:solidFill>
                  </a:rPr>
                  <a:t>	Para que esta aproximación sea suficientemente buena se debe verificar que </a:t>
                </a:r>
                <a:r>
                  <a:rPr lang="es-ES" sz="2000" i="1" dirty="0" smtClean="0">
                    <a:solidFill>
                      <a:prstClr val="black"/>
                    </a:solidFill>
                    <a:latin typeface="Times New Roman" panose="02020603050405020304" pitchFamily="18" charset="0"/>
                    <a:cs typeface="Times New Roman" panose="02020603050405020304" pitchFamily="18" charset="0"/>
                  </a:rPr>
                  <a:t>n</a:t>
                </a:r>
                <a14:m>
                  <m:oMath xmlns:m="http://schemas.openxmlformats.org/officeDocument/2006/math">
                    <m:r>
                      <a:rPr lang="es-ES" sz="2000" i="1">
                        <a:solidFill>
                          <a:prstClr val="black"/>
                        </a:solidFill>
                        <a:latin typeface="Cambria Math"/>
                        <a:ea typeface="Cambria Math" panose="02040503050406030204" pitchFamily="18" charset="0"/>
                      </a:rPr>
                      <m:t>𝑝</m:t>
                    </m:r>
                    <m:r>
                      <a:rPr lang="es-ES" sz="2000" i="1" baseline="-25000">
                        <a:solidFill>
                          <a:prstClr val="black"/>
                        </a:solidFill>
                        <a:latin typeface="Cambria Math"/>
                        <a:ea typeface="Cambria Math" panose="02040503050406030204" pitchFamily="18" charset="0"/>
                      </a:rPr>
                      <m:t>0</m:t>
                    </m:r>
                  </m:oMath>
                </a14:m>
                <a:r>
                  <a:rPr lang="es-AR" sz="2000" dirty="0">
                    <a:solidFill>
                      <a:prstClr val="black"/>
                    </a:solidFill>
                    <a:ea typeface="Cambria Math" panose="02040503050406030204" pitchFamily="18" charset="0"/>
                  </a:rPr>
                  <a:t> </a:t>
                </a:r>
                <a14:m>
                  <m:oMath xmlns:m="http://schemas.openxmlformats.org/officeDocument/2006/math">
                    <m:r>
                      <a:rPr lang="es-AR" sz="2000" i="1">
                        <a:solidFill>
                          <a:prstClr val="black"/>
                        </a:solidFill>
                        <a:latin typeface="Cambria Math" panose="02040503050406030204" pitchFamily="18" charset="0"/>
                        <a:ea typeface="Cambria Math" panose="02040503050406030204" pitchFamily="18" charset="0"/>
                      </a:rPr>
                      <m:t>≥</m:t>
                    </m:r>
                  </m:oMath>
                </a14:m>
                <a:r>
                  <a:rPr lang="es-ES" sz="2000" dirty="0" smtClean="0">
                    <a:solidFill>
                      <a:prstClr val="black"/>
                    </a:solidFill>
                  </a:rPr>
                  <a:t> 5 y </a:t>
                </a:r>
                <a:r>
                  <a:rPr lang="es-ES" sz="2000" i="1" dirty="0" smtClean="0">
                    <a:solidFill>
                      <a:prstClr val="black"/>
                    </a:solidFill>
                    <a:latin typeface="Times New Roman" panose="02020603050405020304" pitchFamily="18" charset="0"/>
                    <a:cs typeface="Times New Roman" panose="02020603050405020304" pitchFamily="18" charset="0"/>
                  </a:rPr>
                  <a:t>n</a:t>
                </a:r>
                <a:r>
                  <a:rPr lang="es-ES" sz="2000" dirty="0" smtClean="0">
                    <a:solidFill>
                      <a:prstClr val="black"/>
                    </a:solidFill>
                  </a:rPr>
                  <a:t>(1-</a:t>
                </a:r>
                <a14:m>
                  <m:oMath xmlns:m="http://schemas.openxmlformats.org/officeDocument/2006/math">
                    <m:r>
                      <a:rPr lang="es-ES" sz="2000" i="1">
                        <a:solidFill>
                          <a:prstClr val="black"/>
                        </a:solidFill>
                        <a:latin typeface="Cambria Math"/>
                        <a:ea typeface="Cambria Math" panose="02040503050406030204" pitchFamily="18" charset="0"/>
                      </a:rPr>
                      <m:t>𝑝</m:t>
                    </m:r>
                    <m:r>
                      <a:rPr lang="es-ES" sz="2000" i="1" baseline="-25000">
                        <a:solidFill>
                          <a:prstClr val="black"/>
                        </a:solidFill>
                        <a:latin typeface="Cambria Math"/>
                        <a:ea typeface="Cambria Math" panose="02040503050406030204" pitchFamily="18" charset="0"/>
                      </a:rPr>
                      <m:t>0</m:t>
                    </m:r>
                  </m:oMath>
                </a14:m>
                <a:r>
                  <a:rPr lang="es-ES" sz="2000" dirty="0" smtClean="0">
                    <a:solidFill>
                      <a:prstClr val="black"/>
                    </a:solidFill>
                  </a:rPr>
                  <a:t>) </a:t>
                </a:r>
                <a14:m>
                  <m:oMath xmlns:m="http://schemas.openxmlformats.org/officeDocument/2006/math">
                    <m:r>
                      <a:rPr lang="es-AR" sz="2000" i="1">
                        <a:solidFill>
                          <a:prstClr val="black"/>
                        </a:solidFill>
                        <a:latin typeface="Cambria Math" panose="02040503050406030204" pitchFamily="18" charset="0"/>
                        <a:ea typeface="Cambria Math" panose="02040503050406030204" pitchFamily="18" charset="0"/>
                      </a:rPr>
                      <m:t>≥</m:t>
                    </m:r>
                  </m:oMath>
                </a14:m>
                <a:r>
                  <a:rPr lang="es-ES" sz="2000" dirty="0" smtClean="0">
                    <a:solidFill>
                      <a:prstClr val="black"/>
                    </a:solidFill>
                  </a:rPr>
                  <a:t> 5. Utilizando esta distribución se procede determinando la zona de rechazo o cálculo del valor p para tomar la decisión como en cualquier otra prueba de hipótesis.</a:t>
                </a:r>
              </a:p>
              <a:p>
                <a:pPr lvl="0" algn="just">
                  <a:spcBef>
                    <a:spcPts val="1200"/>
                  </a:spcBef>
                </a:pPr>
                <a:endParaRPr lang="es-ES" sz="2000" dirty="0">
                  <a:solidFill>
                    <a:prstClr val="black"/>
                  </a:solidFill>
                </a:endParaRPr>
              </a:p>
            </p:txBody>
          </p:sp>
        </mc:Choice>
        <mc:Fallback xmlns="">
          <p:sp>
            <p:nvSpPr>
              <p:cNvPr id="3" name="2 Rectángulo"/>
              <p:cNvSpPr>
                <a:spLocks noRot="1" noChangeAspect="1" noMove="1" noResize="1" noEditPoints="1" noAdjustHandles="1" noChangeArrowheads="1" noChangeShapeType="1" noTextEdit="1"/>
              </p:cNvSpPr>
              <p:nvPr/>
            </p:nvSpPr>
            <p:spPr>
              <a:xfrm>
                <a:off x="395536" y="404664"/>
                <a:ext cx="8352928" cy="5497531"/>
              </a:xfrm>
              <a:prstGeom prst="rect">
                <a:avLst/>
              </a:prstGeom>
              <a:blipFill>
                <a:blip r:embed="rId2"/>
                <a:stretch>
                  <a:fillRect l="-803" t="-665" r="-730"/>
                </a:stretch>
              </a:blipFill>
            </p:spPr>
            <p:txBody>
              <a:bodyPr/>
              <a:lstStyle/>
              <a:p>
                <a:r>
                  <a:rPr lang="es-ES">
                    <a:noFill/>
                  </a:rPr>
                  <a:t> </a:t>
                </a:r>
              </a:p>
            </p:txBody>
          </p:sp>
        </mc:Fallback>
      </mc:AlternateContent>
    </p:spTree>
    <p:extLst>
      <p:ext uri="{BB962C8B-B14F-4D97-AF65-F5344CB8AC3E}">
        <p14:creationId xmlns:p14="http://schemas.microsoft.com/office/powerpoint/2010/main" val="3996892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516216" y="5877272"/>
            <a:ext cx="2477324"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endParaRPr lang="es-AR" sz="44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251520" y="404664"/>
            <a:ext cx="8568951" cy="5647700"/>
          </a:xfrm>
          <a:prstGeom prst="rect">
            <a:avLst/>
          </a:prstGeom>
          <a:noFill/>
        </p:spPr>
        <p:txBody>
          <a:bodyPr wrap="square" rtlCol="0">
            <a:spAutoFit/>
          </a:bodyPr>
          <a:lstStyle/>
          <a:p>
            <a:pPr algn="just"/>
            <a:r>
              <a:rPr lang="es-ES" dirty="0" smtClean="0"/>
              <a:t>	</a:t>
            </a:r>
            <a:r>
              <a:rPr lang="es-ES" sz="1900" dirty="0" smtClean="0"/>
              <a:t>En </a:t>
            </a:r>
            <a:r>
              <a:rPr lang="da-DK" sz="1900" dirty="0" smtClean="0"/>
              <a:t>Rev</a:t>
            </a:r>
            <a:r>
              <a:rPr lang="da-DK" sz="1900" dirty="0"/>
              <a:t>. Hosp. Ital. B.Aires 2015; 35(1): </a:t>
            </a:r>
            <a:r>
              <a:rPr lang="da-DK" sz="1900" dirty="0" smtClean="0"/>
              <a:t>9-13</a:t>
            </a:r>
            <a:r>
              <a:rPr lang="da-DK" sz="1900" dirty="0"/>
              <a:t>,</a:t>
            </a:r>
            <a:r>
              <a:rPr lang="da-DK" sz="1900" dirty="0" smtClean="0"/>
              <a:t> Bonavita, G. Et al. reportan una proporción de 16,7 % de quinesiólogos del Hospital Italiano con niveles altos agotamiento (puntajes mayores a 26 en el </a:t>
            </a:r>
            <a:r>
              <a:rPr lang="es-ES" sz="1900" dirty="0" err="1"/>
              <a:t>Maslach</a:t>
            </a:r>
            <a:r>
              <a:rPr lang="es-ES" sz="1900" dirty="0"/>
              <a:t> Burnout </a:t>
            </a:r>
            <a:r>
              <a:rPr lang="es-ES" sz="1900" dirty="0" err="1" smtClean="0"/>
              <a:t>Inventory</a:t>
            </a:r>
            <a:r>
              <a:rPr lang="es-ES" sz="1900" dirty="0" smtClean="0"/>
              <a:t>-HSS)</a:t>
            </a:r>
            <a:r>
              <a:rPr lang="da-DK" sz="1900" dirty="0" smtClean="0"/>
              <a:t>. Afirman textualmente: </a:t>
            </a:r>
            <a:r>
              <a:rPr lang="es-ES" sz="1900" i="1" dirty="0" smtClean="0"/>
              <a:t>La </a:t>
            </a:r>
            <a:r>
              <a:rPr lang="es-ES" sz="1900" i="1" dirty="0"/>
              <a:t>baja tasa de </a:t>
            </a:r>
            <a:r>
              <a:rPr lang="es-ES" sz="1900" i="1" dirty="0" smtClean="0"/>
              <a:t>Síndrome de Burnout (SBO) </a:t>
            </a:r>
            <a:r>
              <a:rPr lang="es-ES" sz="1900" i="1" dirty="0"/>
              <a:t>contrasta fuertemente con los resultados encontrados en publicaciones internacionales, las cuales hallaron niveles de SBO intenso hasta 5 veces superiores a las informadas en nuestra investigación.</a:t>
            </a:r>
            <a:r>
              <a:rPr lang="es-ES" sz="1900" dirty="0"/>
              <a:t> </a:t>
            </a:r>
            <a:endParaRPr lang="es-ES" sz="1900" dirty="0" smtClean="0"/>
          </a:p>
          <a:p>
            <a:pPr algn="just"/>
            <a:r>
              <a:rPr lang="es-ES" sz="1900" dirty="0">
                <a:latin typeface="Times New Roman"/>
              </a:rPr>
              <a:t>	</a:t>
            </a:r>
            <a:r>
              <a:rPr lang="es-ES" sz="1900" dirty="0" smtClean="0"/>
              <a:t>El cuestionario fue respondido por una muestra de 60 kinesiólogos, 10 de los cuales obtuvieron puntajes mayores a 26 en la escala de agotamiento emocional.</a:t>
            </a:r>
            <a:endParaRPr lang="da-DK" sz="1900" dirty="0"/>
          </a:p>
          <a:p>
            <a:pPr algn="just"/>
            <a:r>
              <a:rPr lang="da-DK" sz="1900" dirty="0" smtClean="0"/>
              <a:t>	Por otra parte, los baremos del </a:t>
            </a:r>
            <a:r>
              <a:rPr lang="es-ES" sz="1900" dirty="0" err="1"/>
              <a:t>Maslach</a:t>
            </a:r>
            <a:r>
              <a:rPr lang="es-ES" sz="1900" dirty="0"/>
              <a:t> Burnout </a:t>
            </a:r>
            <a:r>
              <a:rPr lang="es-ES" sz="1900" dirty="0" err="1" smtClean="0"/>
              <a:t>Inventory</a:t>
            </a:r>
            <a:r>
              <a:rPr lang="es-ES" sz="1900" dirty="0" smtClean="0"/>
              <a:t>-HSS en su adaptación española de Granada</a:t>
            </a:r>
            <a:r>
              <a:rPr lang="da-DK" sz="1900" dirty="0"/>
              <a:t> </a:t>
            </a:r>
            <a:r>
              <a:rPr lang="da-DK" sz="1900" dirty="0" smtClean="0"/>
              <a:t>indican un 35% de enfermeros de la población española con puntaje superior a 26.</a:t>
            </a:r>
          </a:p>
          <a:p>
            <a:pPr algn="just"/>
            <a:r>
              <a:rPr lang="da-DK" sz="1900" dirty="0"/>
              <a:t>	</a:t>
            </a:r>
            <a:r>
              <a:rPr lang="da-DK" sz="1900" dirty="0" smtClean="0"/>
              <a:t>Con fines didácticos imaginaremos que esta muestra de 60 fue extraída al azar de una población mucho mayor de quinesiólogos similares a los del Hospital Italiano. Probar que la proporción de quinesiólogos con altos niveles de SBO hallada en el estudio local es significativamente menor, con un nivel del 1%, a la hallada entre enfermeros españoles. Calcular valor </a:t>
            </a:r>
            <a:r>
              <a:rPr lang="da-DK" sz="1900" i="1" dirty="0" smtClean="0">
                <a:latin typeface="Times New Roman" panose="02020603050405020304" pitchFamily="18" charset="0"/>
                <a:cs typeface="Times New Roman" panose="02020603050405020304" pitchFamily="18" charset="0"/>
              </a:rPr>
              <a:t>p</a:t>
            </a:r>
            <a:r>
              <a:rPr lang="da-DK" sz="1900" dirty="0" smtClean="0"/>
              <a:t> y tamaño del efecto.</a:t>
            </a:r>
            <a:endParaRPr lang="es-ES" sz="1900" dirty="0"/>
          </a:p>
        </p:txBody>
      </p:sp>
    </p:spTree>
    <p:extLst>
      <p:ext uri="{BB962C8B-B14F-4D97-AF65-F5344CB8AC3E}">
        <p14:creationId xmlns:p14="http://schemas.microsoft.com/office/powerpoint/2010/main" val="5978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275856" y="5877272"/>
            <a:ext cx="5717684"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Resolución Manual</a:t>
            </a:r>
            <a:endParaRPr lang="es-AR" sz="4400" i="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3 CuadroTexto"/>
              <p:cNvSpPr txBox="1"/>
              <p:nvPr/>
            </p:nvSpPr>
            <p:spPr>
              <a:xfrm>
                <a:off x="251520" y="692696"/>
                <a:ext cx="8742020" cy="4996752"/>
              </a:xfrm>
              <a:prstGeom prst="rect">
                <a:avLst/>
              </a:prstGeom>
              <a:noFill/>
            </p:spPr>
            <p:txBody>
              <a:bodyPr wrap="square" rtlCol="0">
                <a:spAutoFit/>
              </a:bodyPr>
              <a:lstStyle/>
              <a:p>
                <a:pPr algn="just"/>
                <a:r>
                  <a:rPr lang="es-ES" sz="1900" i="1" dirty="0" smtClean="0">
                    <a:latin typeface="Times New Roman" panose="02020603050405020304" pitchFamily="18" charset="0"/>
                    <a:cs typeface="Times New Roman" panose="02020603050405020304" pitchFamily="18" charset="0"/>
                  </a:rPr>
                  <a:t>X</a:t>
                </a:r>
                <a:r>
                  <a:rPr lang="es-ES" sz="1900" dirty="0" smtClean="0"/>
                  <a:t> = Condición de tener altos niveles de agotamiento emocional (1) o no tenerlo (0) en quinesiólogos del Hospital Italiano y similares.</a:t>
                </a:r>
              </a:p>
              <a:p>
                <a:pPr algn="ctr"/>
                <a:r>
                  <a:rPr lang="es-ES" sz="1900" i="1" dirty="0" smtClean="0">
                    <a:solidFill>
                      <a:prstClr val="black"/>
                    </a:solidFill>
                    <a:latin typeface="Times New Roman" panose="02020603050405020304" pitchFamily="18" charset="0"/>
                    <a:cs typeface="Times New Roman" panose="02020603050405020304" pitchFamily="18" charset="0"/>
                  </a:rPr>
                  <a:t>X</a:t>
                </a:r>
                <a:r>
                  <a:rPr lang="es-ES" sz="1900" i="1" dirty="0" smtClean="0">
                    <a:solidFill>
                      <a:prstClr val="black"/>
                    </a:solidFill>
                    <a:latin typeface="Times New Roman" panose="02020603050405020304" pitchFamily="18" charset="0"/>
                    <a:cs typeface="Times New Roman" panose="02020603050405020304" pitchFamily="18" charset="0"/>
                    <a:sym typeface="Symbol"/>
                  </a:rPr>
                  <a:t> B(p) </a:t>
                </a:r>
              </a:p>
              <a:p>
                <a:pPr algn="just"/>
                <a:r>
                  <a:rPr lang="es-ES" sz="1900" dirty="0" smtClean="0">
                    <a:solidFill>
                      <a:prstClr val="black"/>
                    </a:solidFill>
                    <a:cs typeface="Times New Roman" panose="02020603050405020304" pitchFamily="18" charset="0"/>
                    <a:sym typeface="Symbol"/>
                  </a:rPr>
                  <a:t>donde </a:t>
                </a:r>
                <a:r>
                  <a:rPr lang="es-ES" sz="1900" i="1" dirty="0" smtClean="0">
                    <a:solidFill>
                      <a:prstClr val="black"/>
                    </a:solidFill>
                    <a:latin typeface="Times New Roman" panose="02020603050405020304" pitchFamily="18" charset="0"/>
                    <a:cs typeface="Times New Roman" panose="02020603050405020304" pitchFamily="18" charset="0"/>
                    <a:sym typeface="Symbol"/>
                  </a:rPr>
                  <a:t>p</a:t>
                </a:r>
                <a:r>
                  <a:rPr lang="es-ES" sz="1900" dirty="0" smtClean="0">
                    <a:solidFill>
                      <a:prstClr val="black"/>
                    </a:solidFill>
                    <a:cs typeface="Times New Roman" panose="02020603050405020304" pitchFamily="18" charset="0"/>
                    <a:sym typeface="Symbol"/>
                  </a:rPr>
                  <a:t> representa la probabilidad o proporción local de quinesiólogos que tienen altos niveles de agotamiento emocional según el </a:t>
                </a:r>
                <a:r>
                  <a:rPr lang="es-ES" sz="1900" dirty="0" err="1">
                    <a:solidFill>
                      <a:prstClr val="black"/>
                    </a:solidFill>
                  </a:rPr>
                  <a:t>Maslach</a:t>
                </a:r>
                <a:r>
                  <a:rPr lang="es-ES" sz="1900" dirty="0">
                    <a:solidFill>
                      <a:prstClr val="black"/>
                    </a:solidFill>
                  </a:rPr>
                  <a:t> Burnout </a:t>
                </a:r>
                <a:r>
                  <a:rPr lang="es-ES" sz="1900" dirty="0" err="1" smtClean="0">
                    <a:solidFill>
                      <a:prstClr val="black"/>
                    </a:solidFill>
                  </a:rPr>
                  <a:t>Inventory</a:t>
                </a:r>
                <a:r>
                  <a:rPr lang="es-ES" sz="1900" dirty="0" smtClean="0">
                    <a:solidFill>
                      <a:prstClr val="black"/>
                    </a:solidFill>
                  </a:rPr>
                  <a:t>-HSS. </a:t>
                </a:r>
                <a:endParaRPr lang="es-ES" sz="1900" dirty="0" smtClean="0">
                  <a:solidFill>
                    <a:prstClr val="black"/>
                  </a:solidFill>
                  <a:cs typeface="Times New Roman" panose="02020603050405020304" pitchFamily="18" charset="0"/>
                  <a:sym typeface="Symbol"/>
                </a:endParaRPr>
              </a:p>
              <a:p>
                <a:pPr algn="just">
                  <a:spcBef>
                    <a:spcPts val="1200"/>
                  </a:spcBef>
                  <a:tabLst>
                    <a:tab pos="1608138" algn="l"/>
                  </a:tabLst>
                </a:pPr>
                <a:r>
                  <a:rPr lang="es-ES" sz="1900" dirty="0" smtClean="0">
                    <a:solidFill>
                      <a:prstClr val="black"/>
                    </a:solidFill>
                    <a:cs typeface="Times New Roman" panose="02020603050405020304" pitchFamily="18" charset="0"/>
                    <a:sym typeface="Symbol"/>
                  </a:rPr>
                  <a:t>H</a:t>
                </a:r>
                <a:r>
                  <a:rPr lang="es-ES" sz="1900" baseline="-25000" dirty="0" smtClean="0">
                    <a:solidFill>
                      <a:prstClr val="black"/>
                    </a:solidFill>
                    <a:cs typeface="Times New Roman" panose="02020603050405020304" pitchFamily="18" charset="0"/>
                    <a:sym typeface="Symbol"/>
                  </a:rPr>
                  <a:t>0</a:t>
                </a:r>
                <a:r>
                  <a:rPr lang="es-ES" sz="1900" dirty="0" smtClean="0">
                    <a:solidFill>
                      <a:prstClr val="black"/>
                    </a:solidFill>
                    <a:cs typeface="Times New Roman" panose="02020603050405020304" pitchFamily="18" charset="0"/>
                    <a:sym typeface="Symbol"/>
                  </a:rPr>
                  <a:t>: </a:t>
                </a:r>
                <a:r>
                  <a:rPr lang="es-ES" sz="1900" i="1" dirty="0" smtClean="0">
                    <a:solidFill>
                      <a:prstClr val="black"/>
                    </a:solidFill>
                    <a:latin typeface="Times New Roman" panose="02020603050405020304" pitchFamily="18" charset="0"/>
                    <a:cs typeface="Times New Roman" panose="02020603050405020304" pitchFamily="18" charset="0"/>
                    <a:sym typeface="Symbol"/>
                  </a:rPr>
                  <a:t>p</a:t>
                </a:r>
                <a:r>
                  <a:rPr lang="es-ES" sz="1900" dirty="0" smtClean="0">
                    <a:solidFill>
                      <a:prstClr val="black"/>
                    </a:solidFill>
                    <a:cs typeface="Times New Roman" panose="02020603050405020304" pitchFamily="18" charset="0"/>
                    <a:sym typeface="Symbol"/>
                  </a:rPr>
                  <a:t> = 0,35     La proporción local es Igual a la de los enfermeros españoles.</a:t>
                </a:r>
              </a:p>
              <a:p>
                <a:pPr lvl="0" algn="just">
                  <a:tabLst>
                    <a:tab pos="1608138" algn="l"/>
                    <a:tab pos="1966913" algn="l"/>
                  </a:tabLst>
                </a:pPr>
                <a:r>
                  <a:rPr lang="es-ES" sz="1900" dirty="0" smtClean="0">
                    <a:solidFill>
                      <a:prstClr val="black"/>
                    </a:solidFill>
                    <a:cs typeface="Times New Roman" panose="02020603050405020304" pitchFamily="18" charset="0"/>
                    <a:sym typeface="Symbol"/>
                  </a:rPr>
                  <a:t>H</a:t>
                </a:r>
                <a:r>
                  <a:rPr lang="es-ES" sz="1900" baseline="-25000" dirty="0" smtClean="0">
                    <a:solidFill>
                      <a:prstClr val="black"/>
                    </a:solidFill>
                    <a:cs typeface="Times New Roman" panose="02020603050405020304" pitchFamily="18" charset="0"/>
                    <a:sym typeface="Symbol"/>
                  </a:rPr>
                  <a:t>1</a:t>
                </a:r>
                <a:r>
                  <a:rPr lang="es-ES" sz="1900" dirty="0" smtClean="0">
                    <a:solidFill>
                      <a:prstClr val="black"/>
                    </a:solidFill>
                    <a:cs typeface="Times New Roman" panose="02020603050405020304" pitchFamily="18" charset="0"/>
                    <a:sym typeface="Symbol"/>
                  </a:rPr>
                  <a:t>: </a:t>
                </a:r>
                <a:r>
                  <a:rPr lang="es-ES" sz="1900" i="1" dirty="0" smtClean="0">
                    <a:solidFill>
                      <a:prstClr val="black"/>
                    </a:solidFill>
                    <a:latin typeface="Times New Roman" panose="02020603050405020304" pitchFamily="18" charset="0"/>
                    <a:cs typeface="Times New Roman" panose="02020603050405020304" pitchFamily="18" charset="0"/>
                    <a:sym typeface="Symbol"/>
                  </a:rPr>
                  <a:t>p</a:t>
                </a:r>
                <a:r>
                  <a:rPr lang="es-ES" sz="1900" dirty="0" smtClean="0">
                    <a:solidFill>
                      <a:prstClr val="black"/>
                    </a:solidFill>
                    <a:cs typeface="Times New Roman" panose="02020603050405020304" pitchFamily="18" charset="0"/>
                    <a:sym typeface="Symbol"/>
                  </a:rPr>
                  <a:t> &lt; 0,35   	La proporción </a:t>
                </a:r>
                <a:r>
                  <a:rPr lang="es-ES" sz="1900" dirty="0">
                    <a:solidFill>
                      <a:prstClr val="black"/>
                    </a:solidFill>
                    <a:cs typeface="Times New Roman" panose="02020603050405020304" pitchFamily="18" charset="0"/>
                    <a:sym typeface="Symbol"/>
                  </a:rPr>
                  <a:t>local </a:t>
                </a:r>
                <a:r>
                  <a:rPr lang="es-ES" sz="1900" dirty="0" smtClean="0">
                    <a:solidFill>
                      <a:prstClr val="black"/>
                    </a:solidFill>
                    <a:cs typeface="Times New Roman" panose="02020603050405020304" pitchFamily="18" charset="0"/>
                    <a:sym typeface="Symbol"/>
                  </a:rPr>
                  <a:t>es menor a </a:t>
                </a:r>
                <a:r>
                  <a:rPr lang="es-ES" sz="1900" dirty="0">
                    <a:solidFill>
                      <a:prstClr val="black"/>
                    </a:solidFill>
                    <a:cs typeface="Times New Roman" panose="02020603050405020304" pitchFamily="18" charset="0"/>
                    <a:sym typeface="Symbol"/>
                  </a:rPr>
                  <a:t>la de los enfermeros españoles.</a:t>
                </a:r>
              </a:p>
              <a:p>
                <a:pPr algn="just">
                  <a:tabLst>
                    <a:tab pos="1608138" algn="l"/>
                  </a:tabLst>
                </a:pPr>
                <a:endParaRPr lang="es-ES" sz="1900" dirty="0" smtClean="0">
                  <a:solidFill>
                    <a:prstClr val="black"/>
                  </a:solidFill>
                  <a:cs typeface="Times New Roman" panose="02020603050405020304" pitchFamily="18" charset="0"/>
                  <a:sym typeface="Symbol"/>
                </a:endParaRPr>
              </a:p>
              <a:p>
                <a:pPr marL="285750" indent="-285750" algn="just">
                  <a:spcBef>
                    <a:spcPts val="1200"/>
                  </a:spcBef>
                  <a:buFont typeface="Symbol"/>
                  <a:buChar char="a"/>
                </a:pPr>
                <a:r>
                  <a:rPr lang="es-ES" sz="1900" dirty="0" smtClean="0">
                    <a:solidFill>
                      <a:prstClr val="black"/>
                    </a:solidFill>
                    <a:cs typeface="Times New Roman" panose="02020603050405020304" pitchFamily="18" charset="0"/>
                    <a:sym typeface="Symbol"/>
                  </a:rPr>
                  <a:t>= 0,01</a:t>
                </a:r>
              </a:p>
              <a:p>
                <a:pPr lvl="0">
                  <a:spcBef>
                    <a:spcPts val="1200"/>
                  </a:spcBef>
                </a:pPr>
                <a:r>
                  <a:rPr lang="es-AR" sz="1900" dirty="0" smtClean="0">
                    <a:solidFill>
                      <a:prstClr val="black"/>
                    </a:solidFill>
                  </a:rPr>
                  <a:t>	Verifiquemos </a:t>
                </a:r>
                <a:r>
                  <a:rPr lang="es-AR" sz="1900" dirty="0">
                    <a:solidFill>
                      <a:prstClr val="black"/>
                    </a:solidFill>
                  </a:rPr>
                  <a:t>las </a:t>
                </a:r>
                <a:r>
                  <a:rPr lang="es-AR" sz="1900" dirty="0" smtClean="0">
                    <a:solidFill>
                      <a:prstClr val="black"/>
                    </a:solidFill>
                  </a:rPr>
                  <a:t>condiciones de simetría aproximada. </a:t>
                </a:r>
              </a:p>
              <a:p>
                <a:pPr lvl="0">
                  <a:spcBef>
                    <a:spcPts val="1200"/>
                  </a:spcBef>
                </a:pPr>
                <a:r>
                  <a:rPr lang="es-AR" sz="1900" dirty="0" smtClean="0">
                    <a:solidFill>
                      <a:prstClr val="black"/>
                    </a:solidFill>
                  </a:rPr>
                  <a:t>	60x0,35 </a:t>
                </a:r>
                <a:r>
                  <a:rPr lang="es-AR" sz="1900" dirty="0">
                    <a:solidFill>
                      <a:prstClr val="black"/>
                    </a:solidFill>
                  </a:rPr>
                  <a:t>= 21 &gt; 5 y 60x(1-0,35) = 39 &gt; </a:t>
                </a:r>
                <a:r>
                  <a:rPr lang="es-AR" sz="1900" dirty="0" smtClean="0">
                    <a:solidFill>
                      <a:prstClr val="black"/>
                    </a:solidFill>
                  </a:rPr>
                  <a:t>5. Se cumplen, luego:</a:t>
                </a:r>
                <a:endParaRPr lang="es-AR" sz="1900" dirty="0">
                  <a:solidFill>
                    <a:prstClr val="black"/>
                  </a:solidFill>
                </a:endParaRPr>
              </a:p>
              <a:p>
                <a:pPr lvl="0">
                  <a:spcBef>
                    <a:spcPts val="1200"/>
                  </a:spcBef>
                </a:pPr>
                <a14:m>
                  <m:oMath xmlns:m="http://schemas.openxmlformats.org/officeDocument/2006/math">
                    <m:acc>
                      <m:accPr>
                        <m:chr m:val="̂"/>
                        <m:ctrlPr>
                          <a:rPr lang="es-AR" sz="2000" i="1" dirty="0">
                            <a:solidFill>
                              <a:prstClr val="black"/>
                            </a:solidFill>
                            <a:latin typeface="Cambria Math" panose="02040503050406030204" pitchFamily="18" charset="0"/>
                          </a:rPr>
                        </m:ctrlPr>
                      </m:accPr>
                      <m:e>
                        <m:r>
                          <a:rPr lang="es-ES" sz="2000" i="1" dirty="0">
                            <a:solidFill>
                              <a:prstClr val="black"/>
                            </a:solidFill>
                            <a:latin typeface="Cambria Math"/>
                          </a:rPr>
                          <m:t>𝑃</m:t>
                        </m:r>
                      </m:e>
                    </m:acc>
                    <m:r>
                      <a:rPr lang="es-AR" sz="2000" i="1">
                        <a:solidFill>
                          <a:prstClr val="black"/>
                        </a:solidFill>
                        <a:latin typeface="Cambria Math" panose="02040503050406030204" pitchFamily="18" charset="0"/>
                        <a:ea typeface="Cambria Math" panose="02040503050406030204" pitchFamily="18" charset="0"/>
                      </a:rPr>
                      <m:t>≈</m:t>
                    </m:r>
                  </m:oMath>
                </a14:m>
                <a:r>
                  <a:rPr lang="es-AR" sz="2000" dirty="0">
                    <a:solidFill>
                      <a:prstClr val="black"/>
                    </a:solidFill>
                    <a:latin typeface="Calibri" panose="020F0502020204030204"/>
                  </a:rPr>
                  <a:t> </a:t>
                </a:r>
                <a14:m>
                  <m:oMath xmlns:m="http://schemas.openxmlformats.org/officeDocument/2006/math">
                    <m:r>
                      <a:rPr lang="es-ES" sz="2000" i="1">
                        <a:solidFill>
                          <a:prstClr val="black"/>
                        </a:solidFill>
                        <a:latin typeface="Cambria Math" panose="02040503050406030204" pitchFamily="18" charset="0"/>
                        <a:ea typeface="Cambria Math" panose="02040503050406030204" pitchFamily="18" charset="0"/>
                      </a:rPr>
                      <m:t>𝑁</m:t>
                    </m:r>
                    <m:r>
                      <a:rPr lang="es-ES" sz="2000" i="1">
                        <a:solidFill>
                          <a:prstClr val="black"/>
                        </a:solidFill>
                        <a:latin typeface="Cambria Math" panose="02040503050406030204" pitchFamily="18" charset="0"/>
                        <a:ea typeface="Cambria Math" panose="02040503050406030204" pitchFamily="18" charset="0"/>
                      </a:rPr>
                      <m:t>(0,35</m:t>
                    </m:r>
                  </m:oMath>
                </a14:m>
                <a:r>
                  <a:rPr lang="es-AR" sz="2000" dirty="0">
                    <a:solidFill>
                      <a:prstClr val="black"/>
                    </a:solidFill>
                    <a:latin typeface="Calibri" panose="020F0502020204030204"/>
                  </a:rPr>
                  <a:t> ; </a:t>
                </a:r>
                <a14:m>
                  <m:oMath xmlns:m="http://schemas.openxmlformats.org/officeDocument/2006/math">
                    <m:rad>
                      <m:radPr>
                        <m:degHide m:val="on"/>
                        <m:ctrlPr>
                          <a:rPr lang="es-AR" sz="2000" i="1">
                            <a:solidFill>
                              <a:prstClr val="black"/>
                            </a:solidFill>
                            <a:latin typeface="Cambria Math" panose="02040503050406030204" pitchFamily="18" charset="0"/>
                          </a:rPr>
                        </m:ctrlPr>
                      </m:radPr>
                      <m:deg/>
                      <m:e>
                        <m:f>
                          <m:fPr>
                            <m:ctrlPr>
                              <a:rPr lang="es-AR" sz="2000" i="1">
                                <a:solidFill>
                                  <a:prstClr val="black"/>
                                </a:solidFill>
                                <a:latin typeface="Cambria Math" panose="02040503050406030204" pitchFamily="18" charset="0"/>
                              </a:rPr>
                            </m:ctrlPr>
                          </m:fPr>
                          <m:num>
                            <m:r>
                              <a:rPr lang="es-ES" sz="2000" b="0" i="1" smtClean="0">
                                <a:solidFill>
                                  <a:prstClr val="black"/>
                                </a:solidFill>
                                <a:latin typeface="Cambria Math"/>
                                <a:ea typeface="Cambria Math" panose="02040503050406030204" pitchFamily="18" charset="0"/>
                              </a:rPr>
                              <m:t>0,35</m:t>
                            </m:r>
                            <m:r>
                              <a:rPr lang="es-ES" sz="2000" i="1">
                                <a:solidFill>
                                  <a:prstClr val="black"/>
                                </a:solidFill>
                                <a:latin typeface="Cambria Math" panose="02040503050406030204" pitchFamily="18" charset="0"/>
                              </a:rPr>
                              <m:t>(1−</m:t>
                            </m:r>
                            <m:r>
                              <a:rPr lang="es-ES" sz="2000" b="0" i="1" smtClean="0">
                                <a:solidFill>
                                  <a:prstClr val="black"/>
                                </a:solidFill>
                                <a:latin typeface="Cambria Math"/>
                                <a:ea typeface="Cambria Math" panose="02040503050406030204" pitchFamily="18" charset="0"/>
                              </a:rPr>
                              <m:t>0,35</m:t>
                            </m:r>
                            <m:r>
                              <a:rPr lang="es-ES" sz="2000" i="1">
                                <a:solidFill>
                                  <a:prstClr val="black"/>
                                </a:solidFill>
                                <a:latin typeface="Cambria Math" panose="02040503050406030204" pitchFamily="18" charset="0"/>
                                <a:ea typeface="Cambria Math" panose="02040503050406030204" pitchFamily="18" charset="0"/>
                              </a:rPr>
                              <m:t>)</m:t>
                            </m:r>
                          </m:num>
                          <m:den>
                            <m:r>
                              <m:rPr>
                                <m:nor/>
                              </m:rPr>
                              <a:rPr lang="es-ES" sz="2000" b="0" dirty="0" smtClean="0">
                                <a:solidFill>
                                  <a:prstClr val="black"/>
                                </a:solidFill>
                                <a:latin typeface="Times New Roman" panose="02020603050405020304" pitchFamily="18" charset="0"/>
                                <a:cs typeface="Times New Roman" panose="02020603050405020304" pitchFamily="18" charset="0"/>
                              </a:rPr>
                              <m:t>60</m:t>
                            </m:r>
                          </m:den>
                        </m:f>
                      </m:e>
                    </m:rad>
                  </m:oMath>
                </a14:m>
                <a:r>
                  <a:rPr lang="es-AR" sz="2000" dirty="0">
                    <a:solidFill>
                      <a:prstClr val="black"/>
                    </a:solidFill>
                    <a:latin typeface="Calibri" panose="020F0502020204030204"/>
                  </a:rPr>
                  <a:t>) </a:t>
                </a:r>
                <a:r>
                  <a:rPr lang="es-AR" sz="2000" dirty="0" smtClean="0">
                    <a:solidFill>
                      <a:prstClr val="black"/>
                    </a:solidFill>
                    <a:latin typeface="Calibri" panose="020F0502020204030204"/>
                  </a:rPr>
                  <a:t>= </a:t>
                </a:r>
                <a14:m>
                  <m:oMath xmlns:m="http://schemas.openxmlformats.org/officeDocument/2006/math">
                    <m:r>
                      <a:rPr lang="es-ES" sz="2000" i="1">
                        <a:solidFill>
                          <a:prstClr val="black"/>
                        </a:solidFill>
                        <a:latin typeface="Cambria Math" panose="02040503050406030204" pitchFamily="18" charset="0"/>
                        <a:ea typeface="Cambria Math" panose="02040503050406030204" pitchFamily="18" charset="0"/>
                      </a:rPr>
                      <m:t>𝑁</m:t>
                    </m:r>
                    <m:r>
                      <a:rPr lang="es-ES" sz="2000" i="1">
                        <a:solidFill>
                          <a:prstClr val="black"/>
                        </a:solidFill>
                        <a:latin typeface="Cambria Math" panose="02040503050406030204" pitchFamily="18" charset="0"/>
                        <a:ea typeface="Cambria Math" panose="02040503050406030204" pitchFamily="18" charset="0"/>
                      </a:rPr>
                      <m:t>(0,35</m:t>
                    </m:r>
                  </m:oMath>
                </a14:m>
                <a:r>
                  <a:rPr lang="es-AR" sz="2000" dirty="0">
                    <a:solidFill>
                      <a:prstClr val="black"/>
                    </a:solidFill>
                    <a:latin typeface="Calibri" panose="020F0502020204030204"/>
                  </a:rPr>
                  <a:t> ; </a:t>
                </a:r>
                <a14:m>
                  <m:oMath xmlns:m="http://schemas.openxmlformats.org/officeDocument/2006/math">
                    <m:r>
                      <a:rPr lang="es-ES" sz="2000" b="0" i="1" smtClean="0">
                        <a:solidFill>
                          <a:prstClr val="black"/>
                        </a:solidFill>
                        <a:latin typeface="Cambria Math"/>
                      </a:rPr>
                      <m:t>0,06158) </m:t>
                    </m:r>
                  </m:oMath>
                </a14:m>
                <a:r>
                  <a:rPr lang="es-AR" sz="2000" dirty="0" smtClean="0">
                    <a:solidFill>
                      <a:prstClr val="black"/>
                    </a:solidFill>
                    <a:latin typeface="Calibri" panose="020F0502020204030204"/>
                  </a:rPr>
                  <a:t>bajo H</a:t>
                </a:r>
                <a:r>
                  <a:rPr lang="es-AR" sz="2000" baseline="-25000" dirty="0" smtClean="0">
                    <a:solidFill>
                      <a:prstClr val="black"/>
                    </a:solidFill>
                    <a:latin typeface="Calibri" panose="020F0502020204030204"/>
                  </a:rPr>
                  <a:t>0</a:t>
                </a:r>
                <a:r>
                  <a:rPr lang="es-AR" sz="2000" dirty="0" smtClean="0">
                    <a:solidFill>
                      <a:prstClr val="black"/>
                    </a:solidFill>
                    <a:latin typeface="Calibri" panose="020F0502020204030204"/>
                  </a:rPr>
                  <a:t>. </a:t>
                </a:r>
              </a:p>
            </p:txBody>
          </p:sp>
        </mc:Choice>
        <mc:Fallback xmlns="">
          <p:sp>
            <p:nvSpPr>
              <p:cNvPr id="4" name="3 CuadroTexto"/>
              <p:cNvSpPr txBox="1">
                <a:spLocks noRot="1" noChangeAspect="1" noMove="1" noResize="1" noEditPoints="1" noAdjustHandles="1" noChangeArrowheads="1" noChangeShapeType="1" noTextEdit="1"/>
              </p:cNvSpPr>
              <p:nvPr/>
            </p:nvSpPr>
            <p:spPr>
              <a:xfrm>
                <a:off x="251520" y="692696"/>
                <a:ext cx="8742020" cy="4996752"/>
              </a:xfrm>
              <a:prstGeom prst="rect">
                <a:avLst/>
              </a:prstGeom>
              <a:blipFill rotWithShape="1">
                <a:blip r:embed="rId2"/>
                <a:stretch>
                  <a:fillRect l="-628" t="-733" r="-697"/>
                </a:stretch>
              </a:blipFill>
            </p:spPr>
            <p:txBody>
              <a:bodyPr/>
              <a:lstStyle/>
              <a:p>
                <a:r>
                  <a:rPr lang="es-ES">
                    <a:noFill/>
                  </a:rPr>
                  <a:t> </a:t>
                </a:r>
              </a:p>
            </p:txBody>
          </p:sp>
        </mc:Fallback>
      </mc:AlternateContent>
    </p:spTree>
    <p:extLst>
      <p:ext uri="{BB962C8B-B14F-4D97-AF65-F5344CB8AC3E}">
        <p14:creationId xmlns:p14="http://schemas.microsoft.com/office/powerpoint/2010/main" val="2506421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548680"/>
                <a:ext cx="7992888" cy="6059736"/>
              </a:xfrm>
              <a:prstGeom prst="rect">
                <a:avLst/>
              </a:prstGeom>
              <a:noFill/>
            </p:spPr>
            <p:txBody>
              <a:bodyPr wrap="square" rtlCol="0">
                <a:spAutoFit/>
              </a:bodyPr>
              <a:lstStyle/>
              <a:p>
                <a:pPr lvl="0" algn="just">
                  <a:spcBef>
                    <a:spcPts val="1200"/>
                  </a:spcBef>
                </a:pPr>
                <a:r>
                  <a:rPr lang="es-AR" sz="2000" dirty="0" smtClean="0">
                    <a:solidFill>
                      <a:prstClr val="black"/>
                    </a:solidFill>
                    <a:latin typeface="Calibri" panose="020F0502020204030204"/>
                  </a:rPr>
                  <a:t>	</a:t>
                </a:r>
                <a:r>
                  <a:rPr lang="es-AR" sz="1900" dirty="0" smtClean="0">
                    <a:solidFill>
                      <a:prstClr val="black"/>
                    </a:solidFill>
                  </a:rPr>
                  <a:t>Siendo </a:t>
                </a:r>
                <a:r>
                  <a:rPr lang="es-AR" sz="1900" dirty="0">
                    <a:solidFill>
                      <a:prstClr val="black"/>
                    </a:solidFill>
                  </a:rPr>
                  <a:t>una prueba unilateral a izquierda, buscamos el valor crítico en la distribución normal con los parámetros indicados, que corresponden al percentil 1 de la distribución (probabilidad 0,01 a izquierda). Se obtiene así: </a:t>
                </a:r>
                <a:r>
                  <a:rPr lang="es-AR" sz="1900" dirty="0" smtClean="0">
                    <a:solidFill>
                      <a:prstClr val="black"/>
                    </a:solidFill>
                  </a:rPr>
                  <a:t>0,20674.</a:t>
                </a:r>
              </a:p>
              <a:p>
                <a:pPr lvl="0" algn="just">
                  <a:spcBef>
                    <a:spcPts val="1200"/>
                  </a:spcBef>
                </a:pPr>
                <a:r>
                  <a:rPr lang="es-AR" sz="1900" dirty="0">
                    <a:solidFill>
                      <a:prstClr val="black"/>
                    </a:solidFill>
                  </a:rPr>
                  <a:t>	</a:t>
                </a:r>
                <a:r>
                  <a:rPr lang="es-AR" sz="1900" dirty="0" smtClean="0">
                    <a:solidFill>
                      <a:prstClr val="black"/>
                    </a:solidFill>
                  </a:rPr>
                  <a:t>Se rechaza H</a:t>
                </a:r>
                <a:r>
                  <a:rPr lang="es-AR" sz="1900" baseline="-25000" dirty="0" smtClean="0">
                    <a:solidFill>
                      <a:prstClr val="black"/>
                    </a:solidFill>
                  </a:rPr>
                  <a:t>0</a:t>
                </a:r>
                <a:r>
                  <a:rPr lang="es-AR" sz="1900" dirty="0" smtClean="0">
                    <a:solidFill>
                      <a:prstClr val="black"/>
                    </a:solidFill>
                  </a:rPr>
                  <a:t> si y sólo si en la muestra de 60 se observara un valor de </a:t>
                </a:r>
                <a14:m>
                  <m:oMath xmlns:m="http://schemas.openxmlformats.org/officeDocument/2006/math">
                    <m:acc>
                      <m:accPr>
                        <m:chr m:val="̂"/>
                        <m:ctrlPr>
                          <a:rPr lang="es-AR" sz="2000" i="1" dirty="0">
                            <a:solidFill>
                              <a:prstClr val="black"/>
                            </a:solidFill>
                            <a:latin typeface="Cambria Math" panose="02040503050406030204" pitchFamily="18" charset="0"/>
                          </a:rPr>
                        </m:ctrlPr>
                      </m:accPr>
                      <m:e>
                        <m:r>
                          <a:rPr lang="es-ES" sz="2000" i="1" dirty="0">
                            <a:solidFill>
                              <a:prstClr val="black"/>
                            </a:solidFill>
                            <a:latin typeface="Cambria Math"/>
                          </a:rPr>
                          <m:t>𝑃</m:t>
                        </m:r>
                      </m:e>
                    </m:acc>
                  </m:oMath>
                </a14:m>
                <a:r>
                  <a:rPr lang="es-AR" sz="1900" dirty="0" smtClean="0">
                    <a:solidFill>
                      <a:prstClr val="black"/>
                    </a:solidFill>
                  </a:rPr>
                  <a:t>&lt; 0,20674 (es decir, menos de un 20,67% de kinesiólogos con alto agotamiento emocional).</a:t>
                </a:r>
              </a:p>
              <a:p>
                <a:pPr lvl="0" algn="just">
                  <a:spcBef>
                    <a:spcPts val="1200"/>
                  </a:spcBef>
                </a:pPr>
                <a:r>
                  <a:rPr lang="es-AR" sz="1900" dirty="0">
                    <a:solidFill>
                      <a:prstClr val="black"/>
                    </a:solidFill>
                  </a:rPr>
                  <a:t>	</a:t>
                </a:r>
                <a:r>
                  <a:rPr lang="es-AR" sz="2000" dirty="0">
                    <a:solidFill>
                      <a:prstClr val="black"/>
                    </a:solidFill>
                  </a:rPr>
                  <a:t> </a:t>
                </a:r>
                <a14:m>
                  <m:oMath xmlns:m="http://schemas.openxmlformats.org/officeDocument/2006/math">
                    <m:acc>
                      <m:accPr>
                        <m:chr m:val="̂"/>
                        <m:ctrlPr>
                          <a:rPr lang="es-AR" sz="2000" i="1" dirty="0">
                            <a:solidFill>
                              <a:prstClr val="black"/>
                            </a:solidFill>
                            <a:latin typeface="Cambria Math" panose="02040503050406030204" pitchFamily="18" charset="0"/>
                          </a:rPr>
                        </m:ctrlPr>
                      </m:accPr>
                      <m:e>
                        <m:r>
                          <a:rPr lang="es-ES" sz="2000" b="0" i="1" dirty="0" smtClean="0">
                            <a:solidFill>
                              <a:prstClr val="black"/>
                            </a:solidFill>
                            <a:latin typeface="Cambria Math"/>
                          </a:rPr>
                          <m:t>𝑝</m:t>
                        </m:r>
                      </m:e>
                    </m:acc>
                  </m:oMath>
                </a14:m>
                <a:r>
                  <a:rPr lang="es-AR" sz="1900" dirty="0" smtClean="0">
                    <a:solidFill>
                      <a:prstClr val="black"/>
                    </a:solidFill>
                  </a:rPr>
                  <a:t> = 10/60 </a:t>
                </a:r>
                <a:r>
                  <a:rPr lang="es-AR" sz="1900" dirty="0" smtClean="0">
                    <a:solidFill>
                      <a:prstClr val="black"/>
                    </a:solidFill>
                    <a:sym typeface="Symbol"/>
                  </a:rPr>
                  <a:t> 0,1667</a:t>
                </a:r>
              </a:p>
              <a:p>
                <a:pPr lvl="0" algn="just">
                  <a:spcBef>
                    <a:spcPts val="1200"/>
                  </a:spcBef>
                </a:pPr>
                <a:r>
                  <a:rPr lang="es-AR" sz="1900" dirty="0">
                    <a:solidFill>
                      <a:prstClr val="black"/>
                    </a:solidFill>
                    <a:sym typeface="Symbol"/>
                  </a:rPr>
                  <a:t>	</a:t>
                </a:r>
                <a:r>
                  <a:rPr lang="es-AR" sz="1900" dirty="0" smtClean="0">
                    <a:solidFill>
                      <a:prstClr val="black"/>
                    </a:solidFill>
                    <a:sym typeface="Symbol"/>
                  </a:rPr>
                  <a:t>Como 0,1667 &lt; 0,20674 se rechaza H</a:t>
                </a:r>
                <a:r>
                  <a:rPr lang="es-AR" sz="1900" baseline="-25000" dirty="0" smtClean="0">
                    <a:solidFill>
                      <a:prstClr val="black"/>
                    </a:solidFill>
                    <a:sym typeface="Symbol"/>
                  </a:rPr>
                  <a:t>0</a:t>
                </a:r>
                <a:r>
                  <a:rPr lang="es-AR" sz="1900" dirty="0" smtClean="0">
                    <a:solidFill>
                      <a:prstClr val="black"/>
                    </a:solidFill>
                    <a:sym typeface="Symbol"/>
                  </a:rPr>
                  <a:t>.</a:t>
                </a:r>
              </a:p>
              <a:p>
                <a:pPr lvl="0" algn="just">
                  <a:spcBef>
                    <a:spcPts val="1200"/>
                  </a:spcBef>
                </a:pPr>
                <a:r>
                  <a:rPr lang="es-AR" sz="1900" dirty="0">
                    <a:solidFill>
                      <a:prstClr val="black"/>
                    </a:solidFill>
                    <a:sym typeface="Symbol"/>
                  </a:rPr>
                  <a:t>	</a:t>
                </a:r>
                <a:r>
                  <a:rPr lang="es-AR" sz="1900" dirty="0" smtClean="0">
                    <a:solidFill>
                      <a:prstClr val="black"/>
                    </a:solidFill>
                    <a:sym typeface="Symbol"/>
                  </a:rPr>
                  <a:t>Se concluye </a:t>
                </a:r>
                <a:r>
                  <a:rPr lang="es-AR" sz="1900" smtClean="0">
                    <a:solidFill>
                      <a:prstClr val="black"/>
                    </a:solidFill>
                    <a:sym typeface="Symbol"/>
                  </a:rPr>
                  <a:t>que la proporción </a:t>
                </a:r>
                <a:r>
                  <a:rPr lang="es-AR" sz="1900" dirty="0" smtClean="0">
                    <a:solidFill>
                      <a:prstClr val="black"/>
                    </a:solidFill>
                    <a:sym typeface="Symbol"/>
                  </a:rPr>
                  <a:t>observada es significativamente menor a la de los baremos españoles. </a:t>
                </a:r>
              </a:p>
              <a:p>
                <a:pPr lvl="0" algn="just">
                  <a:spcBef>
                    <a:spcPts val="1200"/>
                  </a:spcBef>
                </a:pPr>
                <a:r>
                  <a:rPr lang="es-AR" sz="1900" dirty="0">
                    <a:solidFill>
                      <a:prstClr val="black"/>
                    </a:solidFill>
                    <a:sym typeface="Symbol"/>
                  </a:rPr>
                  <a:t>	</a:t>
                </a:r>
                <a:r>
                  <a:rPr lang="es-AR" sz="1900" dirty="0" smtClean="0">
                    <a:solidFill>
                      <a:prstClr val="black"/>
                    </a:solidFill>
                    <a:sym typeface="Symbol"/>
                  </a:rPr>
                  <a:t>El valor </a:t>
                </a:r>
                <a:r>
                  <a:rPr lang="es-AR" sz="1900" i="1" dirty="0" smtClean="0">
                    <a:solidFill>
                      <a:prstClr val="black"/>
                    </a:solidFill>
                    <a:sym typeface="Symbol"/>
                  </a:rPr>
                  <a:t>p</a:t>
                </a:r>
                <a:r>
                  <a:rPr lang="es-AR" sz="1900" dirty="0" smtClean="0">
                    <a:solidFill>
                      <a:prstClr val="black"/>
                    </a:solidFill>
                    <a:sym typeface="Symbol"/>
                  </a:rPr>
                  <a:t> = P(</a:t>
                </a:r>
                <a14:m>
                  <m:oMath xmlns:m="http://schemas.openxmlformats.org/officeDocument/2006/math">
                    <m:acc>
                      <m:accPr>
                        <m:chr m:val="̂"/>
                        <m:ctrlPr>
                          <a:rPr lang="es-AR" sz="2000" i="1" dirty="0">
                            <a:solidFill>
                              <a:prstClr val="black"/>
                            </a:solidFill>
                            <a:latin typeface="Cambria Math" panose="02040503050406030204" pitchFamily="18" charset="0"/>
                          </a:rPr>
                        </m:ctrlPr>
                      </m:accPr>
                      <m:e>
                        <m:r>
                          <a:rPr lang="es-ES" sz="2000" i="1" dirty="0">
                            <a:solidFill>
                              <a:prstClr val="black"/>
                            </a:solidFill>
                            <a:latin typeface="Cambria Math"/>
                          </a:rPr>
                          <m:t>𝑃</m:t>
                        </m:r>
                      </m:e>
                    </m:acc>
                  </m:oMath>
                </a14:m>
                <a:r>
                  <a:rPr lang="es-AR" sz="1900" dirty="0" smtClean="0">
                    <a:solidFill>
                      <a:prstClr val="black"/>
                    </a:solidFill>
                  </a:rPr>
                  <a:t> &lt; 0,1667 / </a:t>
                </a:r>
                <a:r>
                  <a:rPr lang="es-AR" sz="1900" i="1" dirty="0" smtClean="0">
                    <a:solidFill>
                      <a:prstClr val="black"/>
                    </a:solidFill>
                    <a:latin typeface="Times New Roman" panose="02020603050405020304" pitchFamily="18" charset="0"/>
                    <a:cs typeface="Times New Roman" panose="02020603050405020304" pitchFamily="18" charset="0"/>
                  </a:rPr>
                  <a:t>p</a:t>
                </a:r>
                <a:r>
                  <a:rPr lang="es-AR" sz="1900" dirty="0" smtClean="0">
                    <a:solidFill>
                      <a:prstClr val="black"/>
                    </a:solidFill>
                  </a:rPr>
                  <a:t> = 0,35) = 0,00146</a:t>
                </a:r>
              </a:p>
              <a:p>
                <a:pPr lvl="0" algn="just">
                  <a:spcBef>
                    <a:spcPts val="1200"/>
                  </a:spcBef>
                </a:pPr>
                <a:r>
                  <a:rPr lang="es-AR" sz="1900" dirty="0" smtClean="0">
                    <a:solidFill>
                      <a:prstClr val="black"/>
                    </a:solidFill>
                  </a:rPr>
                  <a:t>Tamaño del efecto</a:t>
                </a:r>
              </a:p>
              <a:p>
                <a:pPr lvl="0" algn="just">
                  <a:spcAft>
                    <a:spcPts val="1200"/>
                  </a:spcAft>
                </a:pPr>
                <a14:m>
                  <m:oMath xmlns:m="http://schemas.openxmlformats.org/officeDocument/2006/math">
                    <m:r>
                      <a:rPr lang="es-ES" sz="2000" b="0" i="1" smtClean="0">
                        <a:solidFill>
                          <a:prstClr val="black"/>
                        </a:solidFill>
                        <a:latin typeface="Cambria Math"/>
                      </a:rPr>
                      <m:t>𝑑</m:t>
                    </m:r>
                    <m:r>
                      <a:rPr lang="es-ES" sz="2000" b="0" i="1" smtClean="0">
                        <a:solidFill>
                          <a:prstClr val="black"/>
                        </a:solidFill>
                        <a:latin typeface="Cambria Math"/>
                      </a:rPr>
                      <m:t>=</m:t>
                    </m:r>
                    <m:f>
                      <m:fPr>
                        <m:ctrlPr>
                          <a:rPr lang="es-ES" sz="2000" i="1">
                            <a:solidFill>
                              <a:prstClr val="black"/>
                            </a:solidFill>
                            <a:latin typeface="Cambria Math" panose="02040503050406030204" pitchFamily="18" charset="0"/>
                          </a:rPr>
                        </m:ctrlPr>
                      </m:fPr>
                      <m:num>
                        <m:d>
                          <m:dPr>
                            <m:begChr m:val="|"/>
                            <m:endChr m:val="|"/>
                            <m:ctrlPr>
                              <a:rPr lang="es-ES" sz="2000" i="1">
                                <a:solidFill>
                                  <a:prstClr val="black"/>
                                </a:solidFill>
                                <a:latin typeface="Cambria Math" panose="02040503050406030204" pitchFamily="18" charset="0"/>
                              </a:rPr>
                            </m:ctrlPr>
                          </m:d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𝑝</m:t>
                                </m:r>
                              </m:e>
                            </m:acc>
                            <m:r>
                              <a:rPr lang="es-ES" sz="2000" i="1">
                                <a:solidFill>
                                  <a:prstClr val="black"/>
                                </a:solidFill>
                                <a:latin typeface="Cambria Math"/>
                              </a:rPr>
                              <m:t> −</m:t>
                            </m:r>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a:rPr>
                                  <m:t>𝑝</m:t>
                                </m:r>
                              </m:e>
                              <m:sub>
                                <m:r>
                                  <a:rPr lang="es-ES" sz="2000" i="1">
                                    <a:solidFill>
                                      <a:prstClr val="black"/>
                                    </a:solidFill>
                                    <a:latin typeface="Cambria Math"/>
                                  </a:rPr>
                                  <m:t>0</m:t>
                                </m:r>
                              </m:sub>
                            </m:sSub>
                          </m:e>
                        </m:d>
                      </m:num>
                      <m:den>
                        <m:rad>
                          <m:radPr>
                            <m:degHide m:val="on"/>
                            <m:ctrlPr>
                              <a:rPr lang="es-ES" sz="2000" i="1">
                                <a:solidFill>
                                  <a:prstClr val="black"/>
                                </a:solidFill>
                                <a:latin typeface="Cambria Math" panose="02040503050406030204" pitchFamily="18" charset="0"/>
                              </a:rPr>
                            </m:ctrlPr>
                          </m:radPr>
                          <m:deg/>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𝑝</m:t>
                                </m:r>
                              </m:e>
                            </m:acc>
                            <m:r>
                              <a:rPr lang="es-ES" sz="2000" i="1">
                                <a:solidFill>
                                  <a:prstClr val="black"/>
                                </a:solidFill>
                                <a:latin typeface="Cambria Math"/>
                              </a:rPr>
                              <m:t>(1−</m:t>
                            </m:r>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𝑝</m:t>
                                </m:r>
                              </m:e>
                            </m:acc>
                            <m:r>
                              <a:rPr lang="es-ES" sz="2000" i="1">
                                <a:solidFill>
                                  <a:prstClr val="black"/>
                                </a:solidFill>
                                <a:latin typeface="Cambria Math"/>
                              </a:rPr>
                              <m:t>)</m:t>
                            </m:r>
                          </m:e>
                        </m:rad>
                      </m:den>
                    </m:f>
                    <m:r>
                      <a:rPr lang="es-ES" sz="2000" b="0" i="1" smtClean="0">
                        <a:solidFill>
                          <a:prstClr val="black"/>
                        </a:solidFill>
                        <a:latin typeface="Cambria Math"/>
                      </a:rPr>
                      <m:t>=</m:t>
                    </m:r>
                    <m:f>
                      <m:fPr>
                        <m:ctrlPr>
                          <a:rPr lang="es-ES" sz="2000" i="1">
                            <a:solidFill>
                              <a:prstClr val="black"/>
                            </a:solidFill>
                            <a:latin typeface="Cambria Math" panose="02040503050406030204" pitchFamily="18" charset="0"/>
                          </a:rPr>
                        </m:ctrlPr>
                      </m:fPr>
                      <m:num>
                        <m:d>
                          <m:dPr>
                            <m:begChr m:val="|"/>
                            <m:endChr m:val="|"/>
                            <m:ctrlPr>
                              <a:rPr lang="es-ES" sz="2000" i="1">
                                <a:solidFill>
                                  <a:prstClr val="black"/>
                                </a:solidFill>
                                <a:latin typeface="Cambria Math" panose="02040503050406030204" pitchFamily="18" charset="0"/>
                              </a:rPr>
                            </m:ctrlPr>
                          </m:dPr>
                          <m:e>
                            <m:r>
                              <a:rPr lang="es-ES" sz="2000" i="1">
                                <a:solidFill>
                                  <a:prstClr val="black"/>
                                </a:solidFill>
                                <a:latin typeface="Cambria Math"/>
                              </a:rPr>
                              <m:t>0,1667−0,35</m:t>
                            </m:r>
                          </m:e>
                        </m:d>
                      </m:num>
                      <m:den>
                        <m:rad>
                          <m:radPr>
                            <m:degHide m:val="on"/>
                            <m:ctrlPr>
                              <a:rPr lang="es-ES" sz="2000" i="1">
                                <a:solidFill>
                                  <a:prstClr val="black"/>
                                </a:solidFill>
                                <a:latin typeface="Cambria Math" panose="02040503050406030204" pitchFamily="18" charset="0"/>
                              </a:rPr>
                            </m:ctrlPr>
                          </m:radPr>
                          <m:deg/>
                          <m:e>
                            <m:r>
                              <a:rPr lang="es-ES" sz="2000" i="1">
                                <a:solidFill>
                                  <a:prstClr val="black"/>
                                </a:solidFill>
                                <a:latin typeface="Cambria Math"/>
                              </a:rPr>
                              <m:t>0,</m:t>
                            </m:r>
                            <m:r>
                              <a:rPr lang="es-ES" sz="2000" b="0" i="1" smtClean="0">
                                <a:solidFill>
                                  <a:prstClr val="black"/>
                                </a:solidFill>
                                <a:latin typeface="Cambria Math"/>
                              </a:rPr>
                              <m:t>1667</m:t>
                            </m:r>
                            <m:r>
                              <a:rPr lang="es-ES" sz="2000" i="1">
                                <a:solidFill>
                                  <a:prstClr val="black"/>
                                </a:solidFill>
                                <a:latin typeface="Cambria Math"/>
                              </a:rPr>
                              <m:t>(1−0,</m:t>
                            </m:r>
                            <m:r>
                              <a:rPr lang="es-ES" sz="2000" b="0" i="1" smtClean="0">
                                <a:solidFill>
                                  <a:prstClr val="black"/>
                                </a:solidFill>
                                <a:latin typeface="Cambria Math"/>
                              </a:rPr>
                              <m:t>1667</m:t>
                            </m:r>
                            <m:r>
                              <a:rPr lang="es-ES" sz="2000" i="1">
                                <a:solidFill>
                                  <a:prstClr val="black"/>
                                </a:solidFill>
                                <a:latin typeface="Cambria Math"/>
                              </a:rPr>
                              <m:t>)</m:t>
                            </m:r>
                          </m:e>
                        </m:rad>
                      </m:den>
                    </m:f>
                    <m:r>
                      <a:rPr lang="es-ES" sz="2000" b="0" i="1" smtClean="0">
                        <a:solidFill>
                          <a:prstClr val="black"/>
                        </a:solidFill>
                        <a:latin typeface="Cambria Math"/>
                      </a:rPr>
                      <m:t>=0,4918</m:t>
                    </m:r>
                  </m:oMath>
                </a14:m>
                <a:r>
                  <a:rPr lang="es-AR" sz="2000" dirty="0" smtClean="0">
                    <a:solidFill>
                      <a:prstClr val="black"/>
                    </a:solidFill>
                    <a:latin typeface="Calibri" panose="020F0502020204030204"/>
                    <a:sym typeface="Symbol"/>
                  </a:rPr>
                  <a:t>   Efecto mediano.</a:t>
                </a:r>
                <a:endParaRPr lang="es-AR" sz="2000" dirty="0">
                  <a:solidFill>
                    <a:prstClr val="black"/>
                  </a:solidFill>
                  <a:latin typeface="Calibri" panose="020F0502020204030204"/>
                </a:endParaRPr>
              </a:p>
              <a:p>
                <a:pPr lvl="0" algn="just"/>
                <a:endParaRPr lang="es-ES" dirty="0">
                  <a:solidFill>
                    <a:prstClr val="black"/>
                  </a:solidFill>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548680"/>
                <a:ext cx="7992888" cy="6059736"/>
              </a:xfrm>
              <a:prstGeom prst="rect">
                <a:avLst/>
              </a:prstGeom>
              <a:blipFill>
                <a:blip r:embed="rId2"/>
                <a:stretch>
                  <a:fillRect l="-686" t="-503" r="-763"/>
                </a:stretch>
              </a:blipFill>
            </p:spPr>
            <p:txBody>
              <a:bodyPr/>
              <a:lstStyle/>
              <a:p>
                <a:r>
                  <a:rPr lang="es-ES">
                    <a:noFill/>
                  </a:rPr>
                  <a:t> </a:t>
                </a:r>
              </a:p>
            </p:txBody>
          </p:sp>
        </mc:Fallback>
      </mc:AlternateContent>
      <p:sp>
        <p:nvSpPr>
          <p:cNvPr id="3" name="Título 1">
            <a:extLst>
              <a:ext uri="{FF2B5EF4-FFF2-40B4-BE49-F238E27FC236}">
                <a16:creationId xmlns:a16="http://schemas.microsoft.com/office/drawing/2014/main" id="{5D38356E-C424-4E23-849D-789CB849615B}"/>
              </a:ext>
            </a:extLst>
          </p:cNvPr>
          <p:cNvSpPr txBox="1">
            <a:spLocks/>
          </p:cNvSpPr>
          <p:nvPr/>
        </p:nvSpPr>
        <p:spPr>
          <a:xfrm>
            <a:off x="3851920" y="5877272"/>
            <a:ext cx="5141620"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Resolución Manual</a:t>
            </a:r>
            <a:endParaRPr lang="es-AR" sz="4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599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687344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ítulo 1">
            <a:extLst>
              <a:ext uri="{FF2B5EF4-FFF2-40B4-BE49-F238E27FC236}">
                <a16:creationId xmlns:a16="http://schemas.microsoft.com/office/drawing/2014/main" id="{5D38356E-C424-4E23-849D-789CB849615B}"/>
              </a:ext>
            </a:extLst>
          </p:cNvPr>
          <p:cNvSpPr txBox="1">
            <a:spLocks/>
          </p:cNvSpPr>
          <p:nvPr/>
        </p:nvSpPr>
        <p:spPr>
          <a:xfrm>
            <a:off x="2217214" y="5301208"/>
            <a:ext cx="6581780" cy="155679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una Proporción con </a:t>
            </a:r>
            <a:r>
              <a:rPr lang="es-AR" sz="4400" dirty="0" err="1" smtClean="0"/>
              <a:t>Statistix</a:t>
            </a:r>
            <a:endParaRPr lang="es-AR" sz="4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943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988" y="629980"/>
            <a:ext cx="45624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23528" y="836712"/>
            <a:ext cx="3384376" cy="923330"/>
          </a:xfrm>
          <a:prstGeom prst="rect">
            <a:avLst/>
          </a:prstGeom>
          <a:noFill/>
        </p:spPr>
        <p:txBody>
          <a:bodyPr wrap="square" rtlCol="0">
            <a:spAutoFit/>
          </a:bodyPr>
          <a:lstStyle/>
          <a:p>
            <a:pPr algn="just"/>
            <a:r>
              <a:rPr lang="es-ES" dirty="0" smtClean="0"/>
              <a:t>Test sobre la proporción de una población utilizando una sola muestra.</a:t>
            </a:r>
            <a:endParaRPr lang="es-ES" dirty="0"/>
          </a:p>
        </p:txBody>
      </p:sp>
      <p:sp>
        <p:nvSpPr>
          <p:cNvPr id="4" name="3 CuadroTexto"/>
          <p:cNvSpPr txBox="1"/>
          <p:nvPr/>
        </p:nvSpPr>
        <p:spPr>
          <a:xfrm>
            <a:off x="179512" y="2049416"/>
            <a:ext cx="3240360" cy="830997"/>
          </a:xfrm>
          <a:prstGeom prst="rect">
            <a:avLst/>
          </a:prstGeom>
          <a:noFill/>
        </p:spPr>
        <p:txBody>
          <a:bodyPr wrap="square" rtlCol="0">
            <a:spAutoFit/>
          </a:bodyPr>
          <a:lstStyle/>
          <a:p>
            <a:pPr algn="just"/>
            <a:r>
              <a:rPr lang="es-ES" sz="1600" dirty="0" smtClean="0"/>
              <a:t>Datos: Tamaño de muestra</a:t>
            </a:r>
          </a:p>
          <a:p>
            <a:pPr marL="717550" indent="-717550" algn="just"/>
            <a:r>
              <a:rPr lang="es-ES" sz="1600" dirty="0"/>
              <a:t> </a:t>
            </a:r>
            <a:r>
              <a:rPr lang="es-ES" sz="1600" dirty="0" smtClean="0"/>
              <a:t>          Cantidad de éxitos en la muestra.</a:t>
            </a:r>
            <a:endParaRPr lang="es-ES" sz="1600" dirty="0"/>
          </a:p>
        </p:txBody>
      </p:sp>
      <p:sp>
        <p:nvSpPr>
          <p:cNvPr id="5" name="4 CuadroTexto"/>
          <p:cNvSpPr txBox="1"/>
          <p:nvPr/>
        </p:nvSpPr>
        <p:spPr>
          <a:xfrm>
            <a:off x="207218" y="3032812"/>
            <a:ext cx="3356670" cy="584775"/>
          </a:xfrm>
          <a:prstGeom prst="rect">
            <a:avLst/>
          </a:prstGeom>
          <a:noFill/>
        </p:spPr>
        <p:txBody>
          <a:bodyPr wrap="square" rtlCol="0">
            <a:spAutoFit/>
          </a:bodyPr>
          <a:lstStyle/>
          <a:p>
            <a:pPr algn="just"/>
            <a:r>
              <a:rPr lang="es-ES" sz="1600" dirty="0" smtClean="0"/>
              <a:t>Valor de la proporción postulado en H</a:t>
            </a:r>
            <a:r>
              <a:rPr lang="es-ES" sz="1600" baseline="-25000" dirty="0" smtClean="0"/>
              <a:t>0</a:t>
            </a:r>
            <a:r>
              <a:rPr lang="es-ES" sz="1600" dirty="0" smtClean="0"/>
              <a:t>. En este problema es 0,35.</a:t>
            </a:r>
            <a:endParaRPr lang="es-ES" sz="1600" dirty="0"/>
          </a:p>
        </p:txBody>
      </p:sp>
      <p:sp>
        <p:nvSpPr>
          <p:cNvPr id="6" name="5 CuadroTexto"/>
          <p:cNvSpPr txBox="1"/>
          <p:nvPr/>
        </p:nvSpPr>
        <p:spPr>
          <a:xfrm>
            <a:off x="323528" y="4030405"/>
            <a:ext cx="3240360" cy="584775"/>
          </a:xfrm>
          <a:prstGeom prst="rect">
            <a:avLst/>
          </a:prstGeom>
          <a:noFill/>
        </p:spPr>
        <p:txBody>
          <a:bodyPr wrap="square" rtlCol="0">
            <a:spAutoFit/>
          </a:bodyPr>
          <a:lstStyle/>
          <a:p>
            <a:pPr algn="just"/>
            <a:r>
              <a:rPr lang="es-ES" sz="1600" dirty="0" smtClean="0"/>
              <a:t>Relación postulada en la alternativa. En este caso “&lt;“.</a:t>
            </a:r>
            <a:endParaRPr lang="es-ES" sz="1600" dirty="0"/>
          </a:p>
        </p:txBody>
      </p:sp>
      <p:sp>
        <p:nvSpPr>
          <p:cNvPr id="7" name="6 CuadroTexto"/>
          <p:cNvSpPr txBox="1"/>
          <p:nvPr/>
        </p:nvSpPr>
        <p:spPr>
          <a:xfrm>
            <a:off x="5508104" y="4509120"/>
            <a:ext cx="3240360" cy="584775"/>
          </a:xfrm>
          <a:prstGeom prst="rect">
            <a:avLst/>
          </a:prstGeom>
          <a:noFill/>
        </p:spPr>
        <p:txBody>
          <a:bodyPr wrap="square" rtlCol="0">
            <a:spAutoFit/>
          </a:bodyPr>
          <a:lstStyle/>
          <a:p>
            <a:pPr algn="just"/>
            <a:r>
              <a:rPr lang="es-ES" sz="1600" dirty="0" smtClean="0"/>
              <a:t>Nivel de confianza de la estimación por intervalos.</a:t>
            </a:r>
            <a:endParaRPr lang="es-ES" sz="1600" dirty="0"/>
          </a:p>
        </p:txBody>
      </p:sp>
      <p:sp>
        <p:nvSpPr>
          <p:cNvPr id="8" name="Título 1">
            <a:extLst>
              <a:ext uri="{FF2B5EF4-FFF2-40B4-BE49-F238E27FC236}">
                <a16:creationId xmlns:a16="http://schemas.microsoft.com/office/drawing/2014/main" id="{5D38356E-C424-4E23-849D-789CB849615B}"/>
              </a:ext>
            </a:extLst>
          </p:cNvPr>
          <p:cNvSpPr txBox="1">
            <a:spLocks/>
          </p:cNvSpPr>
          <p:nvPr/>
        </p:nvSpPr>
        <p:spPr>
          <a:xfrm>
            <a:off x="2217214" y="5301208"/>
            <a:ext cx="6581780" cy="155679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una Proporción con </a:t>
            </a:r>
            <a:r>
              <a:rPr lang="es-AR" sz="4400" dirty="0" err="1" smtClean="0"/>
              <a:t>Statistix</a:t>
            </a:r>
            <a:endParaRPr lang="es-AR" sz="4400" i="1" dirty="0" smtClean="0">
              <a:latin typeface="Times New Roman" panose="02020603050405020304" pitchFamily="18" charset="0"/>
              <a:cs typeface="Times New Roman" panose="02020603050405020304" pitchFamily="18" charset="0"/>
            </a:endParaRPr>
          </a:p>
        </p:txBody>
      </p:sp>
      <p:sp>
        <p:nvSpPr>
          <p:cNvPr id="3" name="2 Flecha derecha"/>
          <p:cNvSpPr/>
          <p:nvPr/>
        </p:nvSpPr>
        <p:spPr>
          <a:xfrm>
            <a:off x="3707904" y="1298377"/>
            <a:ext cx="936104" cy="186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derecha"/>
          <p:cNvSpPr/>
          <p:nvPr/>
        </p:nvSpPr>
        <p:spPr>
          <a:xfrm>
            <a:off x="2924200" y="2143785"/>
            <a:ext cx="1719808" cy="186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3419872" y="2488175"/>
            <a:ext cx="1224136" cy="186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12 Conector curvado"/>
          <p:cNvCxnSpPr>
            <a:stCxn id="5" idx="3"/>
          </p:cNvCxnSpPr>
          <p:nvPr/>
        </p:nvCxnSpPr>
        <p:spPr>
          <a:xfrm flipV="1">
            <a:off x="3563888" y="2143785"/>
            <a:ext cx="2952328" cy="1181415"/>
          </a:xfrm>
          <a:prstGeom prst="curvedConnector3">
            <a:avLst>
              <a:gd name="adj1" fmla="val 80972"/>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0" name="29 Conector curvado"/>
          <p:cNvCxnSpPr/>
          <p:nvPr/>
        </p:nvCxnSpPr>
        <p:spPr>
          <a:xfrm flipV="1">
            <a:off x="3563888" y="2880413"/>
            <a:ext cx="3024336" cy="1442380"/>
          </a:xfrm>
          <a:prstGeom prst="curvedConnector3">
            <a:avLst>
              <a:gd name="adj1" fmla="val 81000"/>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2" name="31 Flecha arriba"/>
          <p:cNvSpPr/>
          <p:nvPr/>
        </p:nvSpPr>
        <p:spPr>
          <a:xfrm>
            <a:off x="6716607" y="3706368"/>
            <a:ext cx="203039" cy="8027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03632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01" y="188640"/>
            <a:ext cx="42291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1">
            <a:extLst>
              <a:ext uri="{FF2B5EF4-FFF2-40B4-BE49-F238E27FC236}">
                <a16:creationId xmlns:a16="http://schemas.microsoft.com/office/drawing/2014/main" id="{5D38356E-C424-4E23-849D-789CB849615B}"/>
              </a:ext>
            </a:extLst>
          </p:cNvPr>
          <p:cNvSpPr txBox="1">
            <a:spLocks/>
          </p:cNvSpPr>
          <p:nvPr/>
        </p:nvSpPr>
        <p:spPr>
          <a:xfrm>
            <a:off x="2217214" y="5085184"/>
            <a:ext cx="6581780" cy="165618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una Proporción con </a:t>
            </a:r>
            <a:r>
              <a:rPr lang="es-AR" sz="4400" dirty="0" err="1" smtClean="0"/>
              <a:t>Statistix</a:t>
            </a:r>
            <a:endParaRPr lang="es-AR" sz="4400" i="1" dirty="0" smtClean="0">
              <a:latin typeface="Times New Roman" panose="02020603050405020304" pitchFamily="18" charset="0"/>
              <a:cs typeface="Times New Roman" panose="02020603050405020304" pitchFamily="18" charset="0"/>
            </a:endParaRPr>
          </a:p>
        </p:txBody>
      </p:sp>
      <p:sp>
        <p:nvSpPr>
          <p:cNvPr id="2" name="1 Elipse"/>
          <p:cNvSpPr/>
          <p:nvPr/>
        </p:nvSpPr>
        <p:spPr>
          <a:xfrm>
            <a:off x="2915816" y="2924944"/>
            <a:ext cx="1296144" cy="57606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Flecha derecha"/>
          <p:cNvSpPr/>
          <p:nvPr/>
        </p:nvSpPr>
        <p:spPr>
          <a:xfrm rot="19393443">
            <a:off x="4222779" y="2692889"/>
            <a:ext cx="576064" cy="15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4932040" y="548680"/>
            <a:ext cx="3461162" cy="3724096"/>
          </a:xfrm>
          <a:prstGeom prst="rect">
            <a:avLst/>
          </a:prstGeom>
          <a:noFill/>
        </p:spPr>
        <p:txBody>
          <a:bodyPr wrap="square" rtlCol="0">
            <a:spAutoFit/>
          </a:bodyPr>
          <a:lstStyle/>
          <a:p>
            <a:pPr algn="ctr">
              <a:spcAft>
                <a:spcPts val="1200"/>
              </a:spcAft>
            </a:pPr>
            <a:r>
              <a:rPr lang="es-ES" dirty="0" smtClean="0"/>
              <a:t>Valor </a:t>
            </a:r>
            <a:r>
              <a:rPr lang="es-ES" i="1" dirty="0" smtClean="0"/>
              <a:t>p</a:t>
            </a:r>
            <a:r>
              <a:rPr lang="es-ES" dirty="0" smtClean="0"/>
              <a:t> corregido y sin corregir.</a:t>
            </a:r>
          </a:p>
          <a:p>
            <a:pPr algn="just">
              <a:spcAft>
                <a:spcPts val="1200"/>
              </a:spcAft>
            </a:pPr>
            <a:r>
              <a:rPr lang="es-ES" dirty="0"/>
              <a:t>	</a:t>
            </a:r>
            <a:r>
              <a:rPr lang="es-ES" dirty="0" smtClean="0"/>
              <a:t>El corregido alude a un mejoramiento en la aproximación de la binomial por la normal, llamada corrección por continuidad, que no vemos en este curso.</a:t>
            </a:r>
            <a:r>
              <a:rPr lang="es-ES" dirty="0">
                <a:solidFill>
                  <a:prstClr val="black"/>
                </a:solidFill>
              </a:rPr>
              <a:t> </a:t>
            </a:r>
            <a:r>
              <a:rPr lang="es-ES" dirty="0" smtClean="0">
                <a:solidFill>
                  <a:prstClr val="black"/>
                </a:solidFill>
              </a:rPr>
              <a:t>Por eso, manualmente </a:t>
            </a:r>
            <a:r>
              <a:rPr lang="es-ES" dirty="0">
                <a:solidFill>
                  <a:prstClr val="black"/>
                </a:solidFill>
              </a:rPr>
              <a:t>hemos calculado sin corregir. </a:t>
            </a:r>
            <a:endParaRPr lang="es-ES" dirty="0" smtClean="0"/>
          </a:p>
          <a:p>
            <a:pPr algn="just">
              <a:spcAft>
                <a:spcPts val="1200"/>
              </a:spcAft>
            </a:pPr>
            <a:r>
              <a:rPr lang="es-ES" dirty="0" smtClean="0"/>
              <a:t>	En cualquiera de los dos casos se rechaza H</a:t>
            </a:r>
            <a:r>
              <a:rPr lang="es-ES" baseline="-25000" dirty="0" smtClean="0"/>
              <a:t>0</a:t>
            </a:r>
            <a:r>
              <a:rPr lang="es-ES" dirty="0" smtClean="0"/>
              <a:t> por ser inferior a 0,01.</a:t>
            </a:r>
            <a:endParaRPr lang="es-ES" dirty="0"/>
          </a:p>
        </p:txBody>
      </p:sp>
    </p:spTree>
    <p:extLst>
      <p:ext uri="{BB962C8B-B14F-4D97-AF65-F5344CB8AC3E}">
        <p14:creationId xmlns:p14="http://schemas.microsoft.com/office/powerpoint/2010/main" val="1326537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933765" y="4581128"/>
            <a:ext cx="7899402" cy="165618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una Diferencia de Medias para Muestras Independientes</a:t>
            </a:r>
            <a:endParaRPr lang="es-AR" sz="44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611560" y="764704"/>
            <a:ext cx="7899402" cy="3631763"/>
          </a:xfrm>
          <a:prstGeom prst="rect">
            <a:avLst/>
          </a:prstGeom>
          <a:noFill/>
        </p:spPr>
        <p:txBody>
          <a:bodyPr wrap="square" rtlCol="0">
            <a:spAutoFit/>
          </a:bodyPr>
          <a:lstStyle/>
          <a:p>
            <a:pPr algn="just">
              <a:spcBef>
                <a:spcPts val="1200"/>
              </a:spcBef>
            </a:pPr>
            <a:r>
              <a:rPr lang="es-ES" dirty="0" smtClean="0"/>
              <a:t>	</a:t>
            </a:r>
            <a:r>
              <a:rPr lang="es-ES" sz="2200" dirty="0" smtClean="0"/>
              <a:t>Es uno de los más usados para comparar dos grupos; por ejemplo un grupo control con otro experimental.</a:t>
            </a:r>
          </a:p>
          <a:p>
            <a:pPr algn="just">
              <a:spcBef>
                <a:spcPts val="1200"/>
              </a:spcBef>
            </a:pPr>
            <a:r>
              <a:rPr lang="es-ES" sz="2200" dirty="0"/>
              <a:t>	</a:t>
            </a:r>
            <a:r>
              <a:rPr lang="es-ES" sz="2200" dirty="0" smtClean="0"/>
              <a:t>Cuando se comparan dos grupos que representan dos poblaciones a través de una variable cuantitativa como, por ejemplo, el puntaje en un test, y se toma como resumen de los mismos las medias; entonces se comparan ambas medias </a:t>
            </a:r>
            <a:r>
              <a:rPr lang="es-ES" sz="2200" dirty="0" err="1" smtClean="0"/>
              <a:t>muestrales</a:t>
            </a:r>
            <a:r>
              <a:rPr lang="es-ES" sz="2200" dirty="0" smtClean="0"/>
              <a:t> como representantes de sus correspondientes medias poblacionales y de allí se concluye si hubo un efecto del tratamiento, si las poblaciones difieren o no, o en qué sentido lo hacen.</a:t>
            </a:r>
            <a:endParaRPr lang="es-ES" sz="2200" dirty="0"/>
          </a:p>
        </p:txBody>
      </p:sp>
    </p:spTree>
    <p:extLst>
      <p:ext uri="{BB962C8B-B14F-4D97-AF65-F5344CB8AC3E}">
        <p14:creationId xmlns:p14="http://schemas.microsoft.com/office/powerpoint/2010/main" val="2505398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627785" y="5291976"/>
            <a:ext cx="6490508" cy="151216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a:t>
            </a:r>
            <a:r>
              <a:rPr lang="es-AR" sz="4400" dirty="0" smtClean="0">
                <a:sym typeface="Symbol"/>
              </a:rPr>
              <a:t> cuando </a:t>
            </a:r>
            <a:br>
              <a:rPr lang="es-AR" sz="4400" dirty="0" smtClean="0">
                <a:sym typeface="Symbol"/>
              </a:rPr>
            </a:br>
            <a:r>
              <a:rPr lang="es-AR" sz="4400" dirty="0" smtClean="0">
                <a:sym typeface="Symbol"/>
              </a:rPr>
              <a:t> es conocida</a:t>
            </a:r>
            <a:endParaRPr lang="es-AR" sz="4400" dirty="0"/>
          </a:p>
        </p:txBody>
      </p:sp>
      <mc:AlternateContent xmlns:mc="http://schemas.openxmlformats.org/markup-compatibility/2006" xmlns:a14="http://schemas.microsoft.com/office/drawing/2010/main">
        <mc:Choice Requires="a14">
          <p:sp>
            <p:nvSpPr>
              <p:cNvPr id="3" name="2 CuadroTexto"/>
              <p:cNvSpPr txBox="1"/>
              <p:nvPr/>
            </p:nvSpPr>
            <p:spPr>
              <a:xfrm>
                <a:off x="300599" y="404664"/>
                <a:ext cx="8640960" cy="5016758"/>
              </a:xfrm>
              <a:prstGeom prst="rect">
                <a:avLst/>
              </a:prstGeom>
              <a:noFill/>
            </p:spPr>
            <p:txBody>
              <a:bodyPr wrap="square" rtlCol="0">
                <a:spAutoFit/>
              </a:bodyPr>
              <a:lstStyle/>
              <a:p>
                <a:pPr>
                  <a:spcBef>
                    <a:spcPts val="1200"/>
                  </a:spcBef>
                </a:pPr>
                <a:r>
                  <a:rPr lang="es-ES" sz="2000" b="1" i="1" dirty="0" smtClean="0">
                    <a:latin typeface="Times New Roman" panose="02020603050405020304" pitchFamily="18" charset="0"/>
                    <a:cs typeface="Times New Roman" panose="02020603050405020304" pitchFamily="18" charset="0"/>
                  </a:rPr>
                  <a:t>X</a:t>
                </a:r>
                <a:r>
                  <a:rPr lang="es-ES" sz="2000" dirty="0" smtClean="0"/>
                  <a:t> = Variable sobre cuya población de valores se realizarán las inferencias.</a:t>
                </a:r>
              </a:p>
              <a:p>
                <a:pPr algn="just">
                  <a:spcBef>
                    <a:spcPts val="1200"/>
                  </a:spcBef>
                  <a:tabLst>
                    <a:tab pos="1701800" algn="l"/>
                  </a:tabLst>
                </a:pPr>
                <a:r>
                  <a:rPr lang="es-ES" sz="2000" dirty="0" smtClean="0"/>
                  <a:t>Denotamos con  </a:t>
                </a:r>
                <a:r>
                  <a:rPr lang="es-ES" sz="2000" i="1" dirty="0" smtClean="0">
                    <a:solidFill>
                      <a:prstClr val="black"/>
                    </a:solidFill>
                    <a:latin typeface="Symbol" panose="05050102010706020507" pitchFamily="18" charset="2"/>
                    <a:cs typeface="Times New Roman" panose="02020603050405020304" pitchFamily="18" charset="0"/>
                  </a:rPr>
                  <a:t>m </a:t>
                </a:r>
                <a:r>
                  <a:rPr lang="es-ES" sz="2000" dirty="0" smtClean="0">
                    <a:solidFill>
                      <a:prstClr val="black"/>
                    </a:solidFill>
                    <a:cs typeface="Times New Roman" panose="02020603050405020304" pitchFamily="18" charset="0"/>
                  </a:rPr>
                  <a:t>= E(</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dirty="0" smtClean="0">
                    <a:solidFill>
                      <a:prstClr val="black"/>
                    </a:solidFill>
                    <a:cs typeface="Times New Roman" panose="02020603050405020304" pitchFamily="18" charset="0"/>
                  </a:rPr>
                  <a:t>) y </a:t>
                </a:r>
                <a:r>
                  <a:rPr lang="es-ES" sz="2000" i="1" dirty="0" smtClean="0">
                    <a:solidFill>
                      <a:prstClr val="black"/>
                    </a:solidFill>
                    <a:latin typeface="Symbol" panose="05050102010706020507" pitchFamily="18" charset="2"/>
                    <a:cs typeface="Times New Roman" panose="02020603050405020304" pitchFamily="18" charset="0"/>
                  </a:rPr>
                  <a:t>s</a:t>
                </a:r>
                <a:r>
                  <a:rPr lang="es-ES" sz="2000" dirty="0" smtClean="0">
                    <a:solidFill>
                      <a:prstClr val="black"/>
                    </a:solidFill>
                    <a:cs typeface="Times New Roman" panose="02020603050405020304" pitchFamily="18" charset="0"/>
                  </a:rPr>
                  <a:t> = DS(X); esto es, respectivamente, la media y la desviación estándar de la población de todos los valores de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dirty="0" smtClean="0">
                    <a:solidFill>
                      <a:prstClr val="black"/>
                    </a:solidFill>
                    <a:cs typeface="Times New Roman" panose="02020603050405020304" pitchFamily="18" charset="0"/>
                  </a:rPr>
                  <a:t>.</a:t>
                </a:r>
                <a:endParaRPr lang="es-ES" sz="2000" dirty="0" smtClean="0">
                  <a:cs typeface="Times New Roman" panose="02020603050405020304" pitchFamily="18" charset="0"/>
                </a:endParaRPr>
              </a:p>
              <a:p>
                <a:pPr algn="just">
                  <a:spcBef>
                    <a:spcPts val="1200"/>
                  </a:spcBef>
                </a:pPr>
                <a:r>
                  <a:rPr lang="es-ES" sz="2000" b="1" dirty="0" smtClean="0"/>
                  <a:t>Supuestos</a:t>
                </a:r>
                <a:r>
                  <a:rPr lang="es-ES" sz="2000" dirty="0" smtClean="0"/>
                  <a:t>: Se necesitará suponer que </a:t>
                </a:r>
                <a:r>
                  <a:rPr lang="es-ES" sz="2000" i="1" dirty="0" smtClean="0">
                    <a:latin typeface="Times New Roman" panose="02020603050405020304" pitchFamily="18" charset="0"/>
                    <a:cs typeface="Times New Roman" panose="02020603050405020304" pitchFamily="18" charset="0"/>
                  </a:rPr>
                  <a:t>X</a:t>
                </a:r>
                <a:r>
                  <a:rPr lang="es-ES" sz="2000" dirty="0" smtClean="0"/>
                  <a:t> se distribuye normalmente cuando el tamaño de muestra sea pequeño (típicamente </a:t>
                </a:r>
                <a:r>
                  <a:rPr lang="es-ES" sz="2000" i="1" dirty="0" smtClean="0">
                    <a:latin typeface="Times New Roman" panose="02020603050405020304" pitchFamily="18" charset="0"/>
                    <a:cs typeface="Times New Roman" panose="02020603050405020304" pitchFamily="18" charset="0"/>
                  </a:rPr>
                  <a:t>n</a:t>
                </a:r>
                <a:r>
                  <a:rPr lang="es-ES" sz="2000" dirty="0" smtClean="0"/>
                  <a:t> &lt; 30) para que se pueda conocer la distribución de probabilidades del estadístico de prueba y hallar los valores críticos de la zona de rechazo o calcular el valor p.</a:t>
                </a:r>
              </a:p>
              <a:p>
                <a:pPr>
                  <a:spcBef>
                    <a:spcPts val="1200"/>
                  </a:spcBef>
                </a:pPr>
                <a:r>
                  <a:rPr lang="es-ES" sz="2000" b="1" dirty="0" smtClean="0"/>
                  <a:t>Hipótesis</a:t>
                </a:r>
              </a:p>
              <a:p>
                <a:pPr>
                  <a:spcBef>
                    <a:spcPts val="1200"/>
                  </a:spcBef>
                </a:pPr>
                <a:r>
                  <a:rPr lang="es-ES" sz="2000" dirty="0" smtClean="0"/>
                  <a:t>H</a:t>
                </a:r>
                <a:r>
                  <a:rPr lang="es-ES" sz="2000" baseline="-25000" dirty="0" smtClean="0"/>
                  <a:t>0</a:t>
                </a:r>
                <a:r>
                  <a:rPr lang="es-ES" sz="2000" dirty="0" smtClean="0"/>
                  <a:t>: </a:t>
                </a:r>
                <a:r>
                  <a:rPr lang="es-ES" sz="2000" i="1" dirty="0" smtClean="0">
                    <a:latin typeface="Symbol" panose="05050102010706020507" pitchFamily="18" charset="2"/>
                    <a:cs typeface="Times New Roman" panose="02020603050405020304" pitchFamily="18" charset="0"/>
                  </a:rPr>
                  <a:t>m = m</a:t>
                </a:r>
                <a:r>
                  <a:rPr lang="es-ES" sz="2000" i="1" baseline="-25000" dirty="0" smtClean="0">
                    <a:latin typeface="Symbol" panose="05050102010706020507" pitchFamily="18" charset="2"/>
                    <a:cs typeface="Times New Roman" panose="02020603050405020304" pitchFamily="18" charset="0"/>
                  </a:rPr>
                  <a:t>0</a:t>
                </a:r>
              </a:p>
              <a:p>
                <a:pPr>
                  <a:spcBef>
                    <a:spcPts val="1200"/>
                  </a:spcBef>
                </a:pPr>
                <a:r>
                  <a:rPr lang="es-ES" sz="2000" dirty="0" smtClean="0"/>
                  <a:t>H</a:t>
                </a:r>
                <a:r>
                  <a:rPr lang="es-ES" sz="2000" baseline="-25000" dirty="0" smtClean="0"/>
                  <a:t>1</a:t>
                </a:r>
                <a:r>
                  <a:rPr lang="es-ES" sz="2000" dirty="0" smtClean="0"/>
                  <a:t>: la que corresponda a cada problema (</a:t>
                </a:r>
                <a:r>
                  <a:rPr lang="es-ES" sz="2000" i="1" dirty="0" smtClean="0">
                    <a:latin typeface="Symbol" panose="05050102010706020507" pitchFamily="18" charset="2"/>
                  </a:rPr>
                  <a:t>m &lt; m</a:t>
                </a:r>
                <a:r>
                  <a:rPr lang="es-ES" sz="2000" i="1" baseline="-25000" dirty="0" smtClean="0">
                    <a:latin typeface="Symbol" panose="05050102010706020507" pitchFamily="18" charset="2"/>
                  </a:rPr>
                  <a:t>0 </a:t>
                </a:r>
                <a:r>
                  <a:rPr lang="es-ES" sz="2000" i="1" dirty="0" smtClean="0">
                    <a:latin typeface="Symbol" panose="05050102010706020507" pitchFamily="18" charset="2"/>
                  </a:rPr>
                  <a:t>,   m &gt; m</a:t>
                </a:r>
                <a:r>
                  <a:rPr lang="es-ES" sz="2000" i="1" baseline="-25000" dirty="0" smtClean="0">
                    <a:latin typeface="Symbol" panose="05050102010706020507" pitchFamily="18" charset="2"/>
                  </a:rPr>
                  <a:t>0</a:t>
                </a:r>
                <a:r>
                  <a:rPr lang="es-ES" sz="2000" i="1" dirty="0" smtClean="0">
                    <a:latin typeface="Symbol" panose="05050102010706020507" pitchFamily="18" charset="2"/>
                  </a:rPr>
                  <a:t>   </a:t>
                </a:r>
                <a:r>
                  <a:rPr lang="es-ES" sz="2000" dirty="0" smtClean="0">
                    <a:latin typeface="+mj-lt"/>
                  </a:rPr>
                  <a:t>o</a:t>
                </a:r>
                <a:r>
                  <a:rPr lang="es-ES" sz="2000" i="1" dirty="0" smtClean="0">
                    <a:latin typeface="Symbol" panose="05050102010706020507" pitchFamily="18" charset="2"/>
                  </a:rPr>
                  <a:t>   m </a:t>
                </a:r>
                <a:r>
                  <a:rPr lang="es-ES" sz="2000" i="1" dirty="0" smtClean="0">
                    <a:latin typeface="Symbol" panose="05050102010706020507" pitchFamily="18" charset="2"/>
                    <a:sym typeface="Symbol"/>
                  </a:rPr>
                  <a:t> m</a:t>
                </a:r>
                <a:r>
                  <a:rPr lang="es-ES" sz="2000" i="1" baseline="-25000" dirty="0" smtClean="0">
                    <a:latin typeface="Symbol" panose="05050102010706020507" pitchFamily="18" charset="2"/>
                    <a:sym typeface="Symbol"/>
                  </a:rPr>
                  <a:t>0</a:t>
                </a:r>
                <a:r>
                  <a:rPr lang="es-ES" sz="2000" dirty="0" smtClean="0">
                    <a:sym typeface="Symbol"/>
                  </a:rPr>
                  <a:t>).</a:t>
                </a:r>
                <a:endParaRPr lang="es-ES" sz="2000" dirty="0" smtClean="0"/>
              </a:p>
              <a:p>
                <a:pPr algn="just">
                  <a:spcBef>
                    <a:spcPts val="1200"/>
                  </a:spcBef>
                </a:pPr>
                <a:r>
                  <a:rPr lang="es-ES" sz="2000" dirty="0" smtClean="0"/>
                  <a:t>El estadístico de prueba es </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oMath>
                </a14:m>
                <a:r>
                  <a:rPr lang="es-ES" sz="2000" dirty="0" smtClean="0"/>
                  <a:t> porque es el estimador del parámetro </a:t>
                </a:r>
                <a:r>
                  <a:rPr lang="es-ES" sz="2000" i="1" dirty="0" smtClean="0">
                    <a:latin typeface="Symbol" panose="05050102010706020507" pitchFamily="18" charset="2"/>
                  </a:rPr>
                  <a:t>m</a:t>
                </a:r>
                <a:r>
                  <a:rPr lang="es-ES" sz="2000" dirty="0" smtClean="0"/>
                  <a:t> sobre el cual se están formulando las hipótesis.</a:t>
                </a:r>
                <a:endParaRPr lang="es-ES" sz="20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300599" y="404664"/>
                <a:ext cx="8640960" cy="5016758"/>
              </a:xfrm>
              <a:prstGeom prst="rect">
                <a:avLst/>
              </a:prstGeom>
              <a:blipFill rotWithShape="1">
                <a:blip r:embed="rId2"/>
                <a:stretch>
                  <a:fillRect l="-705" t="-729" r="-705" b="-1094"/>
                </a:stretch>
              </a:blipFill>
            </p:spPr>
            <p:txBody>
              <a:bodyPr/>
              <a:lstStyle/>
              <a:p>
                <a:r>
                  <a:rPr lang="es-ES">
                    <a:noFill/>
                  </a:rPr>
                  <a:t> </a:t>
                </a:r>
              </a:p>
            </p:txBody>
          </p:sp>
        </mc:Fallback>
      </mc:AlternateContent>
    </p:spTree>
    <p:extLst>
      <p:ext uri="{BB962C8B-B14F-4D97-AF65-F5344CB8AC3E}">
        <p14:creationId xmlns:p14="http://schemas.microsoft.com/office/powerpoint/2010/main" val="17702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rot="18469879">
            <a:off x="413489" y="1945819"/>
            <a:ext cx="4374985" cy="21872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D38356E-C424-4E23-849D-789CB849615B}"/>
              </a:ext>
            </a:extLst>
          </p:cNvPr>
          <p:cNvSpPr txBox="1">
            <a:spLocks/>
          </p:cNvSpPr>
          <p:nvPr/>
        </p:nvSpPr>
        <p:spPr>
          <a:xfrm>
            <a:off x="3480688" y="5201816"/>
            <a:ext cx="5663311" cy="165618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Comparación de dos Poblaciones</a:t>
            </a:r>
            <a:endParaRPr lang="es-AR" sz="4400" i="1" dirty="0" smtClean="0">
              <a:latin typeface="Times New Roman" panose="02020603050405020304" pitchFamily="18" charset="0"/>
              <a:cs typeface="Times New Roman" panose="02020603050405020304" pitchFamily="18" charset="0"/>
            </a:endParaRPr>
          </a:p>
        </p:txBody>
      </p:sp>
      <p:sp>
        <p:nvSpPr>
          <p:cNvPr id="4" name="3 Elipse"/>
          <p:cNvSpPr/>
          <p:nvPr/>
        </p:nvSpPr>
        <p:spPr>
          <a:xfrm rot="18469879">
            <a:off x="3941880" y="2098218"/>
            <a:ext cx="4374985" cy="21872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643457" y="1196752"/>
            <a:ext cx="479618"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rPr>
              <a:t>X</a:t>
            </a:r>
            <a:r>
              <a:rPr lang="es-ES" sz="2400" baseline="-25000" dirty="0" smtClean="0"/>
              <a:t>1</a:t>
            </a:r>
            <a:endParaRPr lang="es-ES" sz="2400" baseline="-25000" dirty="0"/>
          </a:p>
        </p:txBody>
      </p:sp>
      <p:sp>
        <p:nvSpPr>
          <p:cNvPr id="6" name="5 CuadroTexto"/>
          <p:cNvSpPr txBox="1"/>
          <p:nvPr/>
        </p:nvSpPr>
        <p:spPr>
          <a:xfrm>
            <a:off x="5588473" y="1196752"/>
            <a:ext cx="479618"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rPr>
              <a:t>X</a:t>
            </a:r>
            <a:r>
              <a:rPr lang="es-ES" sz="2400" baseline="-25000" dirty="0" smtClean="0"/>
              <a:t>2</a:t>
            </a:r>
            <a:endParaRPr lang="es-ES" sz="2400" baseline="-25000" dirty="0"/>
          </a:p>
        </p:txBody>
      </p:sp>
      <p:sp>
        <p:nvSpPr>
          <p:cNvPr id="7" name="6 CuadroTexto"/>
          <p:cNvSpPr txBox="1"/>
          <p:nvPr/>
        </p:nvSpPr>
        <p:spPr>
          <a:xfrm>
            <a:off x="2771800" y="2006792"/>
            <a:ext cx="482824" cy="461665"/>
          </a:xfrm>
          <a:prstGeom prst="rect">
            <a:avLst/>
          </a:prstGeom>
          <a:noFill/>
        </p:spPr>
        <p:txBody>
          <a:bodyPr wrap="none" rtlCol="0">
            <a:spAutoFit/>
          </a:bodyPr>
          <a:lstStyle/>
          <a:p>
            <a:r>
              <a:rPr lang="es-ES" sz="2400" b="1" i="1" dirty="0" smtClean="0">
                <a:latin typeface="Times New Roman" panose="02020603050405020304" pitchFamily="18" charset="0"/>
                <a:cs typeface="Times New Roman" panose="02020603050405020304" pitchFamily="18" charset="0"/>
                <a:sym typeface="Symbol"/>
              </a:rPr>
              <a:t></a:t>
            </a:r>
            <a:r>
              <a:rPr lang="es-ES" sz="2400" b="1" baseline="-25000" dirty="0" smtClean="0"/>
              <a:t>1</a:t>
            </a:r>
            <a:endParaRPr lang="es-ES" sz="2400" b="1" baseline="-25000" dirty="0"/>
          </a:p>
        </p:txBody>
      </p:sp>
      <p:sp>
        <p:nvSpPr>
          <p:cNvPr id="8" name="7 CuadroTexto"/>
          <p:cNvSpPr txBox="1"/>
          <p:nvPr/>
        </p:nvSpPr>
        <p:spPr>
          <a:xfrm>
            <a:off x="6535192" y="2069231"/>
            <a:ext cx="482824" cy="461665"/>
          </a:xfrm>
          <a:prstGeom prst="rect">
            <a:avLst/>
          </a:prstGeom>
          <a:noFill/>
        </p:spPr>
        <p:txBody>
          <a:bodyPr wrap="none" rtlCol="0">
            <a:spAutoFit/>
          </a:bodyPr>
          <a:lstStyle/>
          <a:p>
            <a:r>
              <a:rPr lang="es-ES" sz="2400" b="1" i="1" dirty="0" smtClean="0">
                <a:latin typeface="Times New Roman" panose="02020603050405020304" pitchFamily="18" charset="0"/>
                <a:cs typeface="Times New Roman" panose="02020603050405020304" pitchFamily="18" charset="0"/>
                <a:sym typeface="Symbol"/>
              </a:rPr>
              <a:t></a:t>
            </a:r>
            <a:r>
              <a:rPr lang="es-ES" sz="2400" b="1" baseline="-25000" dirty="0" smtClean="0"/>
              <a:t>2</a:t>
            </a:r>
            <a:endParaRPr lang="es-ES" sz="2400" b="1" baseline="-25000" dirty="0"/>
          </a:p>
        </p:txBody>
      </p:sp>
      <p:sp>
        <p:nvSpPr>
          <p:cNvPr id="9" name="8 CuadroTexto"/>
          <p:cNvSpPr txBox="1"/>
          <p:nvPr/>
        </p:nvSpPr>
        <p:spPr>
          <a:xfrm>
            <a:off x="4540739" y="1658418"/>
            <a:ext cx="452569" cy="707886"/>
          </a:xfrm>
          <a:prstGeom prst="rect">
            <a:avLst/>
          </a:prstGeom>
          <a:noFill/>
        </p:spPr>
        <p:txBody>
          <a:bodyPr wrap="square" rtlCol="0">
            <a:spAutoFit/>
          </a:bodyPr>
          <a:lstStyle/>
          <a:p>
            <a:r>
              <a:rPr lang="es-ES" sz="4000" b="1" i="1" dirty="0" smtClean="0">
                <a:solidFill>
                  <a:srgbClr val="FF0000"/>
                </a:solidFill>
                <a:latin typeface="Times New Roman" panose="02020603050405020304" pitchFamily="18" charset="0"/>
                <a:cs typeface="Times New Roman" panose="02020603050405020304" pitchFamily="18" charset="0"/>
                <a:sym typeface="Symbol"/>
              </a:rPr>
              <a:t>?</a:t>
            </a:r>
            <a:endParaRPr lang="es-ES" sz="4000" b="1" baseline="-25000" dirty="0">
              <a:solidFill>
                <a:srgbClr val="FF0000"/>
              </a:solidFill>
            </a:endParaRPr>
          </a:p>
        </p:txBody>
      </p:sp>
      <p:sp>
        <p:nvSpPr>
          <p:cNvPr id="10" name="9 Elipse"/>
          <p:cNvSpPr/>
          <p:nvPr/>
        </p:nvSpPr>
        <p:spPr>
          <a:xfrm rot="18469879">
            <a:off x="996127" y="3313434"/>
            <a:ext cx="2023883" cy="10936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rot="18469879">
            <a:off x="4572523" y="3466941"/>
            <a:ext cx="1988467" cy="10936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2" name="11 Rectángulo"/>
              <p:cNvSpPr/>
              <p:nvPr/>
            </p:nvSpPr>
            <p:spPr>
              <a:xfrm>
                <a:off x="1858827" y="3653406"/>
                <a:ext cx="528495" cy="461665"/>
              </a:xfrm>
              <a:prstGeom prst="rect">
                <a:avLst/>
              </a:prstGeom>
            </p:spPr>
            <p:txBody>
              <a:bodyPr wrap="square">
                <a:spAutoFit/>
              </a:bodyPr>
              <a:lstStyle/>
              <a:p>
                <a14:m>
                  <m:oMath xmlns:m="http://schemas.openxmlformats.org/officeDocument/2006/math">
                    <m:acc>
                      <m:accPr>
                        <m:chr m:val="̅"/>
                        <m:ctrlPr>
                          <a:rPr lang="es-ES" sz="2400" b="1" i="1" smtClean="0">
                            <a:solidFill>
                              <a:prstClr val="black"/>
                            </a:solidFill>
                            <a:latin typeface="Cambria Math" panose="02040503050406030204" pitchFamily="18" charset="0"/>
                          </a:rPr>
                        </m:ctrlPr>
                      </m:accPr>
                      <m:e>
                        <m:r>
                          <a:rPr lang="es-ES" sz="2400" b="1" i="1">
                            <a:solidFill>
                              <a:prstClr val="black"/>
                            </a:solidFill>
                            <a:latin typeface="Cambria Math"/>
                          </a:rPr>
                          <m:t>𝒙</m:t>
                        </m:r>
                      </m:e>
                    </m:acc>
                  </m:oMath>
                </a14:m>
                <a:r>
                  <a:rPr lang="es-ES" sz="2400" b="1" baseline="-25000" dirty="0" smtClean="0"/>
                  <a:t>1</a:t>
                </a:r>
                <a:endParaRPr lang="es-ES" sz="2400" b="1" baseline="-25000" dirty="0"/>
              </a:p>
            </p:txBody>
          </p:sp>
        </mc:Choice>
        <mc:Fallback xmlns="">
          <p:sp>
            <p:nvSpPr>
              <p:cNvPr id="12" name="11 Rectángulo"/>
              <p:cNvSpPr>
                <a:spLocks noRot="1" noChangeAspect="1" noMove="1" noResize="1" noEditPoints="1" noAdjustHandles="1" noChangeArrowheads="1" noChangeShapeType="1" noTextEdit="1"/>
              </p:cNvSpPr>
              <p:nvPr/>
            </p:nvSpPr>
            <p:spPr>
              <a:xfrm>
                <a:off x="1858827" y="3653406"/>
                <a:ext cx="528495" cy="461665"/>
              </a:xfrm>
              <a:prstGeom prst="rect">
                <a:avLst/>
              </a:prstGeom>
              <a:blipFill rotWithShape="1">
                <a:blip r:embed="rId2"/>
                <a:stretch>
                  <a:fillRect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299787" y="3809415"/>
                <a:ext cx="528495" cy="461665"/>
              </a:xfrm>
              <a:prstGeom prst="rect">
                <a:avLst/>
              </a:prstGeom>
            </p:spPr>
            <p:txBody>
              <a:bodyPr wrap="square">
                <a:spAutoFit/>
              </a:bodyPr>
              <a:lstStyle/>
              <a:p>
                <a14:m>
                  <m:oMath xmlns:m="http://schemas.openxmlformats.org/officeDocument/2006/math">
                    <m:acc>
                      <m:accPr>
                        <m:chr m:val="̅"/>
                        <m:ctrlPr>
                          <a:rPr lang="es-ES" sz="2400" b="1" i="1" smtClean="0">
                            <a:solidFill>
                              <a:prstClr val="black"/>
                            </a:solidFill>
                            <a:latin typeface="Cambria Math" panose="02040503050406030204" pitchFamily="18" charset="0"/>
                          </a:rPr>
                        </m:ctrlPr>
                      </m:accPr>
                      <m:e>
                        <m:r>
                          <a:rPr lang="es-ES" sz="2400" b="1" i="1">
                            <a:solidFill>
                              <a:prstClr val="black"/>
                            </a:solidFill>
                            <a:latin typeface="Cambria Math"/>
                          </a:rPr>
                          <m:t>𝒙</m:t>
                        </m:r>
                      </m:e>
                    </m:acc>
                  </m:oMath>
                </a14:m>
                <a:r>
                  <a:rPr lang="es-ES" sz="2400" b="1" baseline="-25000" dirty="0" smtClean="0"/>
                  <a:t>2</a:t>
                </a:r>
                <a:endParaRPr lang="es-ES" sz="2400" b="1" baseline="-25000" dirty="0"/>
              </a:p>
            </p:txBody>
          </p:sp>
        </mc:Choice>
        <mc:Fallback xmlns="">
          <p:sp>
            <p:nvSpPr>
              <p:cNvPr id="13" name="12 Rectángulo"/>
              <p:cNvSpPr>
                <a:spLocks noRot="1" noChangeAspect="1" noMove="1" noResize="1" noEditPoints="1" noAdjustHandles="1" noChangeArrowheads="1" noChangeShapeType="1" noTextEdit="1"/>
              </p:cNvSpPr>
              <p:nvPr/>
            </p:nvSpPr>
            <p:spPr>
              <a:xfrm>
                <a:off x="5299787" y="3809415"/>
                <a:ext cx="528495" cy="461665"/>
              </a:xfrm>
              <a:prstGeom prst="rect">
                <a:avLst/>
              </a:prstGeom>
              <a:blipFill rotWithShape="1">
                <a:blip r:embed="rId3"/>
                <a:stretch>
                  <a:fillRect b="-25000"/>
                </a:stretch>
              </a:blipFill>
            </p:spPr>
            <p:txBody>
              <a:bodyPr/>
              <a:lstStyle/>
              <a:p>
                <a:r>
                  <a:rPr lang="es-ES">
                    <a:noFill/>
                  </a:rPr>
                  <a:t> </a:t>
                </a:r>
              </a:p>
            </p:txBody>
          </p:sp>
        </mc:Fallback>
      </mc:AlternateContent>
      <p:cxnSp>
        <p:nvCxnSpPr>
          <p:cNvPr id="15" name="14 Conector recto de flecha"/>
          <p:cNvCxnSpPr>
            <a:stCxn id="7" idx="3"/>
          </p:cNvCxnSpPr>
          <p:nvPr/>
        </p:nvCxnSpPr>
        <p:spPr>
          <a:xfrm>
            <a:off x="3254624" y="2237625"/>
            <a:ext cx="3194917" cy="15851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18 Rectángulo"/>
              <p:cNvSpPr/>
              <p:nvPr/>
            </p:nvSpPr>
            <p:spPr>
              <a:xfrm>
                <a:off x="1379209" y="4036638"/>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𝒔</m:t>
                    </m:r>
                  </m:oMath>
                </a14:m>
                <a:r>
                  <a:rPr lang="es-ES" sz="2400" b="1" baseline="-25000" dirty="0" smtClean="0"/>
                  <a:t>1</a:t>
                </a:r>
                <a:endParaRPr lang="es-ES" sz="2400" b="1" baseline="-25000" dirty="0"/>
              </a:p>
            </p:txBody>
          </p:sp>
        </mc:Choice>
        <mc:Fallback xmlns="">
          <p:sp>
            <p:nvSpPr>
              <p:cNvPr id="19" name="18 Rectángulo"/>
              <p:cNvSpPr>
                <a:spLocks noRot="1" noChangeAspect="1" noMove="1" noResize="1" noEditPoints="1" noAdjustHandles="1" noChangeArrowheads="1" noChangeShapeType="1" noTextEdit="1"/>
              </p:cNvSpPr>
              <p:nvPr/>
            </p:nvSpPr>
            <p:spPr>
              <a:xfrm>
                <a:off x="1379209" y="4036638"/>
                <a:ext cx="528495" cy="461665"/>
              </a:xfrm>
              <a:prstGeom prst="rect">
                <a:avLst/>
              </a:prstGeom>
              <a:blipFill rotWithShape="1">
                <a:blip r:embed="rId4"/>
                <a:stretch>
                  <a:fillRect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4954547" y="4271080"/>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𝒔</m:t>
                    </m:r>
                  </m:oMath>
                </a14:m>
                <a:r>
                  <a:rPr lang="es-ES" sz="2400" b="1" baseline="-25000" dirty="0" smtClean="0"/>
                  <a:t>2</a:t>
                </a:r>
                <a:endParaRPr lang="es-ES" sz="2400" b="1" baseline="-25000" dirty="0"/>
              </a:p>
            </p:txBody>
          </p:sp>
        </mc:Choice>
        <mc:Fallback xmlns="">
          <p:sp>
            <p:nvSpPr>
              <p:cNvPr id="20" name="19 Rectángulo"/>
              <p:cNvSpPr>
                <a:spLocks noRot="1" noChangeAspect="1" noMove="1" noResize="1" noEditPoints="1" noAdjustHandles="1" noChangeArrowheads="1" noChangeShapeType="1" noTextEdit="1"/>
              </p:cNvSpPr>
              <p:nvPr/>
            </p:nvSpPr>
            <p:spPr>
              <a:xfrm>
                <a:off x="4954547" y="4271080"/>
                <a:ext cx="528495" cy="461665"/>
              </a:xfrm>
              <a:prstGeom prst="rect">
                <a:avLst/>
              </a:prstGeom>
              <a:blipFill rotWithShape="1">
                <a:blip r:embed="rId5"/>
                <a:stretch>
                  <a:fillRect b="-2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20 Rectángulo"/>
              <p:cNvSpPr/>
              <p:nvPr/>
            </p:nvSpPr>
            <p:spPr>
              <a:xfrm>
                <a:off x="2091461" y="3025858"/>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𝒏</m:t>
                    </m:r>
                  </m:oMath>
                </a14:m>
                <a:r>
                  <a:rPr lang="es-ES" sz="2400" b="1" baseline="-25000" dirty="0" smtClean="0"/>
                  <a:t>1</a:t>
                </a:r>
                <a:endParaRPr lang="es-ES" sz="2400" b="1" baseline="-25000" dirty="0"/>
              </a:p>
            </p:txBody>
          </p:sp>
        </mc:Choice>
        <mc:Fallback xmlns="">
          <p:sp>
            <p:nvSpPr>
              <p:cNvPr id="21" name="20 Rectángulo"/>
              <p:cNvSpPr>
                <a:spLocks noRot="1" noChangeAspect="1" noMove="1" noResize="1" noEditPoints="1" noAdjustHandles="1" noChangeArrowheads="1" noChangeShapeType="1" noTextEdit="1"/>
              </p:cNvSpPr>
              <p:nvPr/>
            </p:nvSpPr>
            <p:spPr>
              <a:xfrm>
                <a:off x="2091461" y="3025858"/>
                <a:ext cx="528495" cy="461665"/>
              </a:xfrm>
              <a:prstGeom prst="rect">
                <a:avLst/>
              </a:prstGeom>
              <a:blipFill rotWithShape="1">
                <a:blip r:embed="rId6"/>
                <a:stretch>
                  <a:fillRect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21 Rectángulo"/>
              <p:cNvSpPr/>
              <p:nvPr/>
            </p:nvSpPr>
            <p:spPr>
              <a:xfrm>
                <a:off x="5600877" y="3347750"/>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𝒏</m:t>
                    </m:r>
                  </m:oMath>
                </a14:m>
                <a:r>
                  <a:rPr lang="es-ES" sz="2400" b="1" baseline="-25000" dirty="0" smtClean="0"/>
                  <a:t>2</a:t>
                </a:r>
                <a:endParaRPr lang="es-ES" sz="2400" b="1" baseline="-25000" dirty="0"/>
              </a:p>
            </p:txBody>
          </p:sp>
        </mc:Choice>
        <mc:Fallback xmlns="">
          <p:sp>
            <p:nvSpPr>
              <p:cNvPr id="22" name="21 Rectángulo"/>
              <p:cNvSpPr>
                <a:spLocks noRot="1" noChangeAspect="1" noMove="1" noResize="1" noEditPoints="1" noAdjustHandles="1" noChangeArrowheads="1" noChangeShapeType="1" noTextEdit="1"/>
              </p:cNvSpPr>
              <p:nvPr/>
            </p:nvSpPr>
            <p:spPr>
              <a:xfrm>
                <a:off x="5600877" y="3347750"/>
                <a:ext cx="528495" cy="461665"/>
              </a:xfrm>
              <a:prstGeom prst="rect">
                <a:avLst/>
              </a:prstGeom>
              <a:blipFill rotWithShape="1">
                <a:blip r:embed="rId7"/>
                <a:stretch>
                  <a:fillRect b="-25000"/>
                </a:stretch>
              </a:blipFill>
            </p:spPr>
            <p:txBody>
              <a:bodyPr/>
              <a:lstStyle/>
              <a:p>
                <a:r>
                  <a:rPr lang="es-ES">
                    <a:noFill/>
                  </a:rPr>
                  <a:t> </a:t>
                </a:r>
              </a:p>
            </p:txBody>
          </p:sp>
        </mc:Fallback>
      </mc:AlternateContent>
      <p:sp>
        <p:nvSpPr>
          <p:cNvPr id="23" name="22 CuadroTexto"/>
          <p:cNvSpPr txBox="1"/>
          <p:nvPr/>
        </p:nvSpPr>
        <p:spPr>
          <a:xfrm>
            <a:off x="2371077" y="320175"/>
            <a:ext cx="5192937" cy="707886"/>
          </a:xfrm>
          <a:prstGeom prst="rect">
            <a:avLst/>
          </a:prstGeom>
          <a:noFill/>
        </p:spPr>
        <p:txBody>
          <a:bodyPr wrap="square" rtlCol="0">
            <a:spAutoFit/>
          </a:bodyPr>
          <a:lstStyle/>
          <a:p>
            <a:pPr lvl="0"/>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1</a:t>
            </a:r>
            <a:r>
              <a:rPr lang="es-ES" sz="2000" dirty="0" smtClean="0">
                <a:solidFill>
                  <a:prstClr val="black"/>
                </a:solidFill>
              </a:rPr>
              <a:t>= Valores de la variable en la Población 1</a:t>
            </a:r>
          </a:p>
          <a:p>
            <a:pPr lvl="0"/>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2</a:t>
            </a:r>
            <a:r>
              <a:rPr lang="es-ES" sz="2000" dirty="0" smtClean="0">
                <a:solidFill>
                  <a:prstClr val="black"/>
                </a:solidFill>
              </a:rPr>
              <a:t>= </a:t>
            </a:r>
            <a:r>
              <a:rPr lang="es-ES" sz="2000" dirty="0">
                <a:solidFill>
                  <a:prstClr val="black"/>
                </a:solidFill>
              </a:rPr>
              <a:t>Valores de la variable en la Población </a:t>
            </a:r>
            <a:r>
              <a:rPr lang="es-ES" sz="2000" dirty="0" smtClean="0">
                <a:solidFill>
                  <a:prstClr val="black"/>
                </a:solidFill>
              </a:rPr>
              <a:t>2</a:t>
            </a:r>
            <a:endParaRPr lang="es-ES" sz="2000" dirty="0">
              <a:solidFill>
                <a:prstClr val="black"/>
              </a:solidFill>
            </a:endParaRPr>
          </a:p>
        </p:txBody>
      </p:sp>
      <p:sp>
        <p:nvSpPr>
          <p:cNvPr id="24" name="23 CuadroTexto"/>
          <p:cNvSpPr txBox="1"/>
          <p:nvPr/>
        </p:nvSpPr>
        <p:spPr>
          <a:xfrm>
            <a:off x="296982" y="4960292"/>
            <a:ext cx="3429127" cy="923330"/>
          </a:xfrm>
          <a:prstGeom prst="rect">
            <a:avLst/>
          </a:prstGeom>
          <a:noFill/>
        </p:spPr>
        <p:txBody>
          <a:bodyPr wrap="square" rtlCol="0">
            <a:spAutoFit/>
          </a:bodyPr>
          <a:lstStyle/>
          <a:p>
            <a:pPr lvl="0"/>
            <a:r>
              <a:rPr lang="es-ES" b="1" i="1" dirty="0" smtClean="0">
                <a:solidFill>
                  <a:prstClr val="black"/>
                </a:solidFill>
                <a:latin typeface="Times New Roman" panose="02020603050405020304" pitchFamily="18" charset="0"/>
                <a:cs typeface="Times New Roman" panose="02020603050405020304" pitchFamily="18" charset="0"/>
              </a:rPr>
              <a:t>n</a:t>
            </a:r>
            <a:r>
              <a:rPr lang="es-ES" b="1" baseline="-25000" dirty="0" smtClean="0">
                <a:solidFill>
                  <a:prstClr val="black"/>
                </a:solidFill>
              </a:rPr>
              <a:t>1 y </a:t>
            </a:r>
            <a:r>
              <a:rPr lang="es-ES" b="1" i="1" dirty="0" smtClean="0">
                <a:solidFill>
                  <a:prstClr val="black"/>
                </a:solidFill>
                <a:latin typeface="Times New Roman" panose="02020603050405020304" pitchFamily="18" charset="0"/>
                <a:cs typeface="Times New Roman" panose="02020603050405020304" pitchFamily="18" charset="0"/>
              </a:rPr>
              <a:t>n</a:t>
            </a:r>
            <a:r>
              <a:rPr lang="es-ES" b="1" baseline="-25000" dirty="0" smtClean="0">
                <a:solidFill>
                  <a:prstClr val="black"/>
                </a:solidFill>
              </a:rPr>
              <a:t>2 </a:t>
            </a:r>
            <a:r>
              <a:rPr lang="es-ES" dirty="0" smtClean="0">
                <a:solidFill>
                  <a:prstClr val="black"/>
                </a:solidFill>
              </a:rPr>
              <a:t>= Tamaños de muestra.</a:t>
            </a:r>
          </a:p>
          <a:p>
            <a:pPr lvl="0"/>
            <a:r>
              <a:rPr lang="es-ES" b="1" i="1" dirty="0" smtClean="0">
                <a:solidFill>
                  <a:prstClr val="black"/>
                </a:solidFill>
                <a:latin typeface="Times New Roman" panose="02020603050405020304" pitchFamily="18" charset="0"/>
                <a:cs typeface="Times New Roman" panose="02020603050405020304" pitchFamily="18" charset="0"/>
              </a:rPr>
              <a:t>s</a:t>
            </a:r>
            <a:r>
              <a:rPr lang="es-ES" b="1" baseline="-25000" dirty="0" smtClean="0">
                <a:solidFill>
                  <a:prstClr val="black"/>
                </a:solidFill>
              </a:rPr>
              <a:t>1 </a:t>
            </a:r>
            <a:r>
              <a:rPr lang="es-ES" b="1" baseline="-25000" dirty="0">
                <a:solidFill>
                  <a:prstClr val="black"/>
                </a:solidFill>
              </a:rPr>
              <a:t>y </a:t>
            </a:r>
            <a:r>
              <a:rPr lang="es-ES" b="1" i="1" dirty="0" smtClean="0">
                <a:solidFill>
                  <a:prstClr val="black"/>
                </a:solidFill>
                <a:latin typeface="Times New Roman" panose="02020603050405020304" pitchFamily="18" charset="0"/>
                <a:cs typeface="Times New Roman" panose="02020603050405020304" pitchFamily="18" charset="0"/>
              </a:rPr>
              <a:t>s</a:t>
            </a:r>
            <a:r>
              <a:rPr lang="es-ES" b="1" baseline="-25000" dirty="0" smtClean="0">
                <a:solidFill>
                  <a:prstClr val="black"/>
                </a:solidFill>
              </a:rPr>
              <a:t>2  </a:t>
            </a:r>
            <a:r>
              <a:rPr lang="es-ES" dirty="0" smtClean="0">
                <a:solidFill>
                  <a:prstClr val="black"/>
                </a:solidFill>
              </a:rPr>
              <a:t>= Desviaciones Estándar</a:t>
            </a:r>
          </a:p>
          <a:p>
            <a:pPr lvl="0"/>
            <a:r>
              <a:rPr lang="es-ES" dirty="0">
                <a:solidFill>
                  <a:prstClr val="black"/>
                </a:solidFill>
              </a:rPr>
              <a:t> </a:t>
            </a:r>
            <a:r>
              <a:rPr lang="es-ES" dirty="0" smtClean="0">
                <a:solidFill>
                  <a:prstClr val="black"/>
                </a:solidFill>
              </a:rPr>
              <a:t>           de las muestras.</a:t>
            </a:r>
            <a:endParaRPr lang="es-ES" dirty="0">
              <a:solidFill>
                <a:prstClr val="black"/>
              </a:solidFill>
            </a:endParaRPr>
          </a:p>
        </p:txBody>
      </p:sp>
      <p:sp>
        <p:nvSpPr>
          <p:cNvPr id="25" name="24 CuadroTexto"/>
          <p:cNvSpPr txBox="1"/>
          <p:nvPr/>
        </p:nvSpPr>
        <p:spPr>
          <a:xfrm>
            <a:off x="3235269" y="1420988"/>
            <a:ext cx="490840" cy="461665"/>
          </a:xfrm>
          <a:prstGeom prst="rect">
            <a:avLst/>
          </a:prstGeom>
          <a:noFill/>
        </p:spPr>
        <p:txBody>
          <a:bodyPr wrap="none" rtlCol="0">
            <a:spAutoFit/>
          </a:bodyPr>
          <a:lstStyle/>
          <a:p>
            <a:r>
              <a:rPr lang="es-ES" sz="2400" b="1" i="1" dirty="0" smtClean="0">
                <a:latin typeface="Times New Roman" panose="02020603050405020304" pitchFamily="18" charset="0"/>
                <a:cs typeface="Times New Roman" panose="02020603050405020304" pitchFamily="18" charset="0"/>
                <a:sym typeface="Symbol"/>
              </a:rPr>
              <a:t></a:t>
            </a:r>
            <a:r>
              <a:rPr lang="es-ES" sz="2400" b="1" baseline="-25000" dirty="0" smtClean="0"/>
              <a:t>1</a:t>
            </a:r>
            <a:endParaRPr lang="es-ES" sz="2400" b="1" baseline="-25000" dirty="0"/>
          </a:p>
        </p:txBody>
      </p:sp>
      <p:sp>
        <p:nvSpPr>
          <p:cNvPr id="26" name="25 CuadroTexto"/>
          <p:cNvSpPr txBox="1"/>
          <p:nvPr/>
        </p:nvSpPr>
        <p:spPr>
          <a:xfrm>
            <a:off x="6608444" y="1550696"/>
            <a:ext cx="490840" cy="461665"/>
          </a:xfrm>
          <a:prstGeom prst="rect">
            <a:avLst/>
          </a:prstGeom>
          <a:noFill/>
        </p:spPr>
        <p:txBody>
          <a:bodyPr wrap="none" rtlCol="0">
            <a:spAutoFit/>
          </a:bodyPr>
          <a:lstStyle/>
          <a:p>
            <a:r>
              <a:rPr lang="es-ES" sz="2400" b="1" i="1" dirty="0" smtClean="0">
                <a:latin typeface="Times New Roman" panose="02020603050405020304" pitchFamily="18" charset="0"/>
                <a:cs typeface="Times New Roman" panose="02020603050405020304" pitchFamily="18" charset="0"/>
                <a:sym typeface="Symbol"/>
              </a:rPr>
              <a:t></a:t>
            </a:r>
            <a:r>
              <a:rPr lang="es-ES" sz="2400" b="1" baseline="-25000" dirty="0" smtClean="0"/>
              <a:t>2</a:t>
            </a:r>
            <a:endParaRPr lang="es-ES" sz="2400" b="1" baseline="-25000" dirty="0"/>
          </a:p>
        </p:txBody>
      </p:sp>
      <p:sp>
        <p:nvSpPr>
          <p:cNvPr id="27" name="26 CuadroTexto"/>
          <p:cNvSpPr txBox="1"/>
          <p:nvPr/>
        </p:nvSpPr>
        <p:spPr>
          <a:xfrm rot="167173">
            <a:off x="3345458" y="2432615"/>
            <a:ext cx="3193312" cy="369332"/>
          </a:xfrm>
          <a:prstGeom prst="rect">
            <a:avLst/>
          </a:prstGeom>
          <a:solidFill>
            <a:schemeClr val="accent2">
              <a:lumMod val="20000"/>
              <a:lumOff val="80000"/>
            </a:schemeClr>
          </a:solidFill>
        </p:spPr>
        <p:txBody>
          <a:bodyPr wrap="square" rtlCol="0">
            <a:spAutoFit/>
          </a:bodyPr>
          <a:lstStyle/>
          <a:p>
            <a:r>
              <a:rPr lang="es-ES" dirty="0" smtClean="0"/>
              <a:t>Interesa conocer la relación</a:t>
            </a:r>
            <a:endParaRPr lang="es-ES" dirty="0"/>
          </a:p>
        </p:txBody>
      </p:sp>
    </p:spTree>
    <p:extLst>
      <p:ext uri="{BB962C8B-B14F-4D97-AF65-F5344CB8AC3E}">
        <p14:creationId xmlns:p14="http://schemas.microsoft.com/office/powerpoint/2010/main" val="3213920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079005" y="5085184"/>
            <a:ext cx="7899402" cy="165618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Comparación de dos Poblaciones</a:t>
            </a:r>
            <a:endParaRPr lang="es-AR" sz="4400" i="1" dirty="0" smtClean="0">
              <a:latin typeface="Times New Roman" panose="02020603050405020304" pitchFamily="18" charset="0"/>
              <a:cs typeface="Times New Roman" panose="02020603050405020304" pitchFamily="18" charset="0"/>
            </a:endParaRPr>
          </a:p>
        </p:txBody>
      </p:sp>
      <p:sp>
        <p:nvSpPr>
          <p:cNvPr id="3" name="2 Elipse"/>
          <p:cNvSpPr/>
          <p:nvPr/>
        </p:nvSpPr>
        <p:spPr>
          <a:xfrm rot="18469879">
            <a:off x="413489" y="1945819"/>
            <a:ext cx="4374985" cy="21872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p:cNvSpPr/>
          <p:nvPr/>
        </p:nvSpPr>
        <p:spPr>
          <a:xfrm rot="18469879">
            <a:off x="3941880" y="2098218"/>
            <a:ext cx="4374985" cy="21872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643457" y="1196752"/>
            <a:ext cx="479618"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rPr>
              <a:t>X</a:t>
            </a:r>
            <a:r>
              <a:rPr lang="es-ES" sz="2400" baseline="-25000" dirty="0" smtClean="0"/>
              <a:t>1</a:t>
            </a:r>
            <a:endParaRPr lang="es-ES" sz="2400" baseline="-25000" dirty="0"/>
          </a:p>
        </p:txBody>
      </p:sp>
      <p:sp>
        <p:nvSpPr>
          <p:cNvPr id="6" name="5 CuadroTexto"/>
          <p:cNvSpPr txBox="1"/>
          <p:nvPr/>
        </p:nvSpPr>
        <p:spPr>
          <a:xfrm>
            <a:off x="5588473" y="1196752"/>
            <a:ext cx="479618"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rPr>
              <a:t>X</a:t>
            </a:r>
            <a:r>
              <a:rPr lang="es-ES" sz="2400" baseline="-25000" dirty="0" smtClean="0"/>
              <a:t>2</a:t>
            </a:r>
            <a:endParaRPr lang="es-ES" sz="2400" baseline="-25000" dirty="0"/>
          </a:p>
        </p:txBody>
      </p:sp>
      <p:sp>
        <p:nvSpPr>
          <p:cNvPr id="7" name="6 CuadroTexto"/>
          <p:cNvSpPr txBox="1"/>
          <p:nvPr/>
        </p:nvSpPr>
        <p:spPr>
          <a:xfrm>
            <a:off x="2771800" y="2006792"/>
            <a:ext cx="470000"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sym typeface="Symbol"/>
              </a:rPr>
              <a:t></a:t>
            </a:r>
            <a:r>
              <a:rPr lang="es-ES" sz="2400" baseline="-25000" dirty="0" smtClean="0"/>
              <a:t>1</a:t>
            </a:r>
            <a:endParaRPr lang="es-ES" sz="2400" baseline="-25000" dirty="0"/>
          </a:p>
        </p:txBody>
      </p:sp>
      <p:sp>
        <p:nvSpPr>
          <p:cNvPr id="8" name="7 CuadroTexto"/>
          <p:cNvSpPr txBox="1"/>
          <p:nvPr/>
        </p:nvSpPr>
        <p:spPr>
          <a:xfrm>
            <a:off x="6535192" y="2069231"/>
            <a:ext cx="470000" cy="461665"/>
          </a:xfrm>
          <a:prstGeom prst="rect">
            <a:avLst/>
          </a:prstGeom>
          <a:noFill/>
        </p:spPr>
        <p:txBody>
          <a:bodyPr wrap="none" rtlCol="0">
            <a:spAutoFit/>
          </a:bodyPr>
          <a:lstStyle/>
          <a:p>
            <a:r>
              <a:rPr lang="es-ES" sz="2400" i="1" dirty="0" smtClean="0">
                <a:latin typeface="Times New Roman" panose="02020603050405020304" pitchFamily="18" charset="0"/>
                <a:cs typeface="Times New Roman" panose="02020603050405020304" pitchFamily="18" charset="0"/>
                <a:sym typeface="Symbol"/>
              </a:rPr>
              <a:t></a:t>
            </a:r>
            <a:r>
              <a:rPr lang="es-ES" sz="2400" baseline="-25000" dirty="0" smtClean="0"/>
              <a:t>2</a:t>
            </a:r>
            <a:endParaRPr lang="es-ES" sz="2400" baseline="-25000" dirty="0"/>
          </a:p>
        </p:txBody>
      </p:sp>
      <p:sp>
        <p:nvSpPr>
          <p:cNvPr id="9" name="8 CuadroTexto"/>
          <p:cNvSpPr txBox="1"/>
          <p:nvPr/>
        </p:nvSpPr>
        <p:spPr>
          <a:xfrm>
            <a:off x="4540739" y="1658418"/>
            <a:ext cx="452569" cy="707886"/>
          </a:xfrm>
          <a:prstGeom prst="rect">
            <a:avLst/>
          </a:prstGeom>
          <a:noFill/>
        </p:spPr>
        <p:txBody>
          <a:bodyPr wrap="square" rtlCol="0">
            <a:spAutoFit/>
          </a:bodyPr>
          <a:lstStyle/>
          <a:p>
            <a:r>
              <a:rPr lang="es-ES" sz="4000" b="1" i="1" dirty="0" smtClean="0">
                <a:solidFill>
                  <a:srgbClr val="FF0000"/>
                </a:solidFill>
                <a:latin typeface="Times New Roman" panose="02020603050405020304" pitchFamily="18" charset="0"/>
                <a:cs typeface="Times New Roman" panose="02020603050405020304" pitchFamily="18" charset="0"/>
                <a:sym typeface="Symbol"/>
              </a:rPr>
              <a:t>?</a:t>
            </a:r>
            <a:endParaRPr lang="es-ES" sz="4000" b="1" baseline="-25000" dirty="0">
              <a:solidFill>
                <a:srgbClr val="FF0000"/>
              </a:solidFill>
            </a:endParaRPr>
          </a:p>
        </p:txBody>
      </p:sp>
      <p:sp>
        <p:nvSpPr>
          <p:cNvPr id="10" name="9 Elipse"/>
          <p:cNvSpPr/>
          <p:nvPr/>
        </p:nvSpPr>
        <p:spPr>
          <a:xfrm rot="18469879">
            <a:off x="996127" y="3313434"/>
            <a:ext cx="2023883" cy="10936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rot="18469879">
            <a:off x="4572523" y="3466941"/>
            <a:ext cx="1988467" cy="10936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2" name="11 Rectángulo"/>
              <p:cNvSpPr/>
              <p:nvPr/>
            </p:nvSpPr>
            <p:spPr>
              <a:xfrm>
                <a:off x="1858827" y="3653406"/>
                <a:ext cx="528495" cy="461665"/>
              </a:xfrm>
              <a:prstGeom prst="rect">
                <a:avLst/>
              </a:prstGeom>
            </p:spPr>
            <p:txBody>
              <a:bodyPr wrap="square">
                <a:spAutoFit/>
              </a:bodyPr>
              <a:lstStyle/>
              <a:p>
                <a14:m>
                  <m:oMath xmlns:m="http://schemas.openxmlformats.org/officeDocument/2006/math">
                    <m:acc>
                      <m:accPr>
                        <m:chr m:val="̅"/>
                        <m:ctrlPr>
                          <a:rPr lang="es-ES" sz="2400" b="1" i="1" smtClean="0">
                            <a:solidFill>
                              <a:prstClr val="black"/>
                            </a:solidFill>
                            <a:latin typeface="Cambria Math" panose="02040503050406030204" pitchFamily="18" charset="0"/>
                          </a:rPr>
                        </m:ctrlPr>
                      </m:accPr>
                      <m:e>
                        <m:r>
                          <a:rPr lang="es-ES" sz="2400" b="1" i="1">
                            <a:solidFill>
                              <a:prstClr val="black"/>
                            </a:solidFill>
                            <a:latin typeface="Cambria Math"/>
                          </a:rPr>
                          <m:t>𝒙</m:t>
                        </m:r>
                      </m:e>
                    </m:acc>
                  </m:oMath>
                </a14:m>
                <a:r>
                  <a:rPr lang="es-ES" sz="2400" b="1" baseline="-25000" dirty="0" smtClean="0"/>
                  <a:t>1</a:t>
                </a:r>
                <a:endParaRPr lang="es-ES" sz="2400" b="1" baseline="-25000" dirty="0"/>
              </a:p>
            </p:txBody>
          </p:sp>
        </mc:Choice>
        <mc:Fallback xmlns="">
          <p:sp>
            <p:nvSpPr>
              <p:cNvPr id="12" name="11 Rectángulo"/>
              <p:cNvSpPr>
                <a:spLocks noRot="1" noChangeAspect="1" noMove="1" noResize="1" noEditPoints="1" noAdjustHandles="1" noChangeArrowheads="1" noChangeShapeType="1" noTextEdit="1"/>
              </p:cNvSpPr>
              <p:nvPr/>
            </p:nvSpPr>
            <p:spPr>
              <a:xfrm>
                <a:off x="1858827" y="3653406"/>
                <a:ext cx="528495" cy="461665"/>
              </a:xfrm>
              <a:prstGeom prst="rect">
                <a:avLst/>
              </a:prstGeom>
              <a:blipFill rotWithShape="1">
                <a:blip r:embed="rId2"/>
                <a:stretch>
                  <a:fillRect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299787" y="3809415"/>
                <a:ext cx="528495" cy="461665"/>
              </a:xfrm>
              <a:prstGeom prst="rect">
                <a:avLst/>
              </a:prstGeom>
            </p:spPr>
            <p:txBody>
              <a:bodyPr wrap="square">
                <a:spAutoFit/>
              </a:bodyPr>
              <a:lstStyle/>
              <a:p>
                <a14:m>
                  <m:oMath xmlns:m="http://schemas.openxmlformats.org/officeDocument/2006/math">
                    <m:acc>
                      <m:accPr>
                        <m:chr m:val="̅"/>
                        <m:ctrlPr>
                          <a:rPr lang="es-ES" sz="2400" b="1" i="1" smtClean="0">
                            <a:solidFill>
                              <a:prstClr val="black"/>
                            </a:solidFill>
                            <a:latin typeface="Cambria Math" panose="02040503050406030204" pitchFamily="18" charset="0"/>
                          </a:rPr>
                        </m:ctrlPr>
                      </m:accPr>
                      <m:e>
                        <m:r>
                          <a:rPr lang="es-ES" sz="2400" b="1" i="1">
                            <a:solidFill>
                              <a:prstClr val="black"/>
                            </a:solidFill>
                            <a:latin typeface="Cambria Math"/>
                          </a:rPr>
                          <m:t>𝒙</m:t>
                        </m:r>
                      </m:e>
                    </m:acc>
                  </m:oMath>
                </a14:m>
                <a:r>
                  <a:rPr lang="es-ES" sz="2400" b="1" baseline="-25000" dirty="0" smtClean="0"/>
                  <a:t>2</a:t>
                </a:r>
                <a:endParaRPr lang="es-ES" sz="2400" b="1" baseline="-25000" dirty="0"/>
              </a:p>
            </p:txBody>
          </p:sp>
        </mc:Choice>
        <mc:Fallback xmlns="">
          <p:sp>
            <p:nvSpPr>
              <p:cNvPr id="13" name="12 Rectángulo"/>
              <p:cNvSpPr>
                <a:spLocks noRot="1" noChangeAspect="1" noMove="1" noResize="1" noEditPoints="1" noAdjustHandles="1" noChangeArrowheads="1" noChangeShapeType="1" noTextEdit="1"/>
              </p:cNvSpPr>
              <p:nvPr/>
            </p:nvSpPr>
            <p:spPr>
              <a:xfrm>
                <a:off x="5299787" y="3809415"/>
                <a:ext cx="528495" cy="461665"/>
              </a:xfrm>
              <a:prstGeom prst="rect">
                <a:avLst/>
              </a:prstGeom>
              <a:blipFill rotWithShape="1">
                <a:blip r:embed="rId3"/>
                <a:stretch>
                  <a:fillRect b="-25000"/>
                </a:stretch>
              </a:blipFill>
            </p:spPr>
            <p:txBody>
              <a:bodyPr/>
              <a:lstStyle/>
              <a:p>
                <a:r>
                  <a:rPr lang="es-ES">
                    <a:noFill/>
                  </a:rPr>
                  <a:t> </a:t>
                </a:r>
              </a:p>
            </p:txBody>
          </p:sp>
        </mc:Fallback>
      </mc:AlternateContent>
      <p:cxnSp>
        <p:nvCxnSpPr>
          <p:cNvPr id="14" name="13 Conector recto de flecha"/>
          <p:cNvCxnSpPr/>
          <p:nvPr/>
        </p:nvCxnSpPr>
        <p:spPr>
          <a:xfrm>
            <a:off x="2330846" y="3887850"/>
            <a:ext cx="2912465" cy="15239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7" idx="3"/>
          </p:cNvCxnSpPr>
          <p:nvPr/>
        </p:nvCxnSpPr>
        <p:spPr>
          <a:xfrm>
            <a:off x="3241800" y="2237625"/>
            <a:ext cx="3207741" cy="15851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6" name="15 Flecha arriba"/>
          <p:cNvSpPr/>
          <p:nvPr/>
        </p:nvSpPr>
        <p:spPr>
          <a:xfrm rot="1492953">
            <a:off x="4047055" y="2361775"/>
            <a:ext cx="603405" cy="1578542"/>
          </a:xfrm>
          <a:prstGeom prst="up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rot="17595990">
            <a:off x="3597184" y="2997116"/>
            <a:ext cx="1499128" cy="369332"/>
          </a:xfrm>
          <a:prstGeom prst="rect">
            <a:avLst/>
          </a:prstGeom>
          <a:noFill/>
        </p:spPr>
        <p:txBody>
          <a:bodyPr wrap="none" rtlCol="0">
            <a:spAutoFit/>
          </a:bodyPr>
          <a:lstStyle/>
          <a:p>
            <a:r>
              <a:rPr lang="es-ES" dirty="0" smtClean="0"/>
              <a:t>Infiere sobre</a:t>
            </a:r>
            <a:endParaRPr lang="es-ES" dirty="0"/>
          </a:p>
        </p:txBody>
      </p:sp>
      <mc:AlternateContent xmlns:mc="http://schemas.openxmlformats.org/markup-compatibility/2006" xmlns:a14="http://schemas.microsoft.com/office/drawing/2010/main">
        <mc:Choice Requires="a14">
          <p:sp>
            <p:nvSpPr>
              <p:cNvPr id="18" name="17 CuadroTexto"/>
              <p:cNvSpPr txBox="1"/>
              <p:nvPr/>
            </p:nvSpPr>
            <p:spPr>
              <a:xfrm>
                <a:off x="371725" y="287015"/>
                <a:ext cx="8088707" cy="769441"/>
              </a:xfrm>
              <a:prstGeom prst="rect">
                <a:avLst/>
              </a:prstGeom>
              <a:noFill/>
            </p:spPr>
            <p:txBody>
              <a:bodyPr wrap="square" rtlCol="0">
                <a:spAutoFit/>
              </a:bodyPr>
              <a:lstStyle/>
              <a:p>
                <a:r>
                  <a:rPr lang="es-ES" sz="2000" dirty="0" smtClean="0">
                    <a:solidFill>
                      <a:prstClr val="black"/>
                    </a:solidFill>
                    <a:cs typeface="Times New Roman" panose="02020603050405020304" pitchFamily="18" charset="0"/>
                  </a:rPr>
                  <a:t>Las poblaciones se comparan a través de la diferencia de sus medias </a:t>
                </a:r>
                <a:r>
                  <a:rPr lang="es-ES" sz="2400" i="1" dirty="0">
                    <a:latin typeface="Times New Roman" panose="02020603050405020304" pitchFamily="18" charset="0"/>
                    <a:cs typeface="Times New Roman" panose="02020603050405020304" pitchFamily="18" charset="0"/>
                    <a:sym typeface="Symbol"/>
                  </a:rPr>
                  <a:t></a:t>
                </a:r>
                <a:r>
                  <a:rPr lang="es-ES" sz="2400" baseline="-25000" dirty="0" smtClean="0"/>
                  <a:t>1</a:t>
                </a:r>
                <a:r>
                  <a:rPr lang="es-ES" sz="2400" i="1" dirty="0" smtClean="0">
                    <a:solidFill>
                      <a:prstClr val="black"/>
                    </a:solidFill>
                    <a:latin typeface="Times New Roman" panose="02020603050405020304" pitchFamily="18" charset="0"/>
                    <a:cs typeface="Times New Roman" panose="02020603050405020304" pitchFamily="18" charset="0"/>
                    <a:sym typeface="Symbol"/>
                  </a:rPr>
                  <a:t>-</a:t>
                </a:r>
                <a:r>
                  <a:rPr lang="es-ES" sz="2400" baseline="-25000" dirty="0" smtClean="0">
                    <a:solidFill>
                      <a:prstClr val="black"/>
                    </a:solidFill>
                  </a:rPr>
                  <a:t>2 </a:t>
                </a:r>
                <a:r>
                  <a:rPr lang="es-ES" sz="2000" dirty="0" smtClean="0">
                    <a:solidFill>
                      <a:prstClr val="black"/>
                    </a:solidFill>
                  </a:rPr>
                  <a:t>que se estiman con </a:t>
                </a:r>
                <a14:m>
                  <m:oMath xmlns:m="http://schemas.openxmlformats.org/officeDocument/2006/math">
                    <m:acc>
                      <m:accPr>
                        <m:chr m:val="̅"/>
                        <m:ctrlPr>
                          <a:rPr lang="es-ES" sz="2400" i="1">
                            <a:solidFill>
                              <a:prstClr val="black"/>
                            </a:solidFill>
                            <a:latin typeface="Cambria Math" panose="02040503050406030204" pitchFamily="18" charset="0"/>
                          </a:rPr>
                        </m:ctrlPr>
                      </m:accPr>
                      <m:e>
                        <m:r>
                          <a:rPr lang="es-ES" sz="2400" b="0" i="1">
                            <a:solidFill>
                              <a:prstClr val="black"/>
                            </a:solidFill>
                            <a:latin typeface="Cambria Math"/>
                          </a:rPr>
                          <m:t>𝑥</m:t>
                        </m:r>
                      </m:e>
                    </m:acc>
                  </m:oMath>
                </a14:m>
                <a:r>
                  <a:rPr lang="es-ES" sz="2400" baseline="-25000" dirty="0" smtClean="0">
                    <a:solidFill>
                      <a:prstClr val="black"/>
                    </a:solidFill>
                  </a:rPr>
                  <a:t>1</a:t>
                </a:r>
                <a:r>
                  <a:rPr lang="es-ES" sz="2400" dirty="0" smtClean="0">
                    <a:solidFill>
                      <a:prstClr val="black"/>
                    </a:solidFill>
                  </a:rPr>
                  <a:t> -</a:t>
                </a:r>
                <a:r>
                  <a:rPr lang="es-ES" sz="2400" i="1"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s-ES" sz="2400" i="1">
                            <a:solidFill>
                              <a:prstClr val="black"/>
                            </a:solidFill>
                            <a:latin typeface="Cambria Math" panose="02040503050406030204" pitchFamily="18" charset="0"/>
                          </a:rPr>
                        </m:ctrlPr>
                      </m:accPr>
                      <m:e>
                        <m:r>
                          <a:rPr lang="es-ES" sz="2400" b="0" i="1">
                            <a:solidFill>
                              <a:prstClr val="black"/>
                            </a:solidFill>
                            <a:latin typeface="Cambria Math"/>
                          </a:rPr>
                          <m:t>𝑥</m:t>
                        </m:r>
                      </m:e>
                    </m:acc>
                  </m:oMath>
                </a14:m>
                <a:r>
                  <a:rPr lang="es-ES" sz="2400" baseline="-25000" dirty="0" smtClean="0">
                    <a:solidFill>
                      <a:prstClr val="black"/>
                    </a:solidFill>
                  </a:rPr>
                  <a:t>2.</a:t>
                </a:r>
                <a:endParaRPr lang="es-ES" sz="2400" dirty="0">
                  <a:solidFill>
                    <a:prstClr val="black"/>
                  </a:solidFill>
                </a:endParaRPr>
              </a:p>
            </p:txBody>
          </p:sp>
        </mc:Choice>
        <mc:Fallback xmlns="">
          <p:sp>
            <p:nvSpPr>
              <p:cNvPr id="18" name="17 CuadroTexto"/>
              <p:cNvSpPr txBox="1">
                <a:spLocks noRot="1" noChangeAspect="1" noMove="1" noResize="1" noEditPoints="1" noAdjustHandles="1" noChangeArrowheads="1" noChangeShapeType="1" noTextEdit="1"/>
              </p:cNvSpPr>
              <p:nvPr/>
            </p:nvSpPr>
            <p:spPr>
              <a:xfrm>
                <a:off x="371725" y="287015"/>
                <a:ext cx="8088707" cy="769441"/>
              </a:xfrm>
              <a:prstGeom prst="rect">
                <a:avLst/>
              </a:prstGeom>
              <a:blipFill rotWithShape="1">
                <a:blip r:embed="rId4"/>
                <a:stretch>
                  <a:fillRect l="-1206" t="-4762" r="-377" b="-174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18 Rectángulo"/>
              <p:cNvSpPr/>
              <p:nvPr/>
            </p:nvSpPr>
            <p:spPr>
              <a:xfrm>
                <a:off x="1379209" y="4036638"/>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𝒔</m:t>
                    </m:r>
                  </m:oMath>
                </a14:m>
                <a:r>
                  <a:rPr lang="es-ES" sz="2400" b="1" baseline="-25000" dirty="0" smtClean="0"/>
                  <a:t>1</a:t>
                </a:r>
                <a:endParaRPr lang="es-ES" sz="2400" b="1" baseline="-25000" dirty="0"/>
              </a:p>
            </p:txBody>
          </p:sp>
        </mc:Choice>
        <mc:Fallback xmlns="">
          <p:sp>
            <p:nvSpPr>
              <p:cNvPr id="19" name="18 Rectángulo"/>
              <p:cNvSpPr>
                <a:spLocks noRot="1" noChangeAspect="1" noMove="1" noResize="1" noEditPoints="1" noAdjustHandles="1" noChangeArrowheads="1" noChangeShapeType="1" noTextEdit="1"/>
              </p:cNvSpPr>
              <p:nvPr/>
            </p:nvSpPr>
            <p:spPr>
              <a:xfrm>
                <a:off x="1379209" y="4036638"/>
                <a:ext cx="528495" cy="461665"/>
              </a:xfrm>
              <a:prstGeom prst="rect">
                <a:avLst/>
              </a:prstGeom>
              <a:blipFill rotWithShape="1">
                <a:blip r:embed="rId5"/>
                <a:stretch>
                  <a:fillRect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4954547" y="4271080"/>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𝒔</m:t>
                    </m:r>
                  </m:oMath>
                </a14:m>
                <a:r>
                  <a:rPr lang="es-ES" sz="2400" b="1" baseline="-25000" dirty="0" smtClean="0"/>
                  <a:t>2</a:t>
                </a:r>
                <a:endParaRPr lang="es-ES" sz="2400" b="1" baseline="-25000" dirty="0"/>
              </a:p>
            </p:txBody>
          </p:sp>
        </mc:Choice>
        <mc:Fallback xmlns="">
          <p:sp>
            <p:nvSpPr>
              <p:cNvPr id="20" name="19 Rectángulo"/>
              <p:cNvSpPr>
                <a:spLocks noRot="1" noChangeAspect="1" noMove="1" noResize="1" noEditPoints="1" noAdjustHandles="1" noChangeArrowheads="1" noChangeShapeType="1" noTextEdit="1"/>
              </p:cNvSpPr>
              <p:nvPr/>
            </p:nvSpPr>
            <p:spPr>
              <a:xfrm>
                <a:off x="4954547" y="4271080"/>
                <a:ext cx="528495" cy="461665"/>
              </a:xfrm>
              <a:prstGeom prst="rect">
                <a:avLst/>
              </a:prstGeom>
              <a:blipFill rotWithShape="1">
                <a:blip r:embed="rId6"/>
                <a:stretch>
                  <a:fillRect b="-2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20 Rectángulo"/>
              <p:cNvSpPr/>
              <p:nvPr/>
            </p:nvSpPr>
            <p:spPr>
              <a:xfrm>
                <a:off x="2091461" y="3025858"/>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𝒏</m:t>
                    </m:r>
                  </m:oMath>
                </a14:m>
                <a:r>
                  <a:rPr lang="es-ES" sz="2400" b="1" baseline="-25000" dirty="0" smtClean="0"/>
                  <a:t>1</a:t>
                </a:r>
                <a:endParaRPr lang="es-ES" sz="2400" b="1" baseline="-25000" dirty="0"/>
              </a:p>
            </p:txBody>
          </p:sp>
        </mc:Choice>
        <mc:Fallback xmlns="">
          <p:sp>
            <p:nvSpPr>
              <p:cNvPr id="21" name="20 Rectángulo"/>
              <p:cNvSpPr>
                <a:spLocks noRot="1" noChangeAspect="1" noMove="1" noResize="1" noEditPoints="1" noAdjustHandles="1" noChangeArrowheads="1" noChangeShapeType="1" noTextEdit="1"/>
              </p:cNvSpPr>
              <p:nvPr/>
            </p:nvSpPr>
            <p:spPr>
              <a:xfrm>
                <a:off x="2091461" y="3025858"/>
                <a:ext cx="528495" cy="461665"/>
              </a:xfrm>
              <a:prstGeom prst="rect">
                <a:avLst/>
              </a:prstGeom>
              <a:blipFill rotWithShape="1">
                <a:blip r:embed="rId7"/>
                <a:stretch>
                  <a:fillRect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21 Rectángulo"/>
              <p:cNvSpPr/>
              <p:nvPr/>
            </p:nvSpPr>
            <p:spPr>
              <a:xfrm>
                <a:off x="5600877" y="3347750"/>
                <a:ext cx="528495" cy="461665"/>
              </a:xfrm>
              <a:prstGeom prst="rect">
                <a:avLst/>
              </a:prstGeom>
            </p:spPr>
            <p:txBody>
              <a:bodyPr wrap="square">
                <a:spAutoFit/>
              </a:bodyPr>
              <a:lstStyle/>
              <a:p>
                <a14:m>
                  <m:oMath xmlns:m="http://schemas.openxmlformats.org/officeDocument/2006/math">
                    <m:r>
                      <a:rPr lang="es-ES" sz="2400" b="1" i="1" smtClean="0">
                        <a:solidFill>
                          <a:prstClr val="black"/>
                        </a:solidFill>
                        <a:latin typeface="Cambria Math"/>
                      </a:rPr>
                      <m:t>𝒏</m:t>
                    </m:r>
                  </m:oMath>
                </a14:m>
                <a:r>
                  <a:rPr lang="es-ES" sz="2400" b="1" baseline="-25000" dirty="0" smtClean="0"/>
                  <a:t>2</a:t>
                </a:r>
                <a:endParaRPr lang="es-ES" sz="2400" b="1" baseline="-25000" dirty="0"/>
              </a:p>
            </p:txBody>
          </p:sp>
        </mc:Choice>
        <mc:Fallback xmlns="">
          <p:sp>
            <p:nvSpPr>
              <p:cNvPr id="22" name="21 Rectángulo"/>
              <p:cNvSpPr>
                <a:spLocks noRot="1" noChangeAspect="1" noMove="1" noResize="1" noEditPoints="1" noAdjustHandles="1" noChangeArrowheads="1" noChangeShapeType="1" noTextEdit="1"/>
              </p:cNvSpPr>
              <p:nvPr/>
            </p:nvSpPr>
            <p:spPr>
              <a:xfrm>
                <a:off x="5600877" y="3347750"/>
                <a:ext cx="528495" cy="461665"/>
              </a:xfrm>
              <a:prstGeom prst="rect">
                <a:avLst/>
              </a:prstGeom>
              <a:blipFill rotWithShape="1">
                <a:blip r:embed="rId8"/>
                <a:stretch>
                  <a:fillRect b="-25000"/>
                </a:stretch>
              </a:blipFill>
            </p:spPr>
            <p:txBody>
              <a:bodyPr/>
              <a:lstStyle/>
              <a:p>
                <a:r>
                  <a:rPr lang="es-ES">
                    <a:noFill/>
                  </a:rPr>
                  <a:t> </a:t>
                </a:r>
              </a:p>
            </p:txBody>
          </p:sp>
        </mc:Fallback>
      </mc:AlternateContent>
      <p:sp>
        <p:nvSpPr>
          <p:cNvPr id="23" name="22 CuadroTexto"/>
          <p:cNvSpPr txBox="1"/>
          <p:nvPr/>
        </p:nvSpPr>
        <p:spPr>
          <a:xfrm>
            <a:off x="3235269" y="1420988"/>
            <a:ext cx="490840" cy="461665"/>
          </a:xfrm>
          <a:prstGeom prst="rect">
            <a:avLst/>
          </a:prstGeom>
          <a:noFill/>
        </p:spPr>
        <p:txBody>
          <a:bodyPr wrap="none" rtlCol="0">
            <a:spAutoFit/>
          </a:bodyPr>
          <a:lstStyle/>
          <a:p>
            <a:r>
              <a:rPr lang="es-ES" sz="2400" b="1" i="1" dirty="0" smtClean="0">
                <a:latin typeface="Times New Roman" panose="02020603050405020304" pitchFamily="18" charset="0"/>
                <a:cs typeface="Times New Roman" panose="02020603050405020304" pitchFamily="18" charset="0"/>
                <a:sym typeface="Symbol"/>
              </a:rPr>
              <a:t></a:t>
            </a:r>
            <a:r>
              <a:rPr lang="es-ES" sz="2400" b="1" baseline="-25000" dirty="0" smtClean="0"/>
              <a:t>1</a:t>
            </a:r>
            <a:endParaRPr lang="es-ES" sz="2400" b="1" baseline="-25000" dirty="0"/>
          </a:p>
        </p:txBody>
      </p:sp>
      <p:sp>
        <p:nvSpPr>
          <p:cNvPr id="24" name="23 CuadroTexto"/>
          <p:cNvSpPr txBox="1"/>
          <p:nvPr/>
        </p:nvSpPr>
        <p:spPr>
          <a:xfrm>
            <a:off x="6608444" y="1550696"/>
            <a:ext cx="490840" cy="461665"/>
          </a:xfrm>
          <a:prstGeom prst="rect">
            <a:avLst/>
          </a:prstGeom>
          <a:noFill/>
        </p:spPr>
        <p:txBody>
          <a:bodyPr wrap="none" rtlCol="0">
            <a:spAutoFit/>
          </a:bodyPr>
          <a:lstStyle/>
          <a:p>
            <a:r>
              <a:rPr lang="es-ES" sz="2400" b="1" i="1" dirty="0" smtClean="0">
                <a:latin typeface="Times New Roman" panose="02020603050405020304" pitchFamily="18" charset="0"/>
                <a:cs typeface="Times New Roman" panose="02020603050405020304" pitchFamily="18" charset="0"/>
                <a:sym typeface="Symbol"/>
              </a:rPr>
              <a:t></a:t>
            </a:r>
            <a:r>
              <a:rPr lang="es-ES" sz="2400" b="1" baseline="-25000" dirty="0" smtClean="0"/>
              <a:t>2</a:t>
            </a:r>
            <a:endParaRPr lang="es-ES" sz="2400" b="1" baseline="-25000" dirty="0"/>
          </a:p>
        </p:txBody>
      </p:sp>
    </p:spTree>
    <p:extLst>
      <p:ext uri="{BB962C8B-B14F-4D97-AF65-F5344CB8AC3E}">
        <p14:creationId xmlns:p14="http://schemas.microsoft.com/office/powerpoint/2010/main" val="2154266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73832" y="620688"/>
            <a:ext cx="8568952" cy="3847207"/>
          </a:xfrm>
          <a:prstGeom prst="rect">
            <a:avLst/>
          </a:prstGeom>
          <a:noFill/>
        </p:spPr>
        <p:txBody>
          <a:bodyPr wrap="square" rtlCol="0">
            <a:spAutoFit/>
          </a:bodyPr>
          <a:lstStyle/>
          <a:p>
            <a:pPr lvl="0"/>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1 </a:t>
            </a:r>
            <a:r>
              <a:rPr lang="es-ES" sz="2000" dirty="0" smtClean="0">
                <a:solidFill>
                  <a:prstClr val="black"/>
                </a:solidFill>
              </a:rPr>
              <a:t>= Valores de la variable en la Población 1</a:t>
            </a:r>
          </a:p>
          <a:p>
            <a:pPr lvl="0"/>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2 </a:t>
            </a:r>
            <a:r>
              <a:rPr lang="es-ES" sz="2000" dirty="0" smtClean="0">
                <a:solidFill>
                  <a:prstClr val="black"/>
                </a:solidFill>
              </a:rPr>
              <a:t>= </a:t>
            </a:r>
            <a:r>
              <a:rPr lang="es-ES" sz="2000" dirty="0">
                <a:solidFill>
                  <a:prstClr val="black"/>
                </a:solidFill>
              </a:rPr>
              <a:t>Valores de la variable en la Población </a:t>
            </a:r>
            <a:r>
              <a:rPr lang="es-ES" sz="2000" dirty="0" smtClean="0">
                <a:solidFill>
                  <a:prstClr val="black"/>
                </a:solidFill>
              </a:rPr>
              <a:t>2</a:t>
            </a:r>
          </a:p>
          <a:p>
            <a:pPr lvl="0"/>
            <a:endParaRPr lang="es-ES" sz="2000" dirty="0">
              <a:solidFill>
                <a:prstClr val="black"/>
              </a:solidFill>
            </a:endParaRPr>
          </a:p>
          <a:p>
            <a:pPr lvl="0"/>
            <a:r>
              <a:rPr lang="es-ES" sz="2000" dirty="0" smtClean="0">
                <a:solidFill>
                  <a:prstClr val="black"/>
                </a:solidFill>
              </a:rPr>
              <a:t>Supuestos: Si </a:t>
            </a:r>
            <a:r>
              <a:rPr lang="es-ES" b="1" i="1" dirty="0">
                <a:solidFill>
                  <a:prstClr val="black"/>
                </a:solidFill>
                <a:latin typeface="Times New Roman" panose="02020603050405020304" pitchFamily="18" charset="0"/>
                <a:cs typeface="Times New Roman" panose="02020603050405020304" pitchFamily="18" charset="0"/>
              </a:rPr>
              <a:t>n</a:t>
            </a:r>
            <a:r>
              <a:rPr lang="es-ES" b="1" baseline="-25000" dirty="0">
                <a:solidFill>
                  <a:prstClr val="black"/>
                </a:solidFill>
              </a:rPr>
              <a:t>1 y </a:t>
            </a:r>
            <a:r>
              <a:rPr lang="es-ES" b="1" i="1" dirty="0">
                <a:solidFill>
                  <a:prstClr val="black"/>
                </a:solidFill>
                <a:latin typeface="Times New Roman" panose="02020603050405020304" pitchFamily="18" charset="0"/>
                <a:cs typeface="Times New Roman" panose="02020603050405020304" pitchFamily="18" charset="0"/>
              </a:rPr>
              <a:t>n</a:t>
            </a:r>
            <a:r>
              <a:rPr lang="es-ES" b="1" baseline="-25000" dirty="0">
                <a:solidFill>
                  <a:prstClr val="black"/>
                </a:solidFill>
              </a:rPr>
              <a:t>2</a:t>
            </a:r>
            <a:r>
              <a:rPr lang="es-ES" b="1" dirty="0">
                <a:solidFill>
                  <a:prstClr val="black"/>
                </a:solidFill>
              </a:rPr>
              <a:t> </a:t>
            </a:r>
            <a:r>
              <a:rPr lang="es-ES" sz="2000" dirty="0" smtClean="0">
                <a:solidFill>
                  <a:prstClr val="black"/>
                </a:solidFill>
              </a:rPr>
              <a:t>son pequeños se necesita el supuesto de normalidad de las variables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1</a:t>
            </a:r>
            <a:r>
              <a:rPr lang="es-ES" sz="2000" dirty="0" smtClean="0">
                <a:solidFill>
                  <a:prstClr val="black"/>
                </a:solidFill>
              </a:rPr>
              <a:t> y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2</a:t>
            </a:r>
            <a:r>
              <a:rPr lang="es-ES" sz="2000" dirty="0" smtClean="0">
                <a:solidFill>
                  <a:prstClr val="black"/>
                </a:solidFill>
              </a:rPr>
              <a:t>.</a:t>
            </a:r>
          </a:p>
          <a:p>
            <a:pPr lvl="0"/>
            <a:r>
              <a:rPr lang="es-ES" sz="2000" dirty="0">
                <a:solidFill>
                  <a:prstClr val="black"/>
                </a:solidFill>
              </a:rPr>
              <a:t>	 </a:t>
            </a:r>
            <a:r>
              <a:rPr lang="es-ES" sz="2000" dirty="0" smtClean="0">
                <a:solidFill>
                  <a:prstClr val="black"/>
                </a:solidFill>
              </a:rPr>
              <a:t>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1</a:t>
            </a:r>
            <a:r>
              <a:rPr lang="es-ES" sz="2000" dirty="0" smtClean="0">
                <a:solidFill>
                  <a:prstClr val="black"/>
                </a:solidFill>
              </a:rPr>
              <a:t> </a:t>
            </a:r>
            <a:r>
              <a:rPr lang="es-ES" sz="2000" dirty="0">
                <a:solidFill>
                  <a:prstClr val="black"/>
                </a:solidFill>
              </a:rPr>
              <a:t>y </a:t>
            </a:r>
            <a:r>
              <a:rPr lang="es-ES" sz="2000" i="1" dirty="0" smtClean="0">
                <a:solidFill>
                  <a:prstClr val="black"/>
                </a:solidFill>
                <a:latin typeface="Times New Roman" panose="02020603050405020304" pitchFamily="18" charset="0"/>
                <a:cs typeface="Times New Roman" panose="02020603050405020304" pitchFamily="18" charset="0"/>
              </a:rPr>
              <a:t>X</a:t>
            </a:r>
            <a:r>
              <a:rPr lang="es-ES" sz="2000" baseline="-25000" dirty="0" smtClean="0">
                <a:solidFill>
                  <a:prstClr val="black"/>
                </a:solidFill>
              </a:rPr>
              <a:t>2 </a:t>
            </a:r>
            <a:r>
              <a:rPr lang="es-ES" sz="2000" dirty="0">
                <a:solidFill>
                  <a:prstClr val="black"/>
                </a:solidFill>
              </a:rPr>
              <a:t>son </a:t>
            </a:r>
            <a:r>
              <a:rPr lang="es-ES" sz="2000" dirty="0" smtClean="0">
                <a:solidFill>
                  <a:prstClr val="black"/>
                </a:solidFill>
              </a:rPr>
              <a:t>independientes. </a:t>
            </a:r>
          </a:p>
          <a:p>
            <a:pPr lvl="0"/>
            <a:r>
              <a:rPr lang="es-ES" sz="2000" dirty="0" smtClean="0">
                <a:solidFill>
                  <a:prstClr val="black"/>
                </a:solidFill>
              </a:rPr>
              <a:t>	     Si </a:t>
            </a:r>
            <a:r>
              <a:rPr lang="es-ES" sz="2400" b="1" i="1" dirty="0" smtClean="0">
                <a:solidFill>
                  <a:prstClr val="black"/>
                </a:solidFill>
                <a:latin typeface="Times New Roman" panose="02020603050405020304" pitchFamily="18" charset="0"/>
                <a:cs typeface="Times New Roman" panose="02020603050405020304" pitchFamily="18" charset="0"/>
                <a:sym typeface="Symbol"/>
              </a:rPr>
              <a:t></a:t>
            </a:r>
            <a:r>
              <a:rPr lang="es-ES" sz="2400" b="1" baseline="-25000" dirty="0" smtClean="0">
                <a:solidFill>
                  <a:prstClr val="black"/>
                </a:solidFill>
              </a:rPr>
              <a:t>1 </a:t>
            </a:r>
            <a:r>
              <a:rPr lang="es-ES" sz="2000" dirty="0" smtClean="0">
                <a:solidFill>
                  <a:prstClr val="black"/>
                </a:solidFill>
              </a:rPr>
              <a:t>y</a:t>
            </a:r>
            <a:r>
              <a:rPr lang="es-ES" sz="2400" b="1" i="1" dirty="0" smtClean="0">
                <a:solidFill>
                  <a:prstClr val="black"/>
                </a:solidFill>
                <a:latin typeface="Times New Roman" panose="02020603050405020304" pitchFamily="18" charset="0"/>
                <a:cs typeface="Times New Roman" panose="02020603050405020304" pitchFamily="18" charset="0"/>
                <a:sym typeface="Symbol"/>
              </a:rPr>
              <a:t></a:t>
            </a:r>
            <a:r>
              <a:rPr lang="es-ES" sz="2400" b="1" baseline="-25000" dirty="0" smtClean="0">
                <a:solidFill>
                  <a:prstClr val="black"/>
                </a:solidFill>
              </a:rPr>
              <a:t>2 </a:t>
            </a:r>
            <a:r>
              <a:rPr lang="es-ES" sz="2000" dirty="0" smtClean="0">
                <a:solidFill>
                  <a:prstClr val="black"/>
                </a:solidFill>
              </a:rPr>
              <a:t>son desconocidos, se hace una prueba de hipótesis para decidir si son o no iguales y se procede acorde.</a:t>
            </a:r>
          </a:p>
          <a:p>
            <a:pPr lvl="0"/>
            <a:endParaRPr lang="es-ES" sz="2000" dirty="0">
              <a:solidFill>
                <a:prstClr val="black"/>
              </a:solidFill>
            </a:endParaRPr>
          </a:p>
          <a:p>
            <a:pPr lvl="0"/>
            <a:r>
              <a:rPr lang="es-ES" sz="2000" dirty="0" smtClean="0">
                <a:solidFill>
                  <a:prstClr val="black"/>
                </a:solidFill>
              </a:rPr>
              <a:t>H</a:t>
            </a:r>
            <a:r>
              <a:rPr lang="es-ES" sz="2000" baseline="-25000" dirty="0" smtClean="0">
                <a:solidFill>
                  <a:prstClr val="black"/>
                </a:solidFill>
              </a:rPr>
              <a:t>0</a:t>
            </a:r>
            <a:r>
              <a:rPr lang="es-ES" sz="2000" dirty="0" smtClean="0">
                <a:solidFill>
                  <a:prstClr val="black"/>
                </a:solidFill>
              </a:rPr>
              <a:t>: </a:t>
            </a:r>
            <a:r>
              <a:rPr lang="es-ES" sz="2000" i="1" dirty="0">
                <a:solidFill>
                  <a:prstClr val="black"/>
                </a:solidFill>
                <a:latin typeface="Symbol" panose="05050102010706020507" pitchFamily="18" charset="2"/>
                <a:cs typeface="Times New Roman" panose="02020603050405020304" pitchFamily="18" charset="0"/>
              </a:rPr>
              <a:t>m</a:t>
            </a:r>
            <a:r>
              <a:rPr lang="es-ES" sz="2000" i="1" baseline="-25000" dirty="0">
                <a:solidFill>
                  <a:prstClr val="black"/>
                </a:solidFill>
                <a:latin typeface="Times New Roman" panose="02020603050405020304" pitchFamily="18" charset="0"/>
                <a:cs typeface="Times New Roman" panose="02020603050405020304" pitchFamily="18" charset="0"/>
              </a:rPr>
              <a:t>1</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a:solidFill>
                  <a:prstClr val="black"/>
                </a:solidFill>
                <a:latin typeface="Symbol" panose="05050102010706020507" pitchFamily="18" charset="2"/>
                <a:cs typeface="Times New Roman" panose="02020603050405020304" pitchFamily="18" charset="0"/>
              </a:rPr>
              <a:t>m</a:t>
            </a:r>
            <a:r>
              <a:rPr lang="es-ES" sz="2000" i="1" baseline="-25000" dirty="0">
                <a:solidFill>
                  <a:prstClr val="black"/>
                </a:solidFill>
                <a:latin typeface="Times New Roman" panose="02020603050405020304" pitchFamily="18" charset="0"/>
                <a:cs typeface="Times New Roman" panose="02020603050405020304" pitchFamily="18" charset="0"/>
              </a:rPr>
              <a:t>2</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sym typeface="Symbol"/>
              </a:rPr>
              <a:t></a:t>
            </a:r>
            <a:r>
              <a:rPr lang="es-ES" sz="2000" i="1" dirty="0">
                <a:solidFill>
                  <a:prstClr val="black"/>
                </a:solidFill>
                <a:latin typeface="Symbol" panose="05050102010706020507" pitchFamily="18" charset="2"/>
                <a:cs typeface="Times New Roman" panose="02020603050405020304" pitchFamily="18" charset="0"/>
              </a:rPr>
              <a:t> m</a:t>
            </a:r>
            <a:r>
              <a:rPr lang="es-ES" sz="2000" i="1" baseline="-25000" dirty="0">
                <a:solidFill>
                  <a:prstClr val="black"/>
                </a:solidFill>
                <a:latin typeface="Times New Roman" panose="02020603050405020304" pitchFamily="18" charset="0"/>
                <a:cs typeface="Times New Roman" panose="02020603050405020304" pitchFamily="18" charset="0"/>
              </a:rPr>
              <a:t>1</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2</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a:solidFill>
                  <a:prstClr val="black"/>
                </a:solidFill>
                <a:latin typeface="Times New Roman" panose="02020603050405020304" pitchFamily="18" charset="0"/>
                <a:cs typeface="Times New Roman" panose="02020603050405020304" pitchFamily="18" charset="0"/>
              </a:rPr>
              <a:t>= </a:t>
            </a:r>
            <a:r>
              <a:rPr lang="es-ES" sz="2000" dirty="0">
                <a:solidFill>
                  <a:prstClr val="black"/>
                </a:solidFill>
                <a:latin typeface="Symbol" panose="05050102010706020507" pitchFamily="18" charset="2"/>
                <a:cs typeface="Times New Roman" panose="02020603050405020304" pitchFamily="18" charset="0"/>
              </a:rPr>
              <a:t>0</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a:solidFill>
                  <a:prstClr val="black"/>
                </a:solidFill>
                <a:latin typeface="Times New Roman" panose="02020603050405020304" pitchFamily="18" charset="0"/>
                <a:cs typeface="Times New Roman" panose="02020603050405020304" pitchFamily="18" charset="0"/>
                <a:sym typeface="Symbol"/>
              </a:rPr>
              <a:t></a:t>
            </a:r>
            <a:r>
              <a:rPr lang="es-ES" sz="2000" i="1" dirty="0">
                <a:solidFill>
                  <a:prstClr val="black"/>
                </a:solidFill>
                <a:latin typeface="Symbol" panose="05050102010706020507" pitchFamily="18" charset="2"/>
                <a:cs typeface="Times New Roman" panose="02020603050405020304" pitchFamily="18" charset="0"/>
              </a:rPr>
              <a:t>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2</a:t>
            </a:r>
            <a:r>
              <a:rPr lang="es-ES" sz="2000" i="1" dirty="0" smtClean="0">
                <a:solidFill>
                  <a:prstClr val="black"/>
                </a:solidFill>
                <a:latin typeface="Times New Roman" panose="02020603050405020304" pitchFamily="18" charset="0"/>
                <a:cs typeface="Times New Roman" panose="02020603050405020304" pitchFamily="18" charset="0"/>
              </a:rPr>
              <a:t> –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a:solidFill>
                  <a:prstClr val="black"/>
                </a:solidFill>
                <a:latin typeface="Times New Roman" panose="02020603050405020304" pitchFamily="18" charset="0"/>
                <a:cs typeface="Times New Roman" panose="02020603050405020304" pitchFamily="18" charset="0"/>
              </a:rPr>
              <a:t>= </a:t>
            </a:r>
            <a:r>
              <a:rPr lang="es-ES" sz="2000" dirty="0">
                <a:solidFill>
                  <a:prstClr val="black"/>
                </a:solidFill>
                <a:latin typeface="Symbol" panose="05050102010706020507" pitchFamily="18" charset="2"/>
                <a:cs typeface="Times New Roman" panose="02020603050405020304" pitchFamily="18" charset="0"/>
              </a:rPr>
              <a:t>0</a:t>
            </a:r>
            <a:endParaRPr lang="es-ES" sz="2000" dirty="0" smtClean="0">
              <a:solidFill>
                <a:prstClr val="black"/>
              </a:solidFill>
              <a:latin typeface="Times New Roman" panose="02020603050405020304" pitchFamily="18" charset="0"/>
              <a:cs typeface="Times New Roman" panose="02020603050405020304" pitchFamily="18" charset="0"/>
            </a:endParaRPr>
          </a:p>
          <a:p>
            <a:pPr lvl="0"/>
            <a:r>
              <a:rPr lang="es-ES" sz="2000" dirty="0" smtClean="0">
                <a:solidFill>
                  <a:prstClr val="black"/>
                </a:solidFill>
              </a:rPr>
              <a:t>H</a:t>
            </a:r>
            <a:r>
              <a:rPr lang="es-ES" sz="2000" baseline="-25000" dirty="0" smtClean="0">
                <a:solidFill>
                  <a:prstClr val="black"/>
                </a:solidFill>
              </a:rPr>
              <a:t>1</a:t>
            </a:r>
            <a:r>
              <a:rPr lang="es-ES" sz="2000" dirty="0" smtClean="0">
                <a:solidFill>
                  <a:prstClr val="black"/>
                </a:solidFill>
              </a:rPr>
              <a:t>: la que corresponda al problema: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 &lt;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2</a:t>
            </a:r>
            <a:r>
              <a:rPr lang="es-ES" sz="2000" i="1" dirty="0" smtClean="0">
                <a:solidFill>
                  <a:prstClr val="black"/>
                </a:solidFill>
                <a:latin typeface="Times New Roman" panose="02020603050405020304" pitchFamily="18" charset="0"/>
                <a:cs typeface="Times New Roman" panose="02020603050405020304" pitchFamily="18" charset="0"/>
              </a:rPr>
              <a:t> ,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 &gt; </a:t>
            </a:r>
            <a:r>
              <a:rPr lang="es-ES" sz="2000" i="1" dirty="0">
                <a:solidFill>
                  <a:prstClr val="black"/>
                </a:solidFill>
                <a:latin typeface="Symbol" panose="05050102010706020507" pitchFamily="18" charset="2"/>
                <a:cs typeface="Times New Roman" panose="02020603050405020304" pitchFamily="18" charset="0"/>
              </a:rPr>
              <a:t>m</a:t>
            </a:r>
            <a:r>
              <a:rPr lang="es-ES" sz="2000" i="1" baseline="-25000" dirty="0">
                <a:solidFill>
                  <a:prstClr val="black"/>
                </a:solidFill>
                <a:latin typeface="Times New Roman" panose="02020603050405020304" pitchFamily="18" charset="0"/>
                <a:cs typeface="Times New Roman" panose="02020603050405020304" pitchFamily="18" charset="0"/>
              </a:rPr>
              <a:t>2</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rPr>
              <a:t>  o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sym typeface="Symbol"/>
              </a:rPr>
              <a:t></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a:solidFill>
                  <a:prstClr val="black"/>
                </a:solidFill>
                <a:latin typeface="Symbol" panose="05050102010706020507" pitchFamily="18" charset="2"/>
                <a:cs typeface="Times New Roman" panose="02020603050405020304" pitchFamily="18" charset="0"/>
              </a:rPr>
              <a:t>m</a:t>
            </a:r>
            <a:r>
              <a:rPr lang="es-ES" sz="2000" i="1" baseline="-25000" dirty="0">
                <a:solidFill>
                  <a:prstClr val="black"/>
                </a:solidFill>
                <a:latin typeface="Times New Roman" panose="02020603050405020304" pitchFamily="18" charset="0"/>
                <a:cs typeface="Times New Roman" panose="02020603050405020304" pitchFamily="18" charset="0"/>
              </a:rPr>
              <a:t>2</a:t>
            </a:r>
            <a:r>
              <a:rPr lang="es-ES" sz="2000" i="1" dirty="0">
                <a:solidFill>
                  <a:prstClr val="black"/>
                </a:solidFill>
                <a:latin typeface="Times New Roman" panose="02020603050405020304" pitchFamily="18" charset="0"/>
                <a:cs typeface="Times New Roman" panose="02020603050405020304" pitchFamily="18" charset="0"/>
              </a:rPr>
              <a:t> </a:t>
            </a:r>
            <a:endParaRPr lang="es-ES" sz="2000" i="1" dirty="0" smtClean="0">
              <a:solidFill>
                <a:prstClr val="black"/>
              </a:solidFill>
              <a:latin typeface="Times New Roman" panose="02020603050405020304" pitchFamily="18" charset="0"/>
              <a:cs typeface="Times New Roman" panose="02020603050405020304" pitchFamily="18" charset="0"/>
            </a:endParaRPr>
          </a:p>
          <a:p>
            <a:pPr lvl="0"/>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dirty="0" smtClean="0">
                <a:solidFill>
                  <a:prstClr val="black"/>
                </a:solidFill>
                <a:cs typeface="Times New Roman" panose="02020603050405020304" pitchFamily="18" charset="0"/>
              </a:rPr>
              <a:t>equivalentemente a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2</a:t>
            </a:r>
            <a:r>
              <a:rPr lang="es-ES" sz="2000" i="1" dirty="0" smtClean="0">
                <a:solidFill>
                  <a:prstClr val="black"/>
                </a:solidFill>
                <a:latin typeface="Times New Roman" panose="02020603050405020304" pitchFamily="18" charset="0"/>
                <a:cs typeface="Times New Roman" panose="02020603050405020304" pitchFamily="18" charset="0"/>
              </a:rPr>
              <a:t>&lt;0,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2</a:t>
            </a:r>
            <a:r>
              <a:rPr lang="es-ES" sz="2000" i="1" dirty="0" smtClean="0">
                <a:solidFill>
                  <a:prstClr val="black"/>
                </a:solidFill>
                <a:latin typeface="Times New Roman" panose="02020603050405020304" pitchFamily="18" charset="0"/>
                <a:cs typeface="Times New Roman" panose="02020603050405020304" pitchFamily="18" charset="0"/>
              </a:rPr>
              <a:t>&gt;0    o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2</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sym typeface="Symbol"/>
              </a:rPr>
              <a:t> 0</a:t>
            </a:r>
          </a:p>
        </p:txBody>
      </p:sp>
      <p:sp>
        <p:nvSpPr>
          <p:cNvPr id="5" name="Título 1">
            <a:extLst>
              <a:ext uri="{FF2B5EF4-FFF2-40B4-BE49-F238E27FC236}">
                <a16:creationId xmlns:a16="http://schemas.microsoft.com/office/drawing/2014/main" id="{5D38356E-C424-4E23-849D-789CB849615B}"/>
              </a:ext>
            </a:extLst>
          </p:cNvPr>
          <p:cNvSpPr txBox="1">
            <a:spLocks/>
          </p:cNvSpPr>
          <p:nvPr/>
        </p:nvSpPr>
        <p:spPr>
          <a:xfrm>
            <a:off x="933765" y="4581128"/>
            <a:ext cx="7899402" cy="165618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Test sobre una Diferencia de Medias para Muestras Independientes</a:t>
            </a:r>
            <a:endParaRPr lang="es-AR" sz="4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11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683568" y="395433"/>
                <a:ext cx="7632848" cy="3378745"/>
              </a:xfrm>
              <a:prstGeom prst="rect">
                <a:avLst/>
              </a:prstGeom>
            </p:spPr>
            <p:txBody>
              <a:bodyPr wrap="square">
                <a:spAutoFit/>
              </a:bodyPr>
              <a:lstStyle/>
              <a:p>
                <a:pPr lvl="0" algn="just">
                  <a:spcAft>
                    <a:spcPts val="1200"/>
                  </a:spcAft>
                </a:pPr>
                <a:r>
                  <a:rPr lang="es-ES" sz="2000" dirty="0" smtClean="0">
                    <a:solidFill>
                      <a:prstClr val="black"/>
                    </a:solidFill>
                    <a:cs typeface="Times New Roman" panose="02020603050405020304" pitchFamily="18" charset="0"/>
                    <a:sym typeface="Symbol"/>
                  </a:rPr>
                  <a:t>	El  </a:t>
                </a:r>
                <a:r>
                  <a:rPr lang="es-ES" sz="2000" dirty="0">
                    <a:solidFill>
                      <a:prstClr val="black"/>
                    </a:solidFill>
                    <a:cs typeface="Times New Roman" panose="02020603050405020304" pitchFamily="18" charset="0"/>
                    <a:sym typeface="Symbol"/>
                  </a:rPr>
                  <a:t>estadístico de prueba es la diferencia de medias </a:t>
                </a:r>
                <a:r>
                  <a:rPr lang="es-ES" sz="2000" dirty="0" err="1">
                    <a:solidFill>
                      <a:prstClr val="black"/>
                    </a:solidFill>
                    <a:cs typeface="Times New Roman" panose="02020603050405020304" pitchFamily="18" charset="0"/>
                    <a:sym typeface="Symbol"/>
                  </a:rPr>
                  <a:t>muestrales</a:t>
                </a:r>
                <a:r>
                  <a:rPr lang="es-ES" sz="2000" dirty="0">
                    <a:solidFill>
                      <a:prstClr val="black"/>
                    </a:solidFill>
                    <a:cs typeface="Times New Roman" panose="02020603050405020304" pitchFamily="18" charset="0"/>
                    <a:sym typeface="Symbol"/>
                  </a:rPr>
                  <a:t> (en el mismo sentido en que se haya planteado la diferencia en las hipótesis) estandarizada bajo H</a:t>
                </a:r>
                <a:r>
                  <a:rPr lang="es-ES" sz="2000" baseline="-25000" dirty="0">
                    <a:solidFill>
                      <a:prstClr val="black"/>
                    </a:solidFill>
                    <a:cs typeface="Times New Roman" panose="02020603050405020304" pitchFamily="18" charset="0"/>
                    <a:sym typeface="Symbol"/>
                  </a:rPr>
                  <a:t>0</a:t>
                </a:r>
                <a:r>
                  <a:rPr lang="es-ES" sz="2000" dirty="0">
                    <a:solidFill>
                      <a:prstClr val="black"/>
                    </a:solidFill>
                    <a:cs typeface="Times New Roman" panose="02020603050405020304" pitchFamily="18" charset="0"/>
                    <a:sym typeface="Symbol"/>
                  </a:rPr>
                  <a:t>. Se divide la diferencia de las medias </a:t>
                </a:r>
                <a:r>
                  <a:rPr lang="es-ES" sz="2000" dirty="0" err="1">
                    <a:solidFill>
                      <a:prstClr val="black"/>
                    </a:solidFill>
                    <a:cs typeface="Times New Roman" panose="02020603050405020304" pitchFamily="18" charset="0"/>
                    <a:sym typeface="Symbol"/>
                  </a:rPr>
                  <a:t>muestrales</a:t>
                </a:r>
                <a:r>
                  <a:rPr lang="es-ES" sz="2000" dirty="0">
                    <a:solidFill>
                      <a:prstClr val="black"/>
                    </a:solidFill>
                    <a:cs typeface="Times New Roman" panose="02020603050405020304" pitchFamily="18" charset="0"/>
                    <a:sym typeface="Symbol"/>
                  </a:rPr>
                  <a:t> por el error </a:t>
                </a:r>
                <a:r>
                  <a:rPr lang="es-ES" sz="2000" dirty="0" smtClean="0">
                    <a:solidFill>
                      <a:prstClr val="black"/>
                    </a:solidFill>
                    <a:cs typeface="Times New Roman" panose="02020603050405020304" pitchFamily="18" charset="0"/>
                    <a:sym typeface="Symbol"/>
                  </a:rPr>
                  <a:t>estándar (desviación estándar) </a:t>
                </a:r>
                <a:r>
                  <a:rPr lang="es-ES" sz="2000" dirty="0">
                    <a:solidFill>
                      <a:prstClr val="black"/>
                    </a:solidFill>
                    <a:cs typeface="Times New Roman" panose="02020603050405020304" pitchFamily="18" charset="0"/>
                    <a:sym typeface="Symbol"/>
                  </a:rPr>
                  <a:t>de dicha </a:t>
                </a:r>
                <a:r>
                  <a:rPr lang="es-ES" sz="2000" dirty="0" smtClean="0">
                    <a:solidFill>
                      <a:prstClr val="black"/>
                    </a:solidFill>
                    <a:cs typeface="Times New Roman" panose="02020603050405020304" pitchFamily="18" charset="0"/>
                    <a:sym typeface="Symbol"/>
                  </a:rPr>
                  <a:t>diferencia:  </a:t>
                </a:r>
                <a14:m>
                  <m:oMath xmlns:m="http://schemas.openxmlformats.org/officeDocument/2006/math">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a:rPr>
                          <m:t>𝑆</m:t>
                        </m:r>
                      </m:e>
                      <m:sub>
                        <m:sSub>
                          <m:sSubPr>
                            <m:ctrlPr>
                              <a:rPr lang="es-ES" sz="2000" i="1">
                                <a:solidFill>
                                  <a:prstClr val="black"/>
                                </a:solidFill>
                                <a:latin typeface="Cambria Math" panose="02040503050406030204" pitchFamily="18" charset="0"/>
                              </a:rPr>
                            </m:ctrlPr>
                          </m:sSub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e>
                          <m:sub>
                            <m:r>
                              <a:rPr lang="es-ES" sz="2000" i="1">
                                <a:solidFill>
                                  <a:prstClr val="black"/>
                                </a:solidFill>
                                <a:latin typeface="Cambria Math"/>
                              </a:rPr>
                              <m:t>1</m:t>
                            </m:r>
                          </m:sub>
                        </m:sSub>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a:rPr>
                              <m:t>−</m:t>
                            </m:r>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e>
                          <m:sub>
                            <m:r>
                              <a:rPr lang="es-ES" sz="2000" i="1">
                                <a:solidFill>
                                  <a:prstClr val="black"/>
                                </a:solidFill>
                                <a:latin typeface="Cambria Math"/>
                              </a:rPr>
                              <m:t>2</m:t>
                            </m:r>
                          </m:sub>
                        </m:sSub>
                      </m:sub>
                    </m:sSub>
                  </m:oMath>
                </a14:m>
                <a:endParaRPr lang="es-ES" sz="2000" dirty="0" smtClean="0">
                  <a:solidFill>
                    <a:prstClr val="black"/>
                  </a:solidFill>
                  <a:cs typeface="Times New Roman" panose="02020603050405020304" pitchFamily="18" charset="0"/>
                  <a:sym typeface="Symbol"/>
                </a:endParaRPr>
              </a:p>
              <a:p>
                <a:pPr lvl="0" algn="just">
                  <a:spcAft>
                    <a:spcPts val="1200"/>
                  </a:spcAft>
                </a:pPr>
                <a:r>
                  <a:rPr lang="es-ES" sz="2000" dirty="0">
                    <a:solidFill>
                      <a:prstClr val="black"/>
                    </a:solidFill>
                    <a:cs typeface="Times New Roman" panose="02020603050405020304" pitchFamily="18" charset="0"/>
                    <a:sym typeface="Symbol"/>
                  </a:rPr>
                  <a:t>	</a:t>
                </a:r>
                <a14:m>
                  <m:oMath xmlns:m="http://schemas.openxmlformats.org/officeDocument/2006/math">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a:rPr>
                          <m:t>𝑆</m:t>
                        </m:r>
                      </m:e>
                      <m:sub>
                        <m:sSub>
                          <m:sSubPr>
                            <m:ctrlPr>
                              <a:rPr lang="es-ES" sz="2000" i="1">
                                <a:solidFill>
                                  <a:prstClr val="black"/>
                                </a:solidFill>
                                <a:latin typeface="Cambria Math" panose="02040503050406030204" pitchFamily="18" charset="0"/>
                              </a:rPr>
                            </m:ctrlPr>
                          </m:sSub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e>
                          <m:sub>
                            <m:r>
                              <a:rPr lang="es-ES" sz="2000" i="1">
                                <a:solidFill>
                                  <a:prstClr val="black"/>
                                </a:solidFill>
                                <a:latin typeface="Cambria Math"/>
                              </a:rPr>
                              <m:t>1</m:t>
                            </m:r>
                          </m:sub>
                        </m:sSub>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a:rPr>
                              <m:t>−</m:t>
                            </m:r>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e>
                          <m:sub>
                            <m:r>
                              <a:rPr lang="es-ES" sz="2000" i="1">
                                <a:solidFill>
                                  <a:prstClr val="black"/>
                                </a:solidFill>
                                <a:latin typeface="Cambria Math"/>
                              </a:rPr>
                              <m:t>2</m:t>
                            </m:r>
                          </m:sub>
                        </m:sSub>
                      </m:sub>
                    </m:sSub>
                  </m:oMath>
                </a14:m>
                <a:r>
                  <a:rPr lang="es-ES" sz="2000" dirty="0">
                    <a:solidFill>
                      <a:prstClr val="black"/>
                    </a:solidFill>
                    <a:cs typeface="Times New Roman" panose="02020603050405020304" pitchFamily="18" charset="0"/>
                    <a:sym typeface="Symbol"/>
                  </a:rPr>
                  <a:t>será de una manera u otra según se sostenga o no el supuesto de igualdad de varianzas. No </a:t>
                </a:r>
                <a:r>
                  <a:rPr lang="es-ES" sz="2000" dirty="0" smtClean="0">
                    <a:solidFill>
                      <a:prstClr val="black"/>
                    </a:solidFill>
                    <a:cs typeface="Times New Roman" panose="02020603050405020304" pitchFamily="18" charset="0"/>
                    <a:sym typeface="Symbol"/>
                  </a:rPr>
                  <a:t>lo explicitaremos según el caso ni detallaremos su deducción porque </a:t>
                </a:r>
                <a:r>
                  <a:rPr lang="es-ES" sz="2000" dirty="0">
                    <a:solidFill>
                      <a:prstClr val="black"/>
                    </a:solidFill>
                    <a:cs typeface="Times New Roman" panose="02020603050405020304" pitchFamily="18" charset="0"/>
                    <a:sym typeface="Symbol"/>
                  </a:rPr>
                  <a:t>resolveremos esta prueba de hipótesis con </a:t>
                </a:r>
                <a:r>
                  <a:rPr lang="es-ES" sz="2000" dirty="0" err="1">
                    <a:solidFill>
                      <a:prstClr val="black"/>
                    </a:solidFill>
                    <a:cs typeface="Times New Roman" panose="02020603050405020304" pitchFamily="18" charset="0"/>
                    <a:sym typeface="Symbol"/>
                  </a:rPr>
                  <a:t>Statistix</a:t>
                </a:r>
                <a:r>
                  <a:rPr lang="es-ES" sz="2000" dirty="0">
                    <a:solidFill>
                      <a:prstClr val="black"/>
                    </a:solidFill>
                    <a:cs typeface="Times New Roman" panose="02020603050405020304" pitchFamily="18" charset="0"/>
                    <a:sym typeface="Symbol"/>
                  </a:rPr>
                  <a:t> y analizaremos la salida computacional.</a:t>
                </a:r>
                <a:endParaRPr lang="es-ES" sz="2000" dirty="0">
                  <a:solidFill>
                    <a:prstClr val="black"/>
                  </a:solidFill>
                </a:endParaRPr>
              </a:p>
            </p:txBody>
          </p:sp>
        </mc:Choice>
        <mc:Fallback xmlns="">
          <p:sp>
            <p:nvSpPr>
              <p:cNvPr id="2" name="1 Rectángulo"/>
              <p:cNvSpPr>
                <a:spLocks noRot="1" noChangeAspect="1" noMove="1" noResize="1" noEditPoints="1" noAdjustHandles="1" noChangeArrowheads="1" noChangeShapeType="1" noTextEdit="1"/>
              </p:cNvSpPr>
              <p:nvPr/>
            </p:nvSpPr>
            <p:spPr>
              <a:xfrm>
                <a:off x="683568" y="395433"/>
                <a:ext cx="7632848" cy="3378745"/>
              </a:xfrm>
              <a:prstGeom prst="rect">
                <a:avLst/>
              </a:prstGeom>
              <a:blipFill rotWithShape="1">
                <a:blip r:embed="rId2"/>
                <a:stretch>
                  <a:fillRect l="-799" t="-1083" r="-879" b="-216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755576" y="3777690"/>
                <a:ext cx="2520280" cy="1183722"/>
              </a:xfrm>
              <a:prstGeom prst="rect">
                <a:avLst/>
              </a:prstGeom>
              <a:noFill/>
            </p:spPr>
            <p:txBody>
              <a:bodyPr wrap="square" rtlCol="0">
                <a:spAutoFit/>
              </a:bodyPr>
              <a:lstStyle/>
              <a:p>
                <a:pPr>
                  <a:spcAft>
                    <a:spcPts val="600"/>
                  </a:spcAft>
                </a:pPr>
                <a:r>
                  <a:rPr lang="es-ES" sz="2000" dirty="0" smtClean="0"/>
                  <a:t>Estadístico</a:t>
                </a:r>
              </a:p>
              <a:p>
                <a:pPr>
                  <a:spcBef>
                    <a:spcPts val="600"/>
                  </a:spcBef>
                </a:pPr>
                <a14:m>
                  <m:oMathPara xmlns:m="http://schemas.openxmlformats.org/officeDocument/2006/math">
                    <m:oMathParaPr>
                      <m:jc m:val="left"/>
                    </m:oMathParaPr>
                    <m:oMath xmlns:m="http://schemas.openxmlformats.org/officeDocument/2006/math">
                      <m:f>
                        <m:fPr>
                          <m:ctrlPr>
                            <a:rPr lang="es-ES" sz="2000" i="1" smtClean="0">
                              <a:latin typeface="Cambria Math" panose="02040503050406030204" pitchFamily="18" charset="0"/>
                            </a:rPr>
                          </m:ctrlPr>
                        </m:fPr>
                        <m:num>
                          <m:sSub>
                            <m:sSubPr>
                              <m:ctrlPr>
                                <a:rPr lang="es-ES" sz="2000" i="1" smtClean="0">
                                  <a:latin typeface="Cambria Math" panose="02040503050406030204" pitchFamily="18" charset="0"/>
                                </a:rPr>
                              </m:ctrlPr>
                            </m:sSubPr>
                            <m:e>
                              <m:acc>
                                <m:accPr>
                                  <m:chr m:val="̅"/>
                                  <m:ctrlPr>
                                    <a:rPr lang="es-ES" sz="2000" i="1" smtClean="0">
                                      <a:latin typeface="Cambria Math" panose="02040503050406030204" pitchFamily="18" charset="0"/>
                                    </a:rPr>
                                  </m:ctrlPr>
                                </m:accPr>
                                <m:e>
                                  <m:r>
                                    <a:rPr lang="es-ES" sz="2000" i="1">
                                      <a:solidFill>
                                        <a:prstClr val="black"/>
                                      </a:solidFill>
                                      <a:latin typeface="Cambria Math"/>
                                    </a:rPr>
                                    <m:t>𝑋</m:t>
                                  </m:r>
                                </m:e>
                              </m:acc>
                            </m:e>
                            <m:sub>
                              <m:r>
                                <a:rPr lang="es-ES" sz="2000" b="0" i="1" smtClean="0">
                                  <a:latin typeface="Cambria Math"/>
                                </a:rPr>
                                <m:t>1</m:t>
                              </m:r>
                            </m:sub>
                          </m:sSub>
                          <m:sSub>
                            <m:sSubPr>
                              <m:ctrlPr>
                                <a:rPr lang="es-ES" sz="2000" i="1" smtClean="0">
                                  <a:latin typeface="Cambria Math" panose="02040503050406030204" pitchFamily="18" charset="0"/>
                                </a:rPr>
                              </m:ctrlPr>
                            </m:sSubPr>
                            <m:e>
                              <m:r>
                                <a:rPr lang="es-ES" sz="2000" b="0" i="1" smtClean="0">
                                  <a:latin typeface="Cambria Math"/>
                                </a:rPr>
                                <m:t>− </m:t>
                              </m:r>
                              <m:acc>
                                <m:accPr>
                                  <m:chr m:val="̅"/>
                                  <m:ctrlPr>
                                    <a:rPr lang="es-ES" sz="2000" b="0" i="1" smtClean="0">
                                      <a:latin typeface="Cambria Math" panose="02040503050406030204" pitchFamily="18" charset="0"/>
                                    </a:rPr>
                                  </m:ctrlPr>
                                </m:accPr>
                                <m:e>
                                  <m:r>
                                    <a:rPr lang="es-ES" sz="2000" i="1">
                                      <a:solidFill>
                                        <a:prstClr val="black"/>
                                      </a:solidFill>
                                      <a:latin typeface="Cambria Math"/>
                                    </a:rPr>
                                    <m:t>𝑋</m:t>
                                  </m:r>
                                </m:e>
                              </m:acc>
                            </m:e>
                            <m:sub>
                              <m:r>
                                <a:rPr lang="es-ES" sz="2000" b="0" i="1" smtClean="0">
                                  <a:latin typeface="Cambria Math"/>
                                </a:rPr>
                                <m:t>2</m:t>
                              </m:r>
                            </m:sub>
                          </m:sSub>
                          <m:r>
                            <a:rPr lang="es-ES" sz="2000" b="0" i="1" smtClean="0">
                              <a:latin typeface="Cambria Math"/>
                            </a:rPr>
                            <m:t>− </m:t>
                          </m:r>
                          <m:r>
                            <a:rPr lang="es-ES" sz="2000" i="1">
                              <a:solidFill>
                                <a:prstClr val="black"/>
                              </a:solidFill>
                              <a:latin typeface="Cambria Math"/>
                            </a:rPr>
                            <m:t>(</m:t>
                          </m:r>
                          <m:r>
                            <m:rPr>
                              <m:nor/>
                            </m:rPr>
                            <a:rPr lang="es-ES" sz="2000" i="1" dirty="0">
                              <a:solidFill>
                                <a:prstClr val="black"/>
                              </a:solidFill>
                              <a:latin typeface="Symbol" panose="05050102010706020507" pitchFamily="18" charset="2"/>
                              <a:cs typeface="Times New Roman" panose="02020603050405020304" pitchFamily="18" charset="0"/>
                            </a:rPr>
                            <m:t>m</m:t>
                          </m:r>
                          <m:r>
                            <m:rPr>
                              <m:nor/>
                            </m:rPr>
                            <a:rPr lang="es-ES" sz="2000" i="1" baseline="-25000" dirty="0">
                              <a:solidFill>
                                <a:prstClr val="black"/>
                              </a:solidFill>
                              <a:latin typeface="Times New Roman" panose="02020603050405020304" pitchFamily="18" charset="0"/>
                              <a:cs typeface="Times New Roman" panose="02020603050405020304" pitchFamily="18" charset="0"/>
                            </a:rPr>
                            <m:t>1</m:t>
                          </m:r>
                          <m:r>
                            <m:rPr>
                              <m:nor/>
                            </m:rPr>
                            <a:rPr lang="es-ES" sz="2000" i="1" dirty="0">
                              <a:solidFill>
                                <a:prstClr val="black"/>
                              </a:solidFill>
                              <a:latin typeface="Times New Roman" panose="02020603050405020304" pitchFamily="18" charset="0"/>
                              <a:cs typeface="Times New Roman" panose="02020603050405020304" pitchFamily="18" charset="0"/>
                            </a:rPr>
                            <m:t> − </m:t>
                          </m:r>
                          <m:r>
                            <m:rPr>
                              <m:nor/>
                            </m:rPr>
                            <a:rPr lang="es-ES" sz="2000" i="1" dirty="0">
                              <a:solidFill>
                                <a:prstClr val="black"/>
                              </a:solidFill>
                              <a:latin typeface="Symbol" panose="05050102010706020507" pitchFamily="18" charset="2"/>
                              <a:cs typeface="Times New Roman" panose="02020603050405020304" pitchFamily="18" charset="0"/>
                            </a:rPr>
                            <m:t>m</m:t>
                          </m:r>
                          <m:r>
                            <m:rPr>
                              <m:nor/>
                            </m:rPr>
                            <a:rPr lang="es-ES" sz="2000" i="1" baseline="-25000" dirty="0">
                              <a:solidFill>
                                <a:prstClr val="black"/>
                              </a:solidFill>
                              <a:latin typeface="Times New Roman" panose="02020603050405020304" pitchFamily="18" charset="0"/>
                              <a:cs typeface="Times New Roman" panose="02020603050405020304" pitchFamily="18" charset="0"/>
                            </a:rPr>
                            <m:t>2</m:t>
                          </m:r>
                          <m:r>
                            <m:rPr>
                              <m:nor/>
                            </m:rPr>
                            <a:rPr lang="es-ES" sz="2000" b="0" i="1" smtClean="0">
                              <a:latin typeface="Cambria Math"/>
                            </a:rPr>
                            <m:t>)</m:t>
                          </m:r>
                          <m:r>
                            <m:rPr>
                              <m:nor/>
                            </m:rPr>
                            <a:rPr lang="es-ES" sz="2000" b="0" i="1" baseline="-25000" dirty="0" smtClean="0">
                              <a:solidFill>
                                <a:prstClr val="black"/>
                              </a:solidFill>
                              <a:latin typeface="Times New Roman" panose="02020603050405020304" pitchFamily="18" charset="0"/>
                              <a:cs typeface="Times New Roman" panose="02020603050405020304" pitchFamily="18" charset="0"/>
                            </a:rPr>
                            <m:t>0</m:t>
                          </m:r>
                        </m:num>
                        <m:den>
                          <m:sSub>
                            <m:sSubPr>
                              <m:ctrlPr>
                                <a:rPr lang="es-ES" sz="2000" i="1" smtClean="0">
                                  <a:latin typeface="Cambria Math" panose="02040503050406030204" pitchFamily="18" charset="0"/>
                                </a:rPr>
                              </m:ctrlPr>
                            </m:sSubPr>
                            <m:e>
                              <m:r>
                                <a:rPr lang="es-ES" sz="2000" b="0" i="1" smtClean="0">
                                  <a:latin typeface="Cambria Math"/>
                                </a:rPr>
                                <m:t>𝑆</m:t>
                              </m:r>
                            </m:e>
                            <m:sub>
                              <m:sSub>
                                <m:sSubPr>
                                  <m:ctrlPr>
                                    <a:rPr lang="es-ES" sz="2000" i="1">
                                      <a:solidFill>
                                        <a:prstClr val="black"/>
                                      </a:solidFill>
                                      <a:latin typeface="Cambria Math" panose="02040503050406030204" pitchFamily="18" charset="0"/>
                                    </a:rPr>
                                  </m:ctrlPr>
                                </m:sSub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e>
                                <m:sub>
                                  <m:r>
                                    <a:rPr lang="es-ES" sz="2000" i="1">
                                      <a:solidFill>
                                        <a:prstClr val="black"/>
                                      </a:solidFill>
                                      <a:latin typeface="Cambria Math"/>
                                    </a:rPr>
                                    <m:t>1</m:t>
                                  </m:r>
                                </m:sub>
                              </m:sSub>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a:rPr>
                                    <m:t>−</m:t>
                                  </m:r>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e>
                                <m:sub>
                                  <m:r>
                                    <a:rPr lang="es-ES" sz="2000" i="1">
                                      <a:solidFill>
                                        <a:prstClr val="black"/>
                                      </a:solidFill>
                                      <a:latin typeface="Cambria Math"/>
                                    </a:rPr>
                                    <m:t>2</m:t>
                                  </m:r>
                                </m:sub>
                              </m:sSub>
                            </m:sub>
                          </m:sSub>
                        </m:den>
                      </m:f>
                    </m:oMath>
                  </m:oMathPara>
                </a14:m>
                <a:endParaRPr lang="es-ES" sz="20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755576" y="3777690"/>
                <a:ext cx="2520280" cy="1183722"/>
              </a:xfrm>
              <a:prstGeom prst="rect">
                <a:avLst/>
              </a:prstGeom>
              <a:blipFill rotWithShape="1">
                <a:blip r:embed="rId3"/>
                <a:stretch>
                  <a:fillRect l="-2663" t="-3093"/>
                </a:stretch>
              </a:blipFill>
            </p:spPr>
            <p:txBody>
              <a:bodyPr/>
              <a:lstStyle/>
              <a:p>
                <a:r>
                  <a:rPr lang="es-ES">
                    <a:noFill/>
                  </a:rPr>
                  <a:t> </a:t>
                </a:r>
              </a:p>
            </p:txBody>
          </p:sp>
        </mc:Fallback>
      </mc:AlternateContent>
      <p:sp>
        <p:nvSpPr>
          <p:cNvPr id="4" name="3 CuadroTexto"/>
          <p:cNvSpPr txBox="1"/>
          <p:nvPr/>
        </p:nvSpPr>
        <p:spPr>
          <a:xfrm>
            <a:off x="3563888" y="3573016"/>
            <a:ext cx="5256584" cy="1508105"/>
          </a:xfrm>
          <a:prstGeom prst="rect">
            <a:avLst/>
          </a:prstGeom>
          <a:noFill/>
        </p:spPr>
        <p:txBody>
          <a:bodyPr wrap="square" rtlCol="0">
            <a:spAutoFit/>
          </a:bodyPr>
          <a:lstStyle/>
          <a:p>
            <a:pPr algn="just"/>
            <a:r>
              <a:rPr lang="es-ES" dirty="0" smtClean="0"/>
              <a:t>El valor de la diferencia de parámetros postulado en H</a:t>
            </a:r>
            <a:r>
              <a:rPr lang="es-ES" baseline="-25000" dirty="0" smtClean="0"/>
              <a:t>0</a:t>
            </a:r>
            <a:r>
              <a:rPr lang="es-ES" dirty="0" smtClean="0"/>
              <a:t>. Típicamente ese valor es cero (no hay diferencia entre las poblaciones. Pero también podrían plantearse otras situaciones en H</a:t>
            </a:r>
            <a:r>
              <a:rPr lang="es-ES" baseline="-25000" dirty="0" smtClean="0"/>
              <a:t>0</a:t>
            </a:r>
            <a:r>
              <a:rPr lang="es-ES" dirty="0" smtClean="0"/>
              <a:t>. En este curso sólo abordaremos </a:t>
            </a:r>
            <a:r>
              <a:rPr lang="es-ES" sz="2000" dirty="0">
                <a:solidFill>
                  <a:prstClr val="black"/>
                </a:solidFill>
              </a:rPr>
              <a:t>H</a:t>
            </a:r>
            <a:r>
              <a:rPr lang="es-ES" sz="2000" baseline="-25000" dirty="0">
                <a:solidFill>
                  <a:prstClr val="black"/>
                </a:solidFill>
              </a:rPr>
              <a:t>0</a:t>
            </a:r>
            <a:r>
              <a:rPr lang="es-ES" sz="2000" dirty="0">
                <a:solidFill>
                  <a:prstClr val="black"/>
                </a:solidFill>
              </a:rPr>
              <a:t>: </a:t>
            </a:r>
            <a:r>
              <a:rPr lang="es-ES" sz="2000" i="1" dirty="0" smtClean="0">
                <a:solidFill>
                  <a:prstClr val="black"/>
                </a:solidFill>
                <a:latin typeface="Symbol" panose="05050102010706020507" pitchFamily="18" charset="2"/>
                <a:cs typeface="Times New Roman" panose="02020603050405020304" pitchFamily="18" charset="0"/>
              </a:rPr>
              <a:t>m</a:t>
            </a:r>
            <a:r>
              <a:rPr lang="es-ES" sz="2000" i="1" baseline="-25000" dirty="0" smtClean="0">
                <a:solidFill>
                  <a:prstClr val="black"/>
                </a:solidFill>
                <a:latin typeface="Times New Roman" panose="02020603050405020304" pitchFamily="18" charset="0"/>
                <a:cs typeface="Times New Roman" panose="02020603050405020304" pitchFamily="18" charset="0"/>
              </a:rPr>
              <a:t>1</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a:solidFill>
                  <a:prstClr val="black"/>
                </a:solidFill>
                <a:latin typeface="Symbol" panose="05050102010706020507" pitchFamily="18" charset="2"/>
                <a:cs typeface="Times New Roman" panose="02020603050405020304" pitchFamily="18" charset="0"/>
              </a:rPr>
              <a:t>m</a:t>
            </a:r>
            <a:r>
              <a:rPr lang="es-ES" sz="2000" i="1" baseline="-25000" dirty="0">
                <a:solidFill>
                  <a:prstClr val="black"/>
                </a:solidFill>
                <a:latin typeface="Times New Roman" panose="02020603050405020304" pitchFamily="18" charset="0"/>
                <a:cs typeface="Times New Roman" panose="02020603050405020304" pitchFamily="18" charset="0"/>
              </a:rPr>
              <a:t>2</a:t>
            </a:r>
            <a:r>
              <a:rPr lang="es-ES" sz="2000" i="1" dirty="0">
                <a:solidFill>
                  <a:prstClr val="black"/>
                </a:solidFill>
                <a:latin typeface="Times New Roman" panose="02020603050405020304" pitchFamily="18" charset="0"/>
                <a:cs typeface="Times New Roman" panose="02020603050405020304" pitchFamily="18" charset="0"/>
              </a:rPr>
              <a:t> = </a:t>
            </a:r>
            <a:r>
              <a:rPr lang="es-ES" sz="2000" dirty="0">
                <a:solidFill>
                  <a:prstClr val="black"/>
                </a:solidFill>
                <a:latin typeface="Symbol" panose="05050102010706020507" pitchFamily="18" charset="2"/>
                <a:cs typeface="Times New Roman" panose="02020603050405020304" pitchFamily="18" charset="0"/>
              </a:rPr>
              <a:t>0</a:t>
            </a:r>
            <a:r>
              <a:rPr lang="es-ES" sz="2000" i="1" dirty="0">
                <a:solidFill>
                  <a:prstClr val="black"/>
                </a:solidFill>
                <a:latin typeface="Times New Roman" panose="02020603050405020304" pitchFamily="18" charset="0"/>
                <a:cs typeface="Times New Roman" panose="02020603050405020304" pitchFamily="18" charset="0"/>
              </a:rPr>
              <a:t> </a:t>
            </a:r>
            <a:endParaRPr lang="es-ES" dirty="0"/>
          </a:p>
        </p:txBody>
      </p:sp>
      <p:sp>
        <p:nvSpPr>
          <p:cNvPr id="5" name="4 Flecha abajo"/>
          <p:cNvSpPr/>
          <p:nvPr/>
        </p:nvSpPr>
        <p:spPr>
          <a:xfrm rot="3750337" flipH="1">
            <a:off x="2916666" y="3563886"/>
            <a:ext cx="332759" cy="816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ítulo 1">
            <a:extLst>
              <a:ext uri="{FF2B5EF4-FFF2-40B4-BE49-F238E27FC236}">
                <a16:creationId xmlns:a16="http://schemas.microsoft.com/office/drawing/2014/main" id="{5D38356E-C424-4E23-849D-789CB849615B}"/>
              </a:ext>
            </a:extLst>
          </p:cNvPr>
          <p:cNvSpPr txBox="1">
            <a:spLocks/>
          </p:cNvSpPr>
          <p:nvPr/>
        </p:nvSpPr>
        <p:spPr>
          <a:xfrm>
            <a:off x="5567417" y="5517232"/>
            <a:ext cx="3253055" cy="100811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Estadístico</a:t>
            </a:r>
            <a:endParaRPr lang="es-AR" sz="4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832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187624" y="5661248"/>
            <a:ext cx="7776864" cy="100811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Distribución del Estadístico</a:t>
            </a:r>
            <a:endParaRPr lang="es-AR" sz="44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539552" y="548680"/>
            <a:ext cx="8136904" cy="3785652"/>
          </a:xfrm>
          <a:prstGeom prst="rect">
            <a:avLst/>
          </a:prstGeom>
          <a:noFill/>
        </p:spPr>
        <p:txBody>
          <a:bodyPr wrap="square" rtlCol="0">
            <a:spAutoFit/>
          </a:bodyPr>
          <a:lstStyle/>
          <a:p>
            <a:pPr algn="just">
              <a:spcAft>
                <a:spcPts val="1200"/>
              </a:spcAft>
            </a:pPr>
            <a:r>
              <a:rPr lang="es-ES" sz="2000" dirty="0" smtClean="0"/>
              <a:t>	La distribución del estadístico depende de los supuestos y tamaños de muestra.</a:t>
            </a:r>
          </a:p>
          <a:p>
            <a:pPr algn="just">
              <a:spcAft>
                <a:spcPts val="1200"/>
              </a:spcAft>
            </a:pPr>
            <a:r>
              <a:rPr lang="es-ES" sz="2000" dirty="0" smtClean="0"/>
              <a:t>	Hay una variedad de situaciones que no contemplaremos en este curso. Nos remitiremos a lo más común, que es el test </a:t>
            </a:r>
            <a:r>
              <a:rPr lang="es-ES" sz="2000" i="1" dirty="0" smtClean="0">
                <a:latin typeface="Times New Roman" panose="02020603050405020304" pitchFamily="18" charset="0"/>
                <a:cs typeface="Times New Roman" panose="02020603050405020304" pitchFamily="18" charset="0"/>
              </a:rPr>
              <a:t>t</a:t>
            </a:r>
            <a:r>
              <a:rPr lang="es-ES" sz="2000" dirty="0" smtClean="0"/>
              <a:t> a través de un software. Los grados de libertad también dependen de cada situación. </a:t>
            </a:r>
          </a:p>
          <a:p>
            <a:pPr algn="just">
              <a:spcAft>
                <a:spcPts val="1200"/>
              </a:spcAft>
            </a:pPr>
            <a:r>
              <a:rPr lang="es-ES" sz="2000" dirty="0"/>
              <a:t>	</a:t>
            </a:r>
            <a:r>
              <a:rPr lang="es-ES" sz="2000" dirty="0" smtClean="0"/>
              <a:t>Si los tamaños de muestra son pequeños, se necesita el supuesto de normalidad y en entonces habría que chequearlo.</a:t>
            </a:r>
          </a:p>
          <a:p>
            <a:pPr algn="just">
              <a:spcAft>
                <a:spcPts val="1200"/>
              </a:spcAft>
            </a:pPr>
            <a:r>
              <a:rPr lang="es-ES" sz="2000" dirty="0" smtClean="0"/>
              <a:t>Resumiendo, utilizaremos que </a:t>
            </a:r>
          </a:p>
          <a:p>
            <a:pPr algn="just">
              <a:spcAft>
                <a:spcPts val="1200"/>
              </a:spcAft>
            </a:pPr>
            <a:endParaRPr lang="es-ES" sz="2000" dirty="0"/>
          </a:p>
        </p:txBody>
      </p:sp>
      <mc:AlternateContent xmlns:mc="http://schemas.openxmlformats.org/markup-compatibility/2006" xmlns:a14="http://schemas.microsoft.com/office/drawing/2010/main">
        <mc:Choice Requires="a14">
          <p:sp>
            <p:nvSpPr>
              <p:cNvPr id="4" name="3 CuadroTexto"/>
              <p:cNvSpPr txBox="1"/>
              <p:nvPr/>
            </p:nvSpPr>
            <p:spPr>
              <a:xfrm>
                <a:off x="639720" y="4096587"/>
                <a:ext cx="8324768" cy="1532599"/>
              </a:xfrm>
              <a:prstGeom prst="rect">
                <a:avLst/>
              </a:prstGeom>
              <a:noFill/>
            </p:spPr>
            <p:txBody>
              <a:bodyPr wrap="square" rtlCol="0">
                <a:spAutoFit/>
              </a:bodyPr>
              <a:lstStyle/>
              <a:p>
                <a:pPr>
                  <a:spcAft>
                    <a:spcPts val="600"/>
                  </a:spcAft>
                </a:pPr>
                <a:r>
                  <a:rPr lang="es-ES" sz="2000" dirty="0" smtClean="0"/>
                  <a:t>Estadístico</a:t>
                </a:r>
              </a:p>
              <a:p>
                <a:pPr marL="1343025" indent="-1343025" algn="just">
                  <a:spcBef>
                    <a:spcPts val="600"/>
                  </a:spcBef>
                </a:pPr>
                <a14:m>
                  <m:oMath xmlns:m="http://schemas.openxmlformats.org/officeDocument/2006/math">
                    <m:f>
                      <m:fPr>
                        <m:ctrlPr>
                          <a:rPr lang="es-ES" sz="2400" i="1" smtClean="0">
                            <a:latin typeface="Cambria Math" panose="02040503050406030204" pitchFamily="18" charset="0"/>
                          </a:rPr>
                        </m:ctrlPr>
                      </m:fPr>
                      <m:num>
                        <m:sSub>
                          <m:sSubPr>
                            <m:ctrlPr>
                              <a:rPr lang="es-ES" sz="2400" i="1" smtClean="0">
                                <a:latin typeface="Cambria Math" panose="02040503050406030204" pitchFamily="18" charset="0"/>
                              </a:rPr>
                            </m:ctrlPr>
                          </m:sSubPr>
                          <m:e>
                            <m:acc>
                              <m:accPr>
                                <m:chr m:val="̅"/>
                                <m:ctrlPr>
                                  <a:rPr lang="es-ES" sz="2400" i="1" smtClean="0">
                                    <a:latin typeface="Cambria Math" panose="02040503050406030204" pitchFamily="18" charset="0"/>
                                  </a:rPr>
                                </m:ctrlPr>
                              </m:accPr>
                              <m:e>
                                <m:r>
                                  <a:rPr lang="es-ES" sz="2400" i="1">
                                    <a:solidFill>
                                      <a:prstClr val="black"/>
                                    </a:solidFill>
                                    <a:latin typeface="Cambria Math"/>
                                  </a:rPr>
                                  <m:t>𝑋</m:t>
                                </m:r>
                              </m:e>
                            </m:acc>
                          </m:e>
                          <m:sub>
                            <m:r>
                              <a:rPr lang="es-ES" sz="2400" b="0" i="1" smtClean="0">
                                <a:latin typeface="Cambria Math"/>
                              </a:rPr>
                              <m:t>1</m:t>
                            </m:r>
                          </m:sub>
                        </m:sSub>
                        <m:sSub>
                          <m:sSubPr>
                            <m:ctrlPr>
                              <a:rPr lang="es-ES" sz="2400" i="1" smtClean="0">
                                <a:latin typeface="Cambria Math" panose="02040503050406030204" pitchFamily="18" charset="0"/>
                              </a:rPr>
                            </m:ctrlPr>
                          </m:sSubPr>
                          <m:e>
                            <m:r>
                              <a:rPr lang="es-ES" sz="2400" b="0" i="1" smtClean="0">
                                <a:latin typeface="Cambria Math"/>
                              </a:rPr>
                              <m:t>− </m:t>
                            </m:r>
                            <m:acc>
                              <m:accPr>
                                <m:chr m:val="̅"/>
                                <m:ctrlPr>
                                  <a:rPr lang="es-ES" sz="2400" b="0" i="1" smtClean="0">
                                    <a:latin typeface="Cambria Math" panose="02040503050406030204" pitchFamily="18" charset="0"/>
                                  </a:rPr>
                                </m:ctrlPr>
                              </m:accPr>
                              <m:e>
                                <m:r>
                                  <a:rPr lang="es-ES" sz="2400" i="1">
                                    <a:solidFill>
                                      <a:prstClr val="black"/>
                                    </a:solidFill>
                                    <a:latin typeface="Cambria Math"/>
                                  </a:rPr>
                                  <m:t>𝑋</m:t>
                                </m:r>
                              </m:e>
                            </m:acc>
                          </m:e>
                          <m:sub>
                            <m:r>
                              <a:rPr lang="es-ES" sz="2400" b="0" i="1" smtClean="0">
                                <a:latin typeface="Cambria Math"/>
                              </a:rPr>
                              <m:t>2</m:t>
                            </m:r>
                          </m:sub>
                        </m:sSub>
                      </m:num>
                      <m:den>
                        <m:sSub>
                          <m:sSubPr>
                            <m:ctrlPr>
                              <a:rPr lang="es-ES" sz="2400" i="1" smtClean="0">
                                <a:latin typeface="Cambria Math" panose="02040503050406030204" pitchFamily="18" charset="0"/>
                              </a:rPr>
                            </m:ctrlPr>
                          </m:sSubPr>
                          <m:e>
                            <m:r>
                              <a:rPr lang="es-ES" sz="2400" b="0" i="1" smtClean="0">
                                <a:latin typeface="Cambria Math"/>
                              </a:rPr>
                              <m:t>𝑆</m:t>
                            </m:r>
                          </m:e>
                          <m:sub>
                            <m:sSub>
                              <m:sSubPr>
                                <m:ctrlPr>
                                  <a:rPr lang="es-ES" sz="2400" i="1">
                                    <a:solidFill>
                                      <a:prstClr val="black"/>
                                    </a:solidFill>
                                    <a:latin typeface="Cambria Math" panose="02040503050406030204" pitchFamily="18" charset="0"/>
                                  </a:rPr>
                                </m:ctrlPr>
                              </m:sSubPr>
                              <m:e>
                                <m:acc>
                                  <m:accPr>
                                    <m:chr m:val="̅"/>
                                    <m:ctrlPr>
                                      <a:rPr lang="es-ES" sz="2400" i="1">
                                        <a:solidFill>
                                          <a:prstClr val="black"/>
                                        </a:solidFill>
                                        <a:latin typeface="Cambria Math" panose="02040503050406030204" pitchFamily="18" charset="0"/>
                                      </a:rPr>
                                    </m:ctrlPr>
                                  </m:accPr>
                                  <m:e>
                                    <m:r>
                                      <a:rPr lang="es-ES" sz="2400" i="1">
                                        <a:solidFill>
                                          <a:prstClr val="black"/>
                                        </a:solidFill>
                                        <a:latin typeface="Cambria Math"/>
                                      </a:rPr>
                                      <m:t>𝑋</m:t>
                                    </m:r>
                                  </m:e>
                                </m:acc>
                              </m:e>
                              <m:sub>
                                <m:r>
                                  <a:rPr lang="es-ES" sz="2400" i="1">
                                    <a:solidFill>
                                      <a:prstClr val="black"/>
                                    </a:solidFill>
                                    <a:latin typeface="Cambria Math"/>
                                  </a:rPr>
                                  <m:t>1</m:t>
                                </m:r>
                              </m:sub>
                            </m:sSub>
                            <m:sSub>
                              <m:sSubPr>
                                <m:ctrlPr>
                                  <a:rPr lang="es-ES" sz="2400" i="1">
                                    <a:solidFill>
                                      <a:prstClr val="black"/>
                                    </a:solidFill>
                                    <a:latin typeface="Cambria Math" panose="02040503050406030204" pitchFamily="18" charset="0"/>
                                  </a:rPr>
                                </m:ctrlPr>
                              </m:sSubPr>
                              <m:e>
                                <m:r>
                                  <a:rPr lang="es-ES" sz="2400" i="1">
                                    <a:solidFill>
                                      <a:prstClr val="black"/>
                                    </a:solidFill>
                                    <a:latin typeface="Cambria Math"/>
                                  </a:rPr>
                                  <m:t>−</m:t>
                                </m:r>
                                <m:acc>
                                  <m:accPr>
                                    <m:chr m:val="̅"/>
                                    <m:ctrlPr>
                                      <a:rPr lang="es-ES" sz="2400" i="1">
                                        <a:solidFill>
                                          <a:prstClr val="black"/>
                                        </a:solidFill>
                                        <a:latin typeface="Cambria Math" panose="02040503050406030204" pitchFamily="18" charset="0"/>
                                      </a:rPr>
                                    </m:ctrlPr>
                                  </m:accPr>
                                  <m:e>
                                    <m:r>
                                      <a:rPr lang="es-ES" sz="2400" i="1">
                                        <a:solidFill>
                                          <a:prstClr val="black"/>
                                        </a:solidFill>
                                        <a:latin typeface="Cambria Math"/>
                                      </a:rPr>
                                      <m:t>𝑋</m:t>
                                    </m:r>
                                  </m:e>
                                </m:acc>
                              </m:e>
                              <m:sub>
                                <m:r>
                                  <a:rPr lang="es-ES" sz="2400" i="1">
                                    <a:solidFill>
                                      <a:prstClr val="black"/>
                                    </a:solidFill>
                                    <a:latin typeface="Cambria Math"/>
                                  </a:rPr>
                                  <m:t>2</m:t>
                                </m:r>
                              </m:sub>
                            </m:sSub>
                          </m:sub>
                        </m:sSub>
                      </m:den>
                    </m:f>
                  </m:oMath>
                </a14:m>
                <a:r>
                  <a:rPr lang="es-ES" sz="2400" dirty="0">
                    <a:solidFill>
                      <a:prstClr val="black"/>
                    </a:solidFill>
                    <a:sym typeface="Symbol"/>
                  </a:rPr>
                  <a:t> </a:t>
                </a:r>
                <a:r>
                  <a:rPr lang="es-ES" sz="2400" dirty="0" smtClean="0">
                    <a:solidFill>
                      <a:prstClr val="black"/>
                    </a:solidFill>
                    <a:sym typeface="Symbol"/>
                  </a:rPr>
                  <a:t> </a:t>
                </a:r>
                <a:r>
                  <a:rPr lang="es-ES" sz="2400" i="1" dirty="0" err="1" smtClean="0">
                    <a:solidFill>
                      <a:prstClr val="black"/>
                    </a:solidFill>
                    <a:latin typeface="Times New Roman" panose="02020603050405020304" pitchFamily="18" charset="0"/>
                    <a:cs typeface="Times New Roman" panose="02020603050405020304" pitchFamily="18" charset="0"/>
                    <a:sym typeface="Symbol"/>
                  </a:rPr>
                  <a:t>t</a:t>
                </a:r>
                <a:r>
                  <a:rPr lang="es-ES" sz="2400" i="1" baseline="-25000" dirty="0" err="1" smtClean="0">
                    <a:solidFill>
                      <a:prstClr val="black"/>
                    </a:solidFill>
                    <a:latin typeface="Symbol" panose="05050102010706020507" pitchFamily="18" charset="2"/>
                    <a:cs typeface="Times New Roman" panose="02020603050405020304" pitchFamily="18" charset="0"/>
                    <a:sym typeface="Symbol"/>
                  </a:rPr>
                  <a:t>n</a:t>
                </a:r>
                <a:r>
                  <a:rPr lang="es-ES" sz="2400" dirty="0" smtClean="0">
                    <a:solidFill>
                      <a:prstClr val="black"/>
                    </a:solidFill>
                    <a:sym typeface="Symbol"/>
                  </a:rPr>
                  <a:t>   </a:t>
                </a:r>
                <a:r>
                  <a:rPr lang="es-ES" sz="2000" dirty="0" smtClean="0">
                    <a:solidFill>
                      <a:prstClr val="black"/>
                    </a:solidFill>
                    <a:sym typeface="Symbol"/>
                  </a:rPr>
                  <a:t>donde los grados de libertad </a:t>
                </a:r>
                <a:r>
                  <a:rPr lang="es-ES" sz="2000" i="1" dirty="0" smtClean="0">
                    <a:solidFill>
                      <a:prstClr val="black"/>
                    </a:solidFill>
                    <a:latin typeface="Symbol" panose="05050102010706020507" pitchFamily="18" charset="2"/>
                    <a:cs typeface="Times New Roman" panose="02020603050405020304" pitchFamily="18" charset="0"/>
                    <a:sym typeface="Symbol"/>
                  </a:rPr>
                  <a:t>n</a:t>
                </a:r>
                <a:r>
                  <a:rPr lang="es-ES" sz="2000" dirty="0" smtClean="0">
                    <a:solidFill>
                      <a:prstClr val="black"/>
                    </a:solidFill>
                    <a:sym typeface="Symbol"/>
                  </a:rPr>
                  <a:t> dependen de los  supuestos y tamaños </a:t>
                </a:r>
                <a:r>
                  <a:rPr lang="es-ES" sz="2000" dirty="0" err="1" smtClean="0">
                    <a:solidFill>
                      <a:prstClr val="black"/>
                    </a:solidFill>
                    <a:sym typeface="Symbol"/>
                  </a:rPr>
                  <a:t>muestrales</a:t>
                </a:r>
                <a:r>
                  <a:rPr lang="es-ES" sz="2000" dirty="0" smtClean="0">
                    <a:solidFill>
                      <a:prstClr val="black"/>
                    </a:solidFill>
                    <a:sym typeface="Symbol"/>
                  </a:rPr>
                  <a:t> que no detallaremos aquí. </a:t>
                </a:r>
                <a:endParaRPr lang="es-ES" sz="20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639720" y="4096587"/>
                <a:ext cx="8324768" cy="1532599"/>
              </a:xfrm>
              <a:prstGeom prst="rect">
                <a:avLst/>
              </a:prstGeom>
              <a:blipFill rotWithShape="1">
                <a:blip r:embed="rId2"/>
                <a:stretch>
                  <a:fillRect l="-805" t="-2390" r="-659" b="-5976"/>
                </a:stretch>
              </a:blipFill>
            </p:spPr>
            <p:txBody>
              <a:bodyPr/>
              <a:lstStyle/>
              <a:p>
                <a:r>
                  <a:rPr lang="es-ES">
                    <a:noFill/>
                  </a:rPr>
                  <a:t> </a:t>
                </a:r>
              </a:p>
            </p:txBody>
          </p:sp>
        </mc:Fallback>
      </mc:AlternateContent>
    </p:spTree>
    <p:extLst>
      <p:ext uri="{BB962C8B-B14F-4D97-AF65-F5344CB8AC3E}">
        <p14:creationId xmlns:p14="http://schemas.microsoft.com/office/powerpoint/2010/main" val="822852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79512" y="5085184"/>
            <a:ext cx="8784976" cy="177281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p>
          <a:p>
            <a:pPr marL="0" indent="0">
              <a:buNone/>
            </a:pPr>
            <a:r>
              <a:rPr lang="es-AR" sz="2000" dirty="0" smtClean="0"/>
              <a:t>Inspirado en </a:t>
            </a:r>
            <a:r>
              <a:rPr lang="es-AR" sz="2000" dirty="0" err="1" smtClean="0"/>
              <a:t>Becoña</a:t>
            </a:r>
            <a:r>
              <a:rPr lang="es-AR" sz="2000" dirty="0" smtClean="0"/>
              <a:t> et al (2009).</a:t>
            </a:r>
            <a:r>
              <a:rPr lang="es-ES" sz="2000" dirty="0"/>
              <a:t> La escala del Síndrome de Dependencia de la Nicotina (NDSS) en una muestra de fumadores que demandan tratamiento para dejar de </a:t>
            </a:r>
            <a:r>
              <a:rPr lang="es-ES" sz="2000" dirty="0" smtClean="0"/>
              <a:t>fumar.</a:t>
            </a:r>
            <a:r>
              <a:rPr lang="es-AR" sz="2000" dirty="0" smtClean="0"/>
              <a:t> </a:t>
            </a:r>
            <a:r>
              <a:rPr lang="es-ES" sz="2000" dirty="0" smtClean="0"/>
              <a:t> </a:t>
            </a:r>
            <a:r>
              <a:rPr lang="es-ES" sz="2000" i="1" dirty="0" err="1" smtClean="0"/>
              <a:t>Psicothema</a:t>
            </a:r>
            <a:r>
              <a:rPr lang="es-ES" sz="2000" i="1" dirty="0" smtClean="0"/>
              <a:t> 21</a:t>
            </a:r>
            <a:r>
              <a:rPr lang="es-ES" sz="2000" dirty="0" smtClean="0"/>
              <a:t>,4,579-584</a:t>
            </a:r>
            <a:r>
              <a:rPr lang="es-AR" sz="2000" dirty="0" smtClean="0"/>
              <a:t> </a:t>
            </a:r>
            <a:endParaRPr lang="es-AR" sz="2000" i="1" dirty="0" smtClean="0">
              <a:latin typeface="Times New Roman" panose="02020603050405020304" pitchFamily="18" charset="0"/>
              <a:cs typeface="Times New Roman" panose="02020603050405020304" pitchFamily="18" charset="0"/>
            </a:endParaRPr>
          </a:p>
        </p:txBody>
      </p:sp>
      <p:sp>
        <p:nvSpPr>
          <p:cNvPr id="4" name="3 CuadroTexto"/>
          <p:cNvSpPr txBox="1"/>
          <p:nvPr/>
        </p:nvSpPr>
        <p:spPr>
          <a:xfrm>
            <a:off x="395536" y="591646"/>
            <a:ext cx="8424936" cy="4493538"/>
          </a:xfrm>
          <a:prstGeom prst="rect">
            <a:avLst/>
          </a:prstGeom>
          <a:noFill/>
        </p:spPr>
        <p:txBody>
          <a:bodyPr wrap="square" rtlCol="0">
            <a:spAutoFit/>
          </a:bodyPr>
          <a:lstStyle/>
          <a:p>
            <a:pPr algn="just"/>
            <a:r>
              <a:rPr lang="es-ES" dirty="0" smtClean="0">
                <a:solidFill>
                  <a:prstClr val="black"/>
                </a:solidFill>
              </a:rPr>
              <a:t>	</a:t>
            </a:r>
            <a:r>
              <a:rPr lang="es-ES" sz="2200" dirty="0" smtClean="0">
                <a:solidFill>
                  <a:prstClr val="black"/>
                </a:solidFill>
              </a:rPr>
              <a:t>Se administró la escala del Síndrome de Dependencia de la Nicotina (NDSS) en una muestra de 41 fumadores que demandaron tratamiento para dejar de fumar</a:t>
            </a:r>
            <a:r>
              <a:rPr lang="es-ES" sz="2200" dirty="0" smtClean="0"/>
              <a:t> en una Unidad de Tabaquismo de la Universidad de Santiago de Compostela, entre marzo de 2007 y noviembre de 2008. También se les administró el Cuestionario de </a:t>
            </a:r>
            <a:r>
              <a:rPr lang="es-ES" sz="2200" dirty="0" err="1" smtClean="0"/>
              <a:t>Screening</a:t>
            </a:r>
            <a:r>
              <a:rPr lang="es-ES" sz="2200" dirty="0" smtClean="0"/>
              <a:t> de Episodios de Depresión Mayor (MDE; Muñoz, 1998) y se los clasificó en aquellos que habían tenido algún episodio en el pasado (16) y los que no (25). Los puntajes (ficticios) en el NDSS para cada grupo fueron cargados en la base de </a:t>
            </a:r>
            <a:r>
              <a:rPr lang="es-ES" sz="2200" dirty="0" err="1" smtClean="0"/>
              <a:t>Sx</a:t>
            </a:r>
            <a:r>
              <a:rPr lang="es-ES" sz="2200" dirty="0" smtClean="0"/>
              <a:t>. Probar que el promedio obtenido para el grupo que respondió haber tenido episodios de depresión es significativamente mayor que para el resto. Utilizar un nivel de significación del 5%. Calcular el tamaño del efecto. </a:t>
            </a:r>
          </a:p>
        </p:txBody>
      </p:sp>
    </p:spTree>
    <p:extLst>
      <p:ext uri="{BB962C8B-B14F-4D97-AF65-F5344CB8AC3E}">
        <p14:creationId xmlns:p14="http://schemas.microsoft.com/office/powerpoint/2010/main" val="1698379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338260" y="5877272"/>
            <a:ext cx="2592288"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Planteo</a:t>
            </a:r>
            <a:endParaRPr lang="es-AR" sz="2000" i="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2 CuadroTexto"/>
              <p:cNvSpPr txBox="1"/>
              <p:nvPr/>
            </p:nvSpPr>
            <p:spPr>
              <a:xfrm>
                <a:off x="467544" y="631174"/>
                <a:ext cx="8136904" cy="5464637"/>
              </a:xfrm>
              <a:prstGeom prst="rect">
                <a:avLst/>
              </a:prstGeom>
              <a:noFill/>
            </p:spPr>
            <p:txBody>
              <a:bodyPr wrap="square" rtlCol="0">
                <a:spAutoFit/>
              </a:bodyPr>
              <a:lstStyle/>
              <a:p>
                <a:pPr algn="just">
                  <a:spcAft>
                    <a:spcPts val="1200"/>
                  </a:spcAft>
                </a:pPr>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1</a:t>
                </a:r>
                <a:r>
                  <a:rPr lang="es-ES" dirty="0" smtClean="0"/>
                  <a:t> = Puntaje en la escala NDSS de los fumadores que tuvieron algún episodio de depresión. </a:t>
                </a:r>
              </a:p>
              <a:p>
                <a:pPr algn="just">
                  <a:spcAft>
                    <a:spcPts val="1200"/>
                  </a:spcAft>
                </a:pPr>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2</a:t>
                </a:r>
                <a:r>
                  <a:rPr lang="es-ES" dirty="0" smtClean="0"/>
                  <a:t> = Puntaje en la escala NDSS de los fumadores que no tuvieron episodios de depresión.</a:t>
                </a:r>
              </a:p>
              <a:p>
                <a:pPr algn="just">
                  <a:spcAft>
                    <a:spcPts val="1200"/>
                  </a:spcAft>
                </a:pPr>
                <a:r>
                  <a:rPr lang="es-ES" dirty="0" smtClean="0"/>
                  <a:t>Ambos casos están referidos a quienes solicitaron tratamiento en la unidad de tabaquismo de Santiago de Compostela entre marzo de 2007 y noviembre de 2008.</a:t>
                </a:r>
              </a:p>
              <a:p>
                <a:pPr algn="just">
                  <a:spcAft>
                    <a:spcPts val="1200"/>
                  </a:spcAft>
                </a:pPr>
                <a:r>
                  <a:rPr lang="es-ES" dirty="0" smtClean="0"/>
                  <a:t>Supuestos: Como las muestras son pequeñas se necesita el supuesto de normalidad de </a:t>
                </a:r>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1</a:t>
                </a:r>
                <a:r>
                  <a:rPr lang="es-ES" dirty="0" smtClean="0"/>
                  <a:t> y </a:t>
                </a:r>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2</a:t>
                </a:r>
                <a:r>
                  <a:rPr lang="es-ES" dirty="0" smtClean="0"/>
                  <a:t>:  </a:t>
                </a:r>
                <a:r>
                  <a:rPr lang="es-ES" i="1" dirty="0">
                    <a:solidFill>
                      <a:prstClr val="black"/>
                    </a:solidFill>
                    <a:latin typeface="Times New Roman" panose="02020603050405020304" pitchFamily="18" charset="0"/>
                    <a:cs typeface="Times New Roman" panose="02020603050405020304" pitchFamily="18" charset="0"/>
                  </a:rPr>
                  <a:t>X</a:t>
                </a:r>
                <a:r>
                  <a:rPr lang="es-ES" i="1" baseline="-25000" dirty="0">
                    <a:solidFill>
                      <a:prstClr val="black"/>
                    </a:solidFill>
                    <a:latin typeface="Times New Roman" panose="02020603050405020304" pitchFamily="18" charset="0"/>
                    <a:cs typeface="Times New Roman" panose="02020603050405020304" pitchFamily="18" charset="0"/>
                  </a:rPr>
                  <a:t>1</a:t>
                </a:r>
                <a:r>
                  <a:rPr lang="es-ES" dirty="0">
                    <a:solidFill>
                      <a:prstClr val="black"/>
                    </a:solidFill>
                  </a:rPr>
                  <a:t> </a:t>
                </a:r>
                <a:r>
                  <a:rPr lang="es-ES" dirty="0" smtClean="0">
                    <a:solidFill>
                      <a:prstClr val="black"/>
                    </a:solidFill>
                    <a:sym typeface="Symbol"/>
                  </a:rPr>
                  <a:t> N(</a:t>
                </a:r>
                <a:r>
                  <a:rPr lang="es-ES" i="1" dirty="0" smtClean="0">
                    <a:solidFill>
                      <a:prstClr val="black"/>
                    </a:solidFill>
                    <a:latin typeface="Symbol" panose="05050102010706020507" pitchFamily="18" charset="2"/>
                    <a:cs typeface="Times New Roman" panose="02020603050405020304" pitchFamily="18" charset="0"/>
                  </a:rPr>
                  <a:t>m</a:t>
                </a:r>
                <a:r>
                  <a:rPr lang="es-ES" i="1" baseline="-25000" dirty="0" smtClean="0">
                    <a:solidFill>
                      <a:prstClr val="black"/>
                    </a:solidFill>
                    <a:latin typeface="Symbol" panose="05050102010706020507" pitchFamily="18" charset="2"/>
                    <a:cs typeface="Times New Roman" panose="02020603050405020304" pitchFamily="18" charset="0"/>
                  </a:rPr>
                  <a:t>1</a:t>
                </a:r>
                <a:r>
                  <a:rPr lang="es-ES" i="1" dirty="0">
                    <a:solidFill>
                      <a:prstClr val="black"/>
                    </a:solidFill>
                    <a:latin typeface="Symbol" panose="05050102010706020507" pitchFamily="18" charset="2"/>
                    <a:cs typeface="Times New Roman" panose="02020603050405020304" pitchFamily="18" charset="0"/>
                  </a:rPr>
                  <a:t> </a:t>
                </a:r>
                <a:r>
                  <a:rPr lang="es-ES" i="1" dirty="0" smtClean="0">
                    <a:solidFill>
                      <a:prstClr val="black"/>
                    </a:solidFill>
                    <a:latin typeface="Symbol" panose="05050102010706020507" pitchFamily="18" charset="2"/>
                    <a:cs typeface="Times New Roman" panose="02020603050405020304" pitchFamily="18" charset="0"/>
                  </a:rPr>
                  <a:t>, s</a:t>
                </a:r>
                <a:r>
                  <a:rPr lang="es-ES" i="1" baseline="-25000" dirty="0" smtClean="0">
                    <a:solidFill>
                      <a:prstClr val="black"/>
                    </a:solidFill>
                    <a:latin typeface="Symbol" panose="05050102010706020507" pitchFamily="18" charset="2"/>
                    <a:cs typeface="Times New Roman" panose="02020603050405020304" pitchFamily="18" charset="0"/>
                  </a:rPr>
                  <a:t>1</a:t>
                </a:r>
                <a:r>
                  <a:rPr lang="es-ES" dirty="0" smtClean="0">
                    <a:solidFill>
                      <a:prstClr val="black"/>
                    </a:solidFill>
                    <a:latin typeface="Symbol" panose="05050102010706020507" pitchFamily="18" charset="2"/>
                    <a:cs typeface="Times New Roman" panose="02020603050405020304" pitchFamily="18" charset="0"/>
                  </a:rPr>
                  <a:t>)  </a:t>
                </a:r>
                <a:r>
                  <a:rPr lang="es-ES" dirty="0" smtClean="0">
                    <a:solidFill>
                      <a:prstClr val="black"/>
                    </a:solidFill>
                  </a:rPr>
                  <a:t>y </a:t>
                </a:r>
                <a:r>
                  <a:rPr lang="es-ES" i="1" dirty="0" smtClean="0">
                    <a:solidFill>
                      <a:prstClr val="black"/>
                    </a:solidFill>
                    <a:latin typeface="Times New Roman" panose="02020603050405020304" pitchFamily="18" charset="0"/>
                    <a:cs typeface="Times New Roman" panose="02020603050405020304" pitchFamily="18" charset="0"/>
                  </a:rPr>
                  <a:t>X</a:t>
                </a:r>
                <a:r>
                  <a:rPr lang="es-ES" i="1" baseline="-25000" dirty="0" smtClean="0">
                    <a:solidFill>
                      <a:prstClr val="black"/>
                    </a:solidFill>
                    <a:latin typeface="Times New Roman" panose="02020603050405020304" pitchFamily="18" charset="0"/>
                    <a:cs typeface="Times New Roman" panose="02020603050405020304" pitchFamily="18" charset="0"/>
                  </a:rPr>
                  <a:t>2 </a:t>
                </a:r>
                <a:r>
                  <a:rPr lang="es-ES" dirty="0" smtClean="0">
                    <a:solidFill>
                      <a:prstClr val="black"/>
                    </a:solidFill>
                    <a:sym typeface="Symbol"/>
                  </a:rPr>
                  <a:t></a:t>
                </a:r>
                <a:r>
                  <a:rPr lang="es-ES" dirty="0">
                    <a:solidFill>
                      <a:prstClr val="black"/>
                    </a:solidFill>
                    <a:sym typeface="Symbol"/>
                  </a:rPr>
                  <a:t> </a:t>
                </a:r>
                <a:r>
                  <a:rPr lang="es-ES" dirty="0" smtClean="0">
                    <a:solidFill>
                      <a:prstClr val="black"/>
                    </a:solidFill>
                    <a:sym typeface="Symbol"/>
                  </a:rPr>
                  <a:t>N(</a:t>
                </a:r>
                <a:r>
                  <a:rPr lang="es-ES" i="1" dirty="0" smtClean="0">
                    <a:solidFill>
                      <a:prstClr val="black"/>
                    </a:solidFill>
                    <a:latin typeface="Symbol" panose="05050102010706020507" pitchFamily="18" charset="2"/>
                    <a:cs typeface="Times New Roman" panose="02020603050405020304" pitchFamily="18" charset="0"/>
                  </a:rPr>
                  <a:t>m</a:t>
                </a:r>
                <a:r>
                  <a:rPr lang="es-ES" i="1" baseline="-25000" dirty="0" smtClean="0">
                    <a:solidFill>
                      <a:prstClr val="black"/>
                    </a:solidFill>
                    <a:latin typeface="Symbol" panose="05050102010706020507" pitchFamily="18" charset="2"/>
                    <a:cs typeface="Times New Roman" panose="02020603050405020304" pitchFamily="18" charset="0"/>
                  </a:rPr>
                  <a:t>2</a:t>
                </a:r>
                <a:r>
                  <a:rPr lang="es-ES" i="1" dirty="0" smtClean="0">
                    <a:solidFill>
                      <a:prstClr val="black"/>
                    </a:solidFill>
                    <a:latin typeface="Symbol" panose="05050102010706020507" pitchFamily="18" charset="2"/>
                    <a:cs typeface="Times New Roman" panose="02020603050405020304" pitchFamily="18" charset="0"/>
                  </a:rPr>
                  <a:t> </a:t>
                </a:r>
                <a:r>
                  <a:rPr lang="es-ES" i="1" dirty="0">
                    <a:solidFill>
                      <a:prstClr val="black"/>
                    </a:solidFill>
                    <a:latin typeface="Symbol" panose="05050102010706020507" pitchFamily="18" charset="2"/>
                    <a:cs typeface="Times New Roman" panose="02020603050405020304" pitchFamily="18" charset="0"/>
                  </a:rPr>
                  <a:t>, </a:t>
                </a:r>
                <a:r>
                  <a:rPr lang="es-ES" i="1" dirty="0" smtClean="0">
                    <a:solidFill>
                      <a:prstClr val="black"/>
                    </a:solidFill>
                    <a:latin typeface="Symbol" panose="05050102010706020507" pitchFamily="18" charset="2"/>
                    <a:cs typeface="Times New Roman" panose="02020603050405020304" pitchFamily="18" charset="0"/>
                  </a:rPr>
                  <a:t>s</a:t>
                </a:r>
                <a:r>
                  <a:rPr lang="es-ES" i="1" baseline="-25000" dirty="0" smtClean="0">
                    <a:solidFill>
                      <a:prstClr val="black"/>
                    </a:solidFill>
                    <a:latin typeface="Symbol" panose="05050102010706020507" pitchFamily="18" charset="2"/>
                    <a:cs typeface="Times New Roman" panose="02020603050405020304" pitchFamily="18" charset="0"/>
                  </a:rPr>
                  <a:t>2</a:t>
                </a:r>
                <a:r>
                  <a:rPr lang="es-ES" dirty="0" smtClean="0">
                    <a:solidFill>
                      <a:prstClr val="black"/>
                    </a:solidFill>
                    <a:latin typeface="Symbol" panose="05050102010706020507" pitchFamily="18" charset="2"/>
                    <a:cs typeface="Times New Roman" panose="02020603050405020304" pitchFamily="18" charset="0"/>
                  </a:rPr>
                  <a:t>). </a:t>
                </a:r>
                <a:endParaRPr lang="es-ES" dirty="0" smtClean="0"/>
              </a:p>
              <a:p>
                <a:pPr algn="just">
                  <a:spcAft>
                    <a:spcPts val="1200"/>
                  </a:spcAft>
                </a:pPr>
                <a:r>
                  <a:rPr lang="es-ES" dirty="0" smtClean="0"/>
                  <a:t>H</a:t>
                </a:r>
                <a:r>
                  <a:rPr lang="es-ES" baseline="-25000" dirty="0" smtClean="0"/>
                  <a:t>0</a:t>
                </a:r>
                <a:r>
                  <a:rPr lang="es-ES" dirty="0" smtClean="0"/>
                  <a:t>: </a:t>
                </a:r>
                <a:r>
                  <a:rPr lang="es-ES" i="1" dirty="0" smtClean="0">
                    <a:latin typeface="Symbol" panose="05050102010706020507" pitchFamily="18" charset="2"/>
                    <a:cs typeface="Times New Roman" panose="02020603050405020304" pitchFamily="18" charset="0"/>
                  </a:rPr>
                  <a:t>m</a:t>
                </a:r>
                <a:r>
                  <a:rPr lang="es-ES" i="1" baseline="-25000" dirty="0" smtClean="0">
                    <a:latin typeface="Symbol" panose="05050102010706020507" pitchFamily="18" charset="2"/>
                    <a:cs typeface="Times New Roman" panose="02020603050405020304" pitchFamily="18" charset="0"/>
                  </a:rPr>
                  <a:t>1</a:t>
                </a:r>
                <a:r>
                  <a:rPr lang="es-ES" i="1" dirty="0" smtClean="0">
                    <a:latin typeface="Symbol" panose="05050102010706020507" pitchFamily="18" charset="2"/>
                    <a:cs typeface="Times New Roman" panose="02020603050405020304" pitchFamily="18" charset="0"/>
                  </a:rPr>
                  <a:t> = m</a:t>
                </a:r>
                <a:r>
                  <a:rPr lang="es-ES" i="1" baseline="-25000" dirty="0" smtClean="0">
                    <a:latin typeface="Symbol" panose="05050102010706020507" pitchFamily="18" charset="2"/>
                    <a:cs typeface="Times New Roman" panose="02020603050405020304" pitchFamily="18" charset="0"/>
                  </a:rPr>
                  <a:t>2</a:t>
                </a:r>
                <a:r>
                  <a:rPr lang="es-ES" dirty="0" smtClean="0"/>
                  <a:t>	</a:t>
                </a:r>
                <a:r>
                  <a:rPr lang="es-ES" dirty="0" smtClean="0">
                    <a:latin typeface="Cambria Math"/>
                    <a:ea typeface="Cambria Math"/>
                  </a:rPr>
                  <a:t>⇔	</a:t>
                </a:r>
                <a:r>
                  <a:rPr lang="es-ES" i="1" dirty="0" smtClean="0">
                    <a:latin typeface="Symbol" panose="05050102010706020507" pitchFamily="18" charset="2"/>
                  </a:rPr>
                  <a:t>m</a:t>
                </a:r>
                <a:r>
                  <a:rPr lang="es-ES" i="1" baseline="-25000" dirty="0" smtClean="0">
                    <a:latin typeface="Symbol" panose="05050102010706020507" pitchFamily="18" charset="2"/>
                  </a:rPr>
                  <a:t>1</a:t>
                </a:r>
                <a:r>
                  <a:rPr lang="es-ES" i="1" dirty="0" smtClean="0">
                    <a:latin typeface="Symbol" panose="05050102010706020507" pitchFamily="18" charset="2"/>
                  </a:rPr>
                  <a:t> </a:t>
                </a:r>
                <a:r>
                  <a:rPr lang="es-ES" i="1" dirty="0" smtClean="0">
                    <a:latin typeface="Times New Roman" panose="02020603050405020304" pitchFamily="18" charset="0"/>
                    <a:cs typeface="Times New Roman" panose="02020603050405020304" pitchFamily="18" charset="0"/>
                  </a:rPr>
                  <a:t>–</a:t>
                </a:r>
                <a:r>
                  <a:rPr lang="es-ES" i="1" dirty="0" smtClean="0">
                    <a:latin typeface="Symbol" panose="05050102010706020507" pitchFamily="18" charset="2"/>
                  </a:rPr>
                  <a:t> m</a:t>
                </a:r>
                <a:r>
                  <a:rPr lang="es-ES" i="1" baseline="-25000" dirty="0" smtClean="0">
                    <a:latin typeface="Symbol" panose="05050102010706020507" pitchFamily="18" charset="2"/>
                  </a:rPr>
                  <a:t>2</a:t>
                </a:r>
                <a:r>
                  <a:rPr lang="es-ES" i="1" dirty="0" smtClean="0">
                    <a:latin typeface="Symbol" panose="05050102010706020507" pitchFamily="18" charset="2"/>
                  </a:rPr>
                  <a:t> </a:t>
                </a:r>
                <a:r>
                  <a:rPr lang="es-ES" dirty="0" smtClean="0"/>
                  <a:t>= 0</a:t>
                </a:r>
              </a:p>
              <a:p>
                <a:pPr algn="just">
                  <a:spcAft>
                    <a:spcPts val="1200"/>
                  </a:spcAft>
                </a:pPr>
                <a:r>
                  <a:rPr lang="es-ES" dirty="0" smtClean="0"/>
                  <a:t>H</a:t>
                </a:r>
                <a:r>
                  <a:rPr lang="es-ES" baseline="-25000" dirty="0" smtClean="0"/>
                  <a:t>1</a:t>
                </a:r>
                <a:r>
                  <a:rPr lang="es-ES" dirty="0" smtClean="0"/>
                  <a:t>: </a:t>
                </a:r>
                <a:r>
                  <a:rPr lang="es-ES" i="1" dirty="0" smtClean="0">
                    <a:latin typeface="Symbol" panose="05050102010706020507" pitchFamily="18" charset="2"/>
                  </a:rPr>
                  <a:t>m</a:t>
                </a:r>
                <a:r>
                  <a:rPr lang="es-ES" i="1" baseline="-25000" dirty="0" smtClean="0">
                    <a:latin typeface="Symbol" panose="05050102010706020507" pitchFamily="18" charset="2"/>
                  </a:rPr>
                  <a:t>1</a:t>
                </a:r>
                <a:r>
                  <a:rPr lang="es-ES" i="1" dirty="0" smtClean="0">
                    <a:latin typeface="Symbol" panose="05050102010706020507" pitchFamily="18" charset="2"/>
                  </a:rPr>
                  <a:t> &gt; m</a:t>
                </a:r>
                <a:r>
                  <a:rPr lang="es-ES" i="1" baseline="-25000" dirty="0" smtClean="0">
                    <a:latin typeface="Symbol" panose="05050102010706020507" pitchFamily="18" charset="2"/>
                  </a:rPr>
                  <a:t>2</a:t>
                </a:r>
                <a:r>
                  <a:rPr lang="es-ES" dirty="0" smtClean="0"/>
                  <a:t>	</a:t>
                </a:r>
                <a:r>
                  <a:rPr lang="es-ES" dirty="0" smtClean="0">
                    <a:latin typeface="Cambria Math"/>
                    <a:ea typeface="Cambria Math"/>
                  </a:rPr>
                  <a:t>⇔	</a:t>
                </a:r>
                <a:r>
                  <a:rPr lang="es-ES" i="1" dirty="0" smtClean="0">
                    <a:latin typeface="Symbol" panose="05050102010706020507" pitchFamily="18" charset="2"/>
                  </a:rPr>
                  <a:t>m</a:t>
                </a:r>
                <a:r>
                  <a:rPr lang="es-ES" i="1" baseline="-25000" dirty="0" smtClean="0">
                    <a:latin typeface="Symbol" panose="05050102010706020507" pitchFamily="18" charset="2"/>
                  </a:rPr>
                  <a:t>1</a:t>
                </a:r>
                <a:r>
                  <a:rPr lang="es-ES" i="1" dirty="0" smtClean="0">
                    <a:latin typeface="Symbol" panose="05050102010706020507" pitchFamily="18" charset="2"/>
                  </a:rPr>
                  <a:t> </a:t>
                </a:r>
                <a:r>
                  <a:rPr lang="es-ES" i="1" dirty="0" smtClean="0">
                    <a:latin typeface="Times New Roman" panose="02020603050405020304" pitchFamily="18" charset="0"/>
                    <a:cs typeface="Times New Roman" panose="02020603050405020304" pitchFamily="18" charset="0"/>
                  </a:rPr>
                  <a:t>–</a:t>
                </a:r>
                <a:r>
                  <a:rPr lang="es-ES" i="1" dirty="0" smtClean="0">
                    <a:latin typeface="Symbol" panose="05050102010706020507" pitchFamily="18" charset="2"/>
                  </a:rPr>
                  <a:t> m</a:t>
                </a:r>
                <a:r>
                  <a:rPr lang="es-ES" i="1" baseline="-25000" dirty="0" smtClean="0">
                    <a:latin typeface="Symbol" panose="05050102010706020507" pitchFamily="18" charset="2"/>
                  </a:rPr>
                  <a:t>2</a:t>
                </a:r>
                <a:r>
                  <a:rPr lang="es-ES" i="1" dirty="0" smtClean="0">
                    <a:latin typeface="Symbol" panose="05050102010706020507" pitchFamily="18" charset="2"/>
                  </a:rPr>
                  <a:t> </a:t>
                </a:r>
                <a:r>
                  <a:rPr lang="es-ES" dirty="0" smtClean="0"/>
                  <a:t>&gt; 0</a:t>
                </a:r>
              </a:p>
              <a:p>
                <a:pPr algn="just"/>
                <a:r>
                  <a:rPr lang="es-ES" i="1" dirty="0" smtClean="0">
                    <a:latin typeface="Symbol" panose="05050102010706020507" pitchFamily="18" charset="2"/>
                  </a:rPr>
                  <a:t>a </a:t>
                </a:r>
                <a:r>
                  <a:rPr lang="es-ES" dirty="0" smtClean="0"/>
                  <a:t>= 0,05</a:t>
                </a:r>
              </a:p>
              <a:p>
                <a:pPr algn="just"/>
                <a:endParaRPr lang="es-ES" dirty="0" smtClean="0"/>
              </a:p>
              <a:p>
                <a:pPr algn="just"/>
                <a:r>
                  <a:rPr lang="es-ES" sz="2400" i="1" dirty="0" smtClean="0">
                    <a:solidFill>
                      <a:prstClr val="black"/>
                    </a:solidFill>
                    <a:latin typeface="Times New Roman" panose="02020603050405020304" pitchFamily="18" charset="0"/>
                    <a:cs typeface="Times New Roman" panose="02020603050405020304" pitchFamily="18" charset="0"/>
                  </a:rPr>
                  <a:t>t</a:t>
                </a:r>
                <a:r>
                  <a:rPr lang="es-ES" sz="2400" dirty="0" smtClean="0">
                    <a:solidFill>
                      <a:prstClr val="black"/>
                    </a:solidFill>
                  </a:rPr>
                  <a:t> = </a:t>
                </a:r>
                <a14:m>
                  <m:oMath xmlns:m="http://schemas.openxmlformats.org/officeDocument/2006/math">
                    <m:f>
                      <m:fPr>
                        <m:ctrlPr>
                          <a:rPr lang="es-ES" sz="2400" i="1">
                            <a:solidFill>
                              <a:prstClr val="black"/>
                            </a:solidFill>
                            <a:latin typeface="Cambria Math" panose="02040503050406030204" pitchFamily="18" charset="0"/>
                          </a:rPr>
                        </m:ctrlPr>
                      </m:fPr>
                      <m:num>
                        <m:sSub>
                          <m:sSubPr>
                            <m:ctrlPr>
                              <a:rPr lang="es-ES" sz="2400" i="1">
                                <a:solidFill>
                                  <a:prstClr val="black"/>
                                </a:solidFill>
                                <a:latin typeface="Cambria Math" panose="02040503050406030204" pitchFamily="18" charset="0"/>
                              </a:rPr>
                            </m:ctrlPr>
                          </m:sSubPr>
                          <m:e>
                            <m:acc>
                              <m:accPr>
                                <m:chr m:val="̅"/>
                                <m:ctrlPr>
                                  <a:rPr lang="es-ES" sz="2400" i="1">
                                    <a:solidFill>
                                      <a:prstClr val="black"/>
                                    </a:solidFill>
                                    <a:latin typeface="Cambria Math" panose="02040503050406030204" pitchFamily="18" charset="0"/>
                                  </a:rPr>
                                </m:ctrlPr>
                              </m:accPr>
                              <m:e>
                                <m:r>
                                  <a:rPr lang="es-ES" sz="2400" i="1">
                                    <a:solidFill>
                                      <a:prstClr val="black"/>
                                    </a:solidFill>
                                    <a:latin typeface="Cambria Math"/>
                                  </a:rPr>
                                  <m:t>𝑋</m:t>
                                </m:r>
                              </m:e>
                            </m:acc>
                          </m:e>
                          <m:sub>
                            <m:r>
                              <a:rPr lang="es-ES" sz="2400" i="1">
                                <a:solidFill>
                                  <a:prstClr val="black"/>
                                </a:solidFill>
                                <a:latin typeface="Cambria Math"/>
                              </a:rPr>
                              <m:t>1</m:t>
                            </m:r>
                          </m:sub>
                        </m:sSub>
                        <m:sSub>
                          <m:sSubPr>
                            <m:ctrlPr>
                              <a:rPr lang="es-ES" sz="2400" i="1">
                                <a:solidFill>
                                  <a:prstClr val="black"/>
                                </a:solidFill>
                                <a:latin typeface="Cambria Math" panose="02040503050406030204" pitchFamily="18" charset="0"/>
                              </a:rPr>
                            </m:ctrlPr>
                          </m:sSubPr>
                          <m:e>
                            <m:r>
                              <a:rPr lang="es-ES" sz="2400" i="1">
                                <a:solidFill>
                                  <a:prstClr val="black"/>
                                </a:solidFill>
                                <a:latin typeface="Cambria Math"/>
                              </a:rPr>
                              <m:t>− </m:t>
                            </m:r>
                            <m:acc>
                              <m:accPr>
                                <m:chr m:val="̅"/>
                                <m:ctrlPr>
                                  <a:rPr lang="es-ES" sz="2400" i="1">
                                    <a:solidFill>
                                      <a:prstClr val="black"/>
                                    </a:solidFill>
                                    <a:latin typeface="Cambria Math" panose="02040503050406030204" pitchFamily="18" charset="0"/>
                                  </a:rPr>
                                </m:ctrlPr>
                              </m:accPr>
                              <m:e>
                                <m:r>
                                  <a:rPr lang="es-ES" sz="2400" i="1">
                                    <a:solidFill>
                                      <a:prstClr val="black"/>
                                    </a:solidFill>
                                    <a:latin typeface="Cambria Math"/>
                                  </a:rPr>
                                  <m:t>𝑋</m:t>
                                </m:r>
                              </m:e>
                            </m:acc>
                          </m:e>
                          <m:sub>
                            <m:r>
                              <a:rPr lang="es-ES" sz="2400" i="1">
                                <a:solidFill>
                                  <a:prstClr val="black"/>
                                </a:solidFill>
                                <a:latin typeface="Cambria Math"/>
                              </a:rPr>
                              <m:t>2</m:t>
                            </m:r>
                          </m:sub>
                        </m:sSub>
                      </m:num>
                      <m:den>
                        <m:sSub>
                          <m:sSubPr>
                            <m:ctrlPr>
                              <a:rPr lang="es-ES" sz="2400" i="1">
                                <a:solidFill>
                                  <a:prstClr val="black"/>
                                </a:solidFill>
                                <a:latin typeface="Cambria Math" panose="02040503050406030204" pitchFamily="18" charset="0"/>
                              </a:rPr>
                            </m:ctrlPr>
                          </m:sSubPr>
                          <m:e>
                            <m:r>
                              <a:rPr lang="es-ES" sz="2400" i="1">
                                <a:solidFill>
                                  <a:prstClr val="black"/>
                                </a:solidFill>
                                <a:latin typeface="Cambria Math"/>
                              </a:rPr>
                              <m:t>𝑆</m:t>
                            </m:r>
                          </m:e>
                          <m:sub>
                            <m:sSub>
                              <m:sSubPr>
                                <m:ctrlPr>
                                  <a:rPr lang="es-ES" sz="2400" i="1">
                                    <a:solidFill>
                                      <a:prstClr val="black"/>
                                    </a:solidFill>
                                    <a:latin typeface="Cambria Math" panose="02040503050406030204" pitchFamily="18" charset="0"/>
                                  </a:rPr>
                                </m:ctrlPr>
                              </m:sSubPr>
                              <m:e>
                                <m:acc>
                                  <m:accPr>
                                    <m:chr m:val="̅"/>
                                    <m:ctrlPr>
                                      <a:rPr lang="es-ES" sz="2400" i="1">
                                        <a:solidFill>
                                          <a:prstClr val="black"/>
                                        </a:solidFill>
                                        <a:latin typeface="Cambria Math" panose="02040503050406030204" pitchFamily="18" charset="0"/>
                                      </a:rPr>
                                    </m:ctrlPr>
                                  </m:accPr>
                                  <m:e>
                                    <m:r>
                                      <a:rPr lang="es-ES" sz="2400" i="1">
                                        <a:solidFill>
                                          <a:prstClr val="black"/>
                                        </a:solidFill>
                                        <a:latin typeface="Cambria Math"/>
                                      </a:rPr>
                                      <m:t>𝑋</m:t>
                                    </m:r>
                                  </m:e>
                                </m:acc>
                              </m:e>
                              <m:sub>
                                <m:r>
                                  <a:rPr lang="es-ES" sz="2400" i="1">
                                    <a:solidFill>
                                      <a:prstClr val="black"/>
                                    </a:solidFill>
                                    <a:latin typeface="Cambria Math"/>
                                  </a:rPr>
                                  <m:t>1</m:t>
                                </m:r>
                              </m:sub>
                            </m:sSub>
                            <m:sSub>
                              <m:sSubPr>
                                <m:ctrlPr>
                                  <a:rPr lang="es-ES" sz="2400" i="1">
                                    <a:solidFill>
                                      <a:prstClr val="black"/>
                                    </a:solidFill>
                                    <a:latin typeface="Cambria Math" panose="02040503050406030204" pitchFamily="18" charset="0"/>
                                  </a:rPr>
                                </m:ctrlPr>
                              </m:sSubPr>
                              <m:e>
                                <m:r>
                                  <a:rPr lang="es-ES" sz="2400" i="1">
                                    <a:solidFill>
                                      <a:prstClr val="black"/>
                                    </a:solidFill>
                                    <a:latin typeface="Cambria Math"/>
                                  </a:rPr>
                                  <m:t>−</m:t>
                                </m:r>
                                <m:acc>
                                  <m:accPr>
                                    <m:chr m:val="̅"/>
                                    <m:ctrlPr>
                                      <a:rPr lang="es-ES" sz="2400" i="1">
                                        <a:solidFill>
                                          <a:prstClr val="black"/>
                                        </a:solidFill>
                                        <a:latin typeface="Cambria Math" panose="02040503050406030204" pitchFamily="18" charset="0"/>
                                      </a:rPr>
                                    </m:ctrlPr>
                                  </m:accPr>
                                  <m:e>
                                    <m:r>
                                      <a:rPr lang="es-ES" sz="2400" i="1">
                                        <a:solidFill>
                                          <a:prstClr val="black"/>
                                        </a:solidFill>
                                        <a:latin typeface="Cambria Math"/>
                                      </a:rPr>
                                      <m:t>𝑋</m:t>
                                    </m:r>
                                  </m:e>
                                </m:acc>
                              </m:e>
                              <m:sub>
                                <m:r>
                                  <a:rPr lang="es-ES" sz="2400" i="1">
                                    <a:solidFill>
                                      <a:prstClr val="black"/>
                                    </a:solidFill>
                                    <a:latin typeface="Cambria Math"/>
                                  </a:rPr>
                                  <m:t>2</m:t>
                                </m:r>
                              </m:sub>
                            </m:sSub>
                          </m:sub>
                        </m:sSub>
                      </m:den>
                    </m:f>
                  </m:oMath>
                </a14:m>
                <a:r>
                  <a:rPr lang="es-ES" sz="2400" dirty="0">
                    <a:solidFill>
                      <a:prstClr val="black"/>
                    </a:solidFill>
                    <a:sym typeface="Symbol"/>
                  </a:rPr>
                  <a:t>  </a:t>
                </a:r>
                <a:r>
                  <a:rPr lang="es-ES" sz="2400" i="1" dirty="0" err="1">
                    <a:solidFill>
                      <a:prstClr val="black"/>
                    </a:solidFill>
                    <a:latin typeface="Times New Roman" panose="02020603050405020304" pitchFamily="18" charset="0"/>
                    <a:cs typeface="Times New Roman" panose="02020603050405020304" pitchFamily="18" charset="0"/>
                    <a:sym typeface="Symbol"/>
                  </a:rPr>
                  <a:t>t</a:t>
                </a:r>
                <a:r>
                  <a:rPr lang="es-ES" sz="2400" i="1" baseline="-25000" dirty="0" err="1">
                    <a:solidFill>
                      <a:prstClr val="black"/>
                    </a:solidFill>
                    <a:latin typeface="Symbol" panose="05050102010706020507" pitchFamily="18" charset="2"/>
                    <a:cs typeface="Times New Roman" panose="02020603050405020304" pitchFamily="18" charset="0"/>
                    <a:sym typeface="Symbol"/>
                  </a:rPr>
                  <a:t>n</a:t>
                </a:r>
                <a:r>
                  <a:rPr lang="es-ES" sz="2400" dirty="0">
                    <a:solidFill>
                      <a:prstClr val="black"/>
                    </a:solidFill>
                    <a:sym typeface="Symbol"/>
                  </a:rPr>
                  <a:t> </a:t>
                </a:r>
                <a:r>
                  <a:rPr lang="es-ES" dirty="0" smtClean="0">
                    <a:solidFill>
                      <a:prstClr val="black"/>
                    </a:solidFill>
                    <a:sym typeface="Symbol"/>
                  </a:rPr>
                  <a:t>bajo H</a:t>
                </a:r>
                <a:r>
                  <a:rPr lang="es-ES" baseline="-25000" dirty="0" smtClean="0">
                    <a:solidFill>
                      <a:prstClr val="black"/>
                    </a:solidFill>
                    <a:sym typeface="Symbol"/>
                  </a:rPr>
                  <a:t>0</a:t>
                </a:r>
                <a:r>
                  <a:rPr lang="es-ES" dirty="0" smtClean="0">
                    <a:solidFill>
                      <a:prstClr val="black"/>
                    </a:solidFill>
                    <a:sym typeface="Symbol"/>
                  </a:rPr>
                  <a:t>.</a:t>
                </a:r>
                <a:endParaRPr lang="es-ES" dirty="0"/>
              </a:p>
            </p:txBody>
          </p:sp>
        </mc:Choice>
        <mc:Fallback xmlns="">
          <p:sp>
            <p:nvSpPr>
              <p:cNvPr id="3" name="2 CuadroTexto"/>
              <p:cNvSpPr txBox="1">
                <a:spLocks noRot="1" noChangeAspect="1" noMove="1" noResize="1" noEditPoints="1" noAdjustHandles="1" noChangeArrowheads="1" noChangeShapeType="1" noTextEdit="1"/>
              </p:cNvSpPr>
              <p:nvPr/>
            </p:nvSpPr>
            <p:spPr>
              <a:xfrm>
                <a:off x="467544" y="631174"/>
                <a:ext cx="8136904" cy="5464637"/>
              </a:xfrm>
              <a:prstGeom prst="rect">
                <a:avLst/>
              </a:prstGeom>
              <a:blipFill rotWithShape="1">
                <a:blip r:embed="rId2"/>
                <a:stretch>
                  <a:fillRect l="-1199" t="-670" r="-675"/>
                </a:stretch>
              </a:blipFill>
            </p:spPr>
            <p:txBody>
              <a:bodyPr/>
              <a:lstStyle/>
              <a:p>
                <a:r>
                  <a:rPr lang="es-ES">
                    <a:noFill/>
                  </a:rPr>
                  <a:t> </a:t>
                </a:r>
              </a:p>
            </p:txBody>
          </p:sp>
        </mc:Fallback>
      </mc:AlternateContent>
    </p:spTree>
    <p:extLst>
      <p:ext uri="{BB962C8B-B14F-4D97-AF65-F5344CB8AC3E}">
        <p14:creationId xmlns:p14="http://schemas.microsoft.com/office/powerpoint/2010/main" val="3952465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471488"/>
            <a:ext cx="753427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a:extLst>
              <a:ext uri="{FF2B5EF4-FFF2-40B4-BE49-F238E27FC236}">
                <a16:creationId xmlns:a16="http://schemas.microsoft.com/office/drawing/2014/main" id="{5D38356E-C424-4E23-849D-789CB849615B}"/>
              </a:ext>
            </a:extLst>
          </p:cNvPr>
          <p:cNvSpPr txBox="1">
            <a:spLocks/>
          </p:cNvSpPr>
          <p:nvPr/>
        </p:nvSpPr>
        <p:spPr>
          <a:xfrm>
            <a:off x="7020272" y="5877272"/>
            <a:ext cx="1910276"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Datos</a:t>
            </a:r>
            <a:endParaRPr lang="es-AR" sz="20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150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715327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1">
            <a:extLst>
              <a:ext uri="{FF2B5EF4-FFF2-40B4-BE49-F238E27FC236}">
                <a16:creationId xmlns:a16="http://schemas.microsoft.com/office/drawing/2014/main" id="{5D38356E-C424-4E23-849D-789CB849615B}"/>
              </a:ext>
            </a:extLst>
          </p:cNvPr>
          <p:cNvSpPr txBox="1">
            <a:spLocks/>
          </p:cNvSpPr>
          <p:nvPr/>
        </p:nvSpPr>
        <p:spPr>
          <a:xfrm>
            <a:off x="6012160" y="5877272"/>
            <a:ext cx="2918388"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Selección</a:t>
            </a:r>
            <a:endParaRPr lang="es-AR" sz="20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927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5105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1">
            <a:extLst>
              <a:ext uri="{FF2B5EF4-FFF2-40B4-BE49-F238E27FC236}">
                <a16:creationId xmlns:a16="http://schemas.microsoft.com/office/drawing/2014/main" id="{5D38356E-C424-4E23-849D-789CB849615B}"/>
              </a:ext>
            </a:extLst>
          </p:cNvPr>
          <p:cNvSpPr txBox="1">
            <a:spLocks/>
          </p:cNvSpPr>
          <p:nvPr/>
        </p:nvSpPr>
        <p:spPr>
          <a:xfrm>
            <a:off x="3851920" y="5805264"/>
            <a:ext cx="5078628"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Especificaciones</a:t>
            </a:r>
            <a:endParaRPr lang="es-AR" sz="2000" i="1" dirty="0" smtClean="0">
              <a:latin typeface="Times New Roman" panose="02020603050405020304" pitchFamily="18" charset="0"/>
              <a:cs typeface="Times New Roman" panose="02020603050405020304" pitchFamily="18" charset="0"/>
            </a:endParaRPr>
          </a:p>
        </p:txBody>
      </p:sp>
      <p:sp>
        <p:nvSpPr>
          <p:cNvPr id="2" name="1 Flecha derecha"/>
          <p:cNvSpPr/>
          <p:nvPr/>
        </p:nvSpPr>
        <p:spPr>
          <a:xfrm>
            <a:off x="4644008" y="3068960"/>
            <a:ext cx="14401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6156176" y="2751311"/>
            <a:ext cx="2592288" cy="923330"/>
          </a:xfrm>
          <a:prstGeom prst="rect">
            <a:avLst/>
          </a:prstGeom>
          <a:noFill/>
        </p:spPr>
        <p:txBody>
          <a:bodyPr wrap="square" rtlCol="0">
            <a:spAutoFit/>
          </a:bodyPr>
          <a:lstStyle/>
          <a:p>
            <a:r>
              <a:rPr lang="es-ES" dirty="0" smtClean="0"/>
              <a:t>En este problema la diferencia se contrasta contra cero.</a:t>
            </a:r>
            <a:endParaRPr lang="es-ES" dirty="0"/>
          </a:p>
        </p:txBody>
      </p:sp>
      <p:sp>
        <p:nvSpPr>
          <p:cNvPr id="6" name="5 Flecha derecha"/>
          <p:cNvSpPr/>
          <p:nvPr/>
        </p:nvSpPr>
        <p:spPr>
          <a:xfrm>
            <a:off x="5220072" y="4077072"/>
            <a:ext cx="14401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6799801" y="3764939"/>
            <a:ext cx="2108271" cy="1200329"/>
          </a:xfrm>
          <a:prstGeom prst="rect">
            <a:avLst/>
          </a:prstGeom>
          <a:noFill/>
        </p:spPr>
        <p:txBody>
          <a:bodyPr wrap="square" rtlCol="0">
            <a:spAutoFit/>
          </a:bodyPr>
          <a:lstStyle/>
          <a:p>
            <a:r>
              <a:rPr lang="es-ES" dirty="0" smtClean="0"/>
              <a:t>Diferencia mayor que cero, acorde con la alternativa planteada.</a:t>
            </a:r>
            <a:endParaRPr lang="es-ES" dirty="0"/>
          </a:p>
        </p:txBody>
      </p:sp>
    </p:spTree>
    <p:extLst>
      <p:ext uri="{BB962C8B-B14F-4D97-AF65-F5344CB8AC3E}">
        <p14:creationId xmlns:p14="http://schemas.microsoft.com/office/powerpoint/2010/main" val="280132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5D38356E-C424-4E23-849D-789CB849615B}"/>
                  </a:ext>
                </a:extLst>
              </p:cNvPr>
              <p:cNvSpPr txBox="1">
                <a:spLocks/>
              </p:cNvSpPr>
              <p:nvPr/>
            </p:nvSpPr>
            <p:spPr>
              <a:xfrm>
                <a:off x="3851920" y="5805264"/>
                <a:ext cx="5050349"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AR" sz="4400" dirty="0" smtClean="0"/>
                  <a:t>Distribución de </a:t>
                </a:r>
                <a14:m>
                  <m:oMath xmlns:m="http://schemas.openxmlformats.org/officeDocument/2006/math">
                    <m:acc>
                      <m:accPr>
                        <m:chr m:val="̅"/>
                        <m:ctrlPr>
                          <a:rPr lang="es-ES" sz="4800" b="0" i="1">
                            <a:solidFill>
                              <a:prstClr val="black"/>
                            </a:solidFill>
                            <a:effectLst/>
                            <a:latin typeface="Cambria Math" panose="02040503050406030204" pitchFamily="18" charset="0"/>
                            <a:ea typeface="Times New Roman"/>
                            <a:cs typeface="Arial"/>
                          </a:rPr>
                        </m:ctrlPr>
                      </m:accPr>
                      <m:e>
                        <m:r>
                          <a:rPr lang="es-ES" sz="4800" b="0" i="1">
                            <a:solidFill>
                              <a:prstClr val="black"/>
                            </a:solidFill>
                            <a:effectLst/>
                            <a:latin typeface="Cambria Math"/>
                            <a:ea typeface="Times New Roman"/>
                            <a:cs typeface="Arial"/>
                          </a:rPr>
                          <m:t>𝑋</m:t>
                        </m:r>
                      </m:e>
                    </m:acc>
                  </m:oMath>
                </a14:m>
                <a:r>
                  <a:rPr lang="es-AR" sz="4400" dirty="0" smtClean="0"/>
                  <a:t> </a:t>
                </a:r>
              </a:p>
            </p:txBody>
          </p:sp>
        </mc:Choice>
        <mc:Fallback xmlns="">
          <p:sp>
            <p:nvSpPr>
              <p:cNvPr id="2" name="Título 1">
                <a:extLst>
                  <a:ext uri="{FF2B5EF4-FFF2-40B4-BE49-F238E27FC236}">
                    <a16:creationId xmlns="" xmlns:a16="http://schemas.microsoft.com/office/drawing/2014/main" id="{5D38356E-C424-4E23-849D-789CB849615B}"/>
                  </a:ext>
                </a:extLst>
              </p:cNvPr>
              <p:cNvSpPr txBox="1">
                <a:spLocks noRot="1" noChangeAspect="1" noMove="1" noResize="1" noEditPoints="1" noAdjustHandles="1" noChangeArrowheads="1" noChangeShapeType="1" noTextEdit="1"/>
              </p:cNvSpPr>
              <p:nvPr/>
            </p:nvSpPr>
            <p:spPr>
              <a:xfrm>
                <a:off x="3851920" y="5805264"/>
                <a:ext cx="5050349" cy="864096"/>
              </a:xfrm>
              <a:prstGeom prst="rect">
                <a:avLst/>
              </a:prstGeom>
              <a:blipFill rotWithShape="1">
                <a:blip r:embed="rId2"/>
                <a:stretch>
                  <a:fillRect t="-8451" b="-43662"/>
                </a:stretch>
              </a:blipFill>
            </p:spPr>
            <p:txBody>
              <a:bodyPr/>
              <a:lstStyle/>
              <a:p>
                <a:r>
                  <a:rPr lang="es-ES">
                    <a:noFill/>
                  </a:rPr>
                  <a:t> </a:t>
                </a:r>
              </a:p>
            </p:txBody>
          </p:sp>
        </mc:Fallback>
      </mc:AlternateContent>
      <p:sp>
        <p:nvSpPr>
          <p:cNvPr id="5" name="4 Rectángulo"/>
          <p:cNvSpPr/>
          <p:nvPr/>
        </p:nvSpPr>
        <p:spPr>
          <a:xfrm>
            <a:off x="447849" y="3717032"/>
            <a:ext cx="8064896" cy="1152128"/>
          </a:xfrm>
          <a:prstGeom prst="rect">
            <a:avLst/>
          </a:prstGeom>
          <a:solidFill>
            <a:schemeClr val="accent6">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 name="2 CuadroTexto"/>
              <p:cNvSpPr txBox="1"/>
              <p:nvPr/>
            </p:nvSpPr>
            <p:spPr>
              <a:xfrm>
                <a:off x="467544" y="404664"/>
                <a:ext cx="8064896" cy="5244769"/>
              </a:xfrm>
              <a:prstGeom prst="rect">
                <a:avLst/>
              </a:prstGeom>
              <a:noFill/>
            </p:spPr>
            <p:txBody>
              <a:bodyPr wrap="square" rtlCol="0">
                <a:spAutoFit/>
              </a:bodyPr>
              <a:lstStyle/>
              <a:p>
                <a:pPr algn="just">
                  <a:spcBef>
                    <a:spcPts val="1200"/>
                  </a:spcBef>
                </a:pPr>
                <a:r>
                  <a:rPr lang="es-ES" dirty="0" smtClean="0"/>
                  <a:t>	La distribución de </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oMath>
                </a14:m>
                <a:r>
                  <a:rPr lang="es-ES" dirty="0" smtClean="0"/>
                  <a:t> será exacta o aproximada dependiendo de los supuestos sobre la distribución de </a:t>
                </a:r>
                <a:r>
                  <a:rPr lang="es-ES" i="1" dirty="0" smtClean="0">
                    <a:latin typeface="Times New Roman" panose="02020603050405020304" pitchFamily="18" charset="0"/>
                    <a:cs typeface="Times New Roman" panose="02020603050405020304" pitchFamily="18" charset="0"/>
                  </a:rPr>
                  <a:t>X</a:t>
                </a:r>
                <a:r>
                  <a:rPr lang="es-ES" dirty="0" smtClean="0"/>
                  <a:t>.</a:t>
                </a:r>
              </a:p>
              <a:p>
                <a:pPr algn="just">
                  <a:spcBef>
                    <a:spcPts val="1200"/>
                  </a:spcBef>
                </a:pPr>
                <a:r>
                  <a:rPr lang="es-ES" dirty="0" smtClean="0"/>
                  <a:t>	Si </a:t>
                </a:r>
                <a:r>
                  <a:rPr lang="es-ES" i="1" dirty="0">
                    <a:solidFill>
                      <a:prstClr val="black"/>
                    </a:solidFill>
                    <a:latin typeface="Times New Roman" panose="02020603050405020304" pitchFamily="18" charset="0"/>
                    <a:cs typeface="Times New Roman" panose="02020603050405020304" pitchFamily="18" charset="0"/>
                  </a:rPr>
                  <a:t>X</a:t>
                </a:r>
                <a:r>
                  <a:rPr lang="es-ES" dirty="0" smtClean="0"/>
                  <a:t> es normal, </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oMath>
                </a14:m>
                <a:r>
                  <a:rPr lang="es-ES" dirty="0" smtClean="0"/>
                  <a:t> es exactamente normal (</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oMath>
                </a14:m>
                <a:r>
                  <a:rPr lang="es-ES" dirty="0">
                    <a:solidFill>
                      <a:prstClr val="black"/>
                    </a:solidFill>
                  </a:rPr>
                  <a:t> </a:t>
                </a:r>
                <a:r>
                  <a:rPr lang="es-ES" dirty="0" smtClean="0">
                    <a:sym typeface="Symbol"/>
                  </a:rPr>
                  <a:t> N)</a:t>
                </a:r>
                <a:r>
                  <a:rPr lang="es-ES" dirty="0" smtClean="0"/>
                  <a:t>.</a:t>
                </a:r>
              </a:p>
              <a:p>
                <a:pPr algn="just">
                  <a:spcBef>
                    <a:spcPts val="1200"/>
                  </a:spcBef>
                </a:pPr>
                <a:r>
                  <a:rPr lang="es-ES" dirty="0" smtClean="0"/>
                  <a:t>	Si no se especifica la distribución de </a:t>
                </a:r>
                <a:r>
                  <a:rPr lang="es-ES" i="1" dirty="0">
                    <a:solidFill>
                      <a:prstClr val="black"/>
                    </a:solidFill>
                    <a:latin typeface="Times New Roman" panose="02020603050405020304" pitchFamily="18" charset="0"/>
                    <a:cs typeface="Times New Roman" panose="02020603050405020304" pitchFamily="18" charset="0"/>
                  </a:rPr>
                  <a:t>X</a:t>
                </a:r>
                <a:r>
                  <a:rPr lang="es-ES" dirty="0" smtClean="0"/>
                  <a:t>, se sabe por el Teorema Central del Límite que </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r>
                      <a:rPr lang="es-ES" sz="2000" b="0" i="0" smtClean="0">
                        <a:solidFill>
                          <a:prstClr val="black"/>
                        </a:solidFill>
                        <a:latin typeface="Cambria Math"/>
                        <a:ea typeface="Times New Roman"/>
                        <a:cs typeface="Arial"/>
                      </a:rPr>
                      <m:t> </m:t>
                    </m:r>
                  </m:oMath>
                </a14:m>
                <a:r>
                  <a:rPr lang="es-ES" dirty="0" smtClean="0"/>
                  <a:t>es aproximadamente normal </a:t>
                </a:r>
                <a:r>
                  <a:rPr lang="es-ES" dirty="0">
                    <a:solidFill>
                      <a:prstClr val="black"/>
                    </a:solidFill>
                  </a:rPr>
                  <a:t>(</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oMath>
                </a14:m>
                <a:r>
                  <a:rPr lang="es-ES" dirty="0">
                    <a:solidFill>
                      <a:prstClr val="black"/>
                    </a:solidFill>
                  </a:rPr>
                  <a:t> </a:t>
                </a:r>
                <a:r>
                  <a:rPr lang="es-ES" dirty="0" smtClean="0">
                    <a:solidFill>
                      <a:prstClr val="black"/>
                    </a:solidFill>
                    <a:sym typeface="Symbol"/>
                  </a:rPr>
                  <a:t> </a:t>
                </a:r>
                <a:r>
                  <a:rPr lang="es-ES" dirty="0">
                    <a:solidFill>
                      <a:prstClr val="black"/>
                    </a:solidFill>
                    <a:sym typeface="Symbol"/>
                  </a:rPr>
                  <a:t>N</a:t>
                </a:r>
                <a:r>
                  <a:rPr lang="es-ES" dirty="0" smtClean="0">
                    <a:solidFill>
                      <a:prstClr val="black"/>
                    </a:solidFill>
                    <a:sym typeface="Symbol"/>
                  </a:rPr>
                  <a:t>)  </a:t>
                </a:r>
                <a:r>
                  <a:rPr lang="es-ES" dirty="0" smtClean="0"/>
                  <a:t>si </a:t>
                </a:r>
                <a:r>
                  <a:rPr lang="es-ES" i="1" dirty="0" smtClean="0">
                    <a:latin typeface="Times New Roman" panose="02020603050405020304" pitchFamily="18" charset="0"/>
                    <a:cs typeface="Times New Roman" panose="02020603050405020304" pitchFamily="18" charset="0"/>
                  </a:rPr>
                  <a:t>n</a:t>
                </a:r>
                <a:r>
                  <a:rPr lang="es-ES" dirty="0" smtClean="0"/>
                  <a:t> es suficientemente grande (digamos </a:t>
                </a:r>
                <a:r>
                  <a:rPr lang="es-ES" i="1" dirty="0">
                    <a:solidFill>
                      <a:prstClr val="black"/>
                    </a:solidFill>
                    <a:latin typeface="Times New Roman" panose="02020603050405020304" pitchFamily="18" charset="0"/>
                    <a:cs typeface="Times New Roman" panose="02020603050405020304" pitchFamily="18" charset="0"/>
                  </a:rPr>
                  <a:t>n</a:t>
                </a:r>
                <a:r>
                  <a:rPr lang="es-ES" dirty="0" smtClean="0"/>
                  <a:t> &gt; 30). </a:t>
                </a:r>
              </a:p>
              <a:p>
                <a:pPr algn="just">
                  <a:spcBef>
                    <a:spcPts val="1200"/>
                  </a:spcBef>
                </a:pPr>
                <a:r>
                  <a:rPr lang="es-ES" dirty="0" smtClean="0"/>
                  <a:t>	Ya se han visto en las clases anteriores los parámetros de </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oMath>
                </a14:m>
                <a:r>
                  <a:rPr lang="es-ES" dirty="0" smtClean="0"/>
                  <a:t>: la misma media de </a:t>
                </a:r>
                <a:r>
                  <a:rPr lang="es-ES" i="1" dirty="0">
                    <a:solidFill>
                      <a:prstClr val="black"/>
                    </a:solidFill>
                    <a:latin typeface="Times New Roman" panose="02020603050405020304" pitchFamily="18" charset="0"/>
                    <a:cs typeface="Times New Roman" panose="02020603050405020304" pitchFamily="18" charset="0"/>
                  </a:rPr>
                  <a:t>X</a:t>
                </a:r>
                <a:r>
                  <a:rPr lang="es-ES" dirty="0" smtClean="0"/>
                  <a:t> y la </a:t>
                </a:r>
                <a:r>
                  <a:rPr lang="es-ES" i="1" dirty="0">
                    <a:solidFill>
                      <a:prstClr val="black"/>
                    </a:solidFill>
                    <a:latin typeface="Times New Roman" panose="02020603050405020304" pitchFamily="18" charset="0"/>
                    <a:cs typeface="Times New Roman" panose="02020603050405020304" pitchFamily="18" charset="0"/>
                  </a:rPr>
                  <a:t>n </a:t>
                </a:r>
                <a:r>
                  <a:rPr lang="es-ES" dirty="0" smtClean="0"/>
                  <a:t>- </a:t>
                </a:r>
                <a:r>
                  <a:rPr lang="es-ES" dirty="0" err="1" smtClean="0"/>
                  <a:t>ésima</a:t>
                </a:r>
                <a:r>
                  <a:rPr lang="es-ES" dirty="0" smtClean="0"/>
                  <a:t> parte de su varianza.</a:t>
                </a:r>
              </a:p>
              <a:p>
                <a:pPr algn="just">
                  <a:spcBef>
                    <a:spcPts val="1200"/>
                  </a:spcBef>
                </a:pPr>
                <a:r>
                  <a:rPr lang="es-ES" dirty="0"/>
                  <a:t>	</a:t>
                </a:r>
                <a:r>
                  <a:rPr lang="es-ES" dirty="0" smtClean="0"/>
                  <a:t>Resumiendo:</a:t>
                </a:r>
              </a:p>
              <a:p>
                <a:pPr algn="just">
                  <a:spcBef>
                    <a:spcPts val="1200"/>
                  </a:spcBef>
                </a:pPr>
                <a:r>
                  <a:rPr lang="es-ES" b="1" i="1" dirty="0" smtClean="0">
                    <a:solidFill>
                      <a:prstClr val="black"/>
                    </a:solidFill>
                    <a:latin typeface="Times New Roman" panose="02020603050405020304" pitchFamily="18" charset="0"/>
                    <a:cs typeface="Times New Roman" panose="02020603050405020304" pitchFamily="18" charset="0"/>
                  </a:rPr>
                  <a:t>X </a:t>
                </a:r>
                <a:r>
                  <a:rPr lang="es-ES" b="1" dirty="0">
                    <a:solidFill>
                      <a:prstClr val="black"/>
                    </a:solidFill>
                    <a:sym typeface="Symbol"/>
                  </a:rPr>
                  <a:t> </a:t>
                </a:r>
                <a:r>
                  <a:rPr lang="es-ES" b="1" dirty="0" smtClean="0">
                    <a:solidFill>
                      <a:prstClr val="black"/>
                    </a:solidFill>
                    <a:sym typeface="Symbol"/>
                  </a:rPr>
                  <a:t>N(</a:t>
                </a:r>
                <a:r>
                  <a:rPr lang="es-ES" b="1" i="1" dirty="0" err="1" smtClean="0">
                    <a:solidFill>
                      <a:prstClr val="black"/>
                    </a:solidFill>
                    <a:latin typeface="Symbol" panose="05050102010706020507" pitchFamily="18" charset="2"/>
                    <a:sym typeface="Symbol"/>
                  </a:rPr>
                  <a:t>m,s</a:t>
                </a:r>
                <a:r>
                  <a:rPr lang="es-ES" b="1" dirty="0" smtClean="0">
                    <a:solidFill>
                      <a:prstClr val="black"/>
                    </a:solidFill>
                    <a:sym typeface="Symbol"/>
                  </a:rPr>
                  <a:t>)  </a:t>
                </a:r>
                <a14:m>
                  <m:oMath xmlns:m="http://schemas.openxmlformats.org/officeDocument/2006/math">
                    <m:acc>
                      <m:accPr>
                        <m:chr m:val="̅"/>
                        <m:ctrlPr>
                          <a:rPr lang="es-ES" sz="2000" b="1" i="1">
                            <a:solidFill>
                              <a:prstClr val="black"/>
                            </a:solidFill>
                            <a:latin typeface="Cambria Math" panose="02040503050406030204" pitchFamily="18" charset="0"/>
                            <a:ea typeface="Times New Roman"/>
                            <a:cs typeface="Arial"/>
                          </a:rPr>
                        </m:ctrlPr>
                      </m:accPr>
                      <m:e>
                        <m:r>
                          <a:rPr lang="es-ES" sz="2000" b="1" i="1">
                            <a:solidFill>
                              <a:prstClr val="black"/>
                            </a:solidFill>
                            <a:latin typeface="Cambria Math"/>
                            <a:ea typeface="Times New Roman"/>
                            <a:cs typeface="Arial"/>
                          </a:rPr>
                          <m:t>𝑿</m:t>
                        </m:r>
                      </m:e>
                    </m:acc>
                  </m:oMath>
                </a14:m>
                <a:r>
                  <a:rPr lang="es-ES" b="1" dirty="0">
                    <a:solidFill>
                      <a:prstClr val="black"/>
                    </a:solidFill>
                  </a:rPr>
                  <a:t> </a:t>
                </a:r>
                <a:r>
                  <a:rPr lang="es-ES" b="1" dirty="0">
                    <a:solidFill>
                      <a:prstClr val="black"/>
                    </a:solidFill>
                    <a:sym typeface="Symbol"/>
                  </a:rPr>
                  <a:t> </a:t>
                </a:r>
                <a:r>
                  <a:rPr lang="es-ES" b="1" dirty="0" smtClean="0">
                    <a:solidFill>
                      <a:prstClr val="black"/>
                    </a:solidFill>
                    <a:sym typeface="Symbol"/>
                  </a:rPr>
                  <a:t>N(</a:t>
                </a:r>
                <a:r>
                  <a:rPr lang="es-ES" b="1" i="1" dirty="0" smtClean="0">
                    <a:solidFill>
                      <a:prstClr val="black"/>
                    </a:solidFill>
                    <a:latin typeface="Symbol" panose="05050102010706020507" pitchFamily="18" charset="2"/>
                    <a:sym typeface="Symbol"/>
                  </a:rPr>
                  <a:t>m</a:t>
                </a:r>
                <a:r>
                  <a:rPr lang="es-ES" sz="2000" b="1" dirty="0" smtClean="0">
                    <a:solidFill>
                      <a:prstClr val="black"/>
                    </a:solidFill>
                    <a:sym typeface="Symbol"/>
                  </a:rPr>
                  <a:t>,</a:t>
                </a:r>
                <a14:m>
                  <m:oMath xmlns:m="http://schemas.openxmlformats.org/officeDocument/2006/math">
                    <m:f>
                      <m:fPr>
                        <m:ctrlPr>
                          <a:rPr lang="es-ES" sz="2000" b="1" i="1" smtClean="0">
                            <a:solidFill>
                              <a:prstClr val="black"/>
                            </a:solidFill>
                            <a:latin typeface="Cambria Math" panose="02040503050406030204" pitchFamily="18" charset="0"/>
                            <a:sym typeface="Symbol"/>
                          </a:rPr>
                        </m:ctrlPr>
                      </m:fPr>
                      <m:num>
                        <m:r>
                          <a:rPr lang="es-ES" sz="2000" b="1" i="1" smtClean="0">
                            <a:solidFill>
                              <a:prstClr val="black"/>
                            </a:solidFill>
                            <a:latin typeface="Cambria Math"/>
                            <a:ea typeface="Cambria Math"/>
                            <a:sym typeface="Symbol"/>
                          </a:rPr>
                          <m:t>𝝈</m:t>
                        </m:r>
                      </m:num>
                      <m:den>
                        <m:rad>
                          <m:radPr>
                            <m:degHide m:val="on"/>
                            <m:ctrlPr>
                              <a:rPr lang="es-ES" sz="2000" b="1" i="1" smtClean="0">
                                <a:solidFill>
                                  <a:prstClr val="black"/>
                                </a:solidFill>
                                <a:latin typeface="Cambria Math" panose="02040503050406030204" pitchFamily="18" charset="0"/>
                                <a:sym typeface="Symbol"/>
                              </a:rPr>
                            </m:ctrlPr>
                          </m:radPr>
                          <m:deg/>
                          <m:e>
                            <m:r>
                              <a:rPr lang="es-ES" sz="2000" b="1" i="1" smtClean="0">
                                <a:solidFill>
                                  <a:prstClr val="black"/>
                                </a:solidFill>
                                <a:latin typeface="Cambria Math"/>
                                <a:sym typeface="Symbol"/>
                              </a:rPr>
                              <m:t>𝒏</m:t>
                            </m:r>
                          </m:e>
                        </m:rad>
                      </m:den>
                    </m:f>
                  </m:oMath>
                </a14:m>
                <a:r>
                  <a:rPr lang="es-ES" b="1" dirty="0" smtClean="0"/>
                  <a:t>)</a:t>
                </a:r>
                <a:endParaRPr lang="es-ES" b="1" dirty="0"/>
              </a:p>
              <a:p>
                <a:pPr lvl="0" algn="just">
                  <a:spcBef>
                    <a:spcPts val="1200"/>
                  </a:spcBef>
                </a:pPr>
                <a:r>
                  <a:rPr lang="es-ES" b="1" i="1" dirty="0">
                    <a:solidFill>
                      <a:prstClr val="black"/>
                    </a:solidFill>
                    <a:latin typeface="Times New Roman" panose="02020603050405020304" pitchFamily="18" charset="0"/>
                    <a:cs typeface="Times New Roman" panose="02020603050405020304" pitchFamily="18" charset="0"/>
                  </a:rPr>
                  <a:t>X </a:t>
                </a:r>
                <a:r>
                  <a:rPr lang="es-ES" b="1" dirty="0">
                    <a:solidFill>
                      <a:prstClr val="black"/>
                    </a:solidFill>
                    <a:sym typeface="Symbol"/>
                  </a:rPr>
                  <a:t> </a:t>
                </a:r>
                <a:r>
                  <a:rPr lang="es-ES" b="1" dirty="0" smtClean="0">
                    <a:solidFill>
                      <a:prstClr val="black"/>
                    </a:solidFill>
                    <a:sym typeface="Symbol"/>
                  </a:rPr>
                  <a:t>? (</a:t>
                </a:r>
                <a:r>
                  <a:rPr lang="es-ES" b="1" i="1" dirty="0" err="1">
                    <a:solidFill>
                      <a:prstClr val="black"/>
                    </a:solidFill>
                    <a:latin typeface="Symbol" panose="05050102010706020507" pitchFamily="18" charset="2"/>
                    <a:sym typeface="Symbol"/>
                  </a:rPr>
                  <a:t>m,s</a:t>
                </a:r>
                <a:r>
                  <a:rPr lang="es-ES" b="1" dirty="0" smtClean="0">
                    <a:solidFill>
                      <a:prstClr val="black"/>
                    </a:solidFill>
                    <a:sym typeface="Symbol"/>
                  </a:rPr>
                  <a:t>) y </a:t>
                </a:r>
                <a:r>
                  <a:rPr lang="es-ES" b="1" i="1" dirty="0" smtClean="0">
                    <a:solidFill>
                      <a:prstClr val="black"/>
                    </a:solidFill>
                    <a:latin typeface="Times New Roman" panose="02020603050405020304" pitchFamily="18" charset="0"/>
                    <a:cs typeface="Times New Roman" panose="02020603050405020304" pitchFamily="18" charset="0"/>
                    <a:sym typeface="Symbol"/>
                  </a:rPr>
                  <a:t>n</a:t>
                </a:r>
                <a:r>
                  <a:rPr lang="es-ES" b="1" dirty="0" smtClean="0">
                    <a:solidFill>
                      <a:prstClr val="black"/>
                    </a:solidFill>
                    <a:sym typeface="Symbol"/>
                  </a:rPr>
                  <a:t> ≥ 30 </a:t>
                </a:r>
                <a:r>
                  <a:rPr lang="es-ES" b="1" dirty="0">
                    <a:solidFill>
                      <a:prstClr val="black"/>
                    </a:solidFill>
                    <a:sym typeface="Symbol"/>
                  </a:rPr>
                  <a:t> </a:t>
                </a:r>
                <a14:m>
                  <m:oMath xmlns:m="http://schemas.openxmlformats.org/officeDocument/2006/math">
                    <m:acc>
                      <m:accPr>
                        <m:chr m:val="̅"/>
                        <m:ctrlPr>
                          <a:rPr lang="es-ES" sz="2000" b="1" i="1">
                            <a:solidFill>
                              <a:prstClr val="black"/>
                            </a:solidFill>
                            <a:latin typeface="Cambria Math" panose="02040503050406030204" pitchFamily="18" charset="0"/>
                            <a:ea typeface="Times New Roman"/>
                            <a:cs typeface="Arial"/>
                          </a:rPr>
                        </m:ctrlPr>
                      </m:accPr>
                      <m:e>
                        <m:r>
                          <a:rPr lang="es-ES" sz="2000" b="1" i="1">
                            <a:solidFill>
                              <a:prstClr val="black"/>
                            </a:solidFill>
                            <a:latin typeface="Cambria Math"/>
                            <a:ea typeface="Times New Roman"/>
                            <a:cs typeface="Arial"/>
                          </a:rPr>
                          <m:t>𝑿</m:t>
                        </m:r>
                      </m:e>
                    </m:acc>
                  </m:oMath>
                </a14:m>
                <a:r>
                  <a:rPr lang="es-ES" b="1" dirty="0">
                    <a:solidFill>
                      <a:prstClr val="black"/>
                    </a:solidFill>
                  </a:rPr>
                  <a:t> </a:t>
                </a:r>
                <a:r>
                  <a:rPr lang="es-ES" b="1" dirty="0">
                    <a:solidFill>
                      <a:prstClr val="black"/>
                    </a:solidFill>
                    <a:sym typeface="Symbol"/>
                  </a:rPr>
                  <a:t></a:t>
                </a:r>
                <a:r>
                  <a:rPr lang="es-ES" b="1" dirty="0" smtClean="0">
                    <a:solidFill>
                      <a:prstClr val="black"/>
                    </a:solidFill>
                    <a:sym typeface="Symbol"/>
                  </a:rPr>
                  <a:t> </a:t>
                </a:r>
                <a:r>
                  <a:rPr lang="es-ES" b="1" dirty="0">
                    <a:solidFill>
                      <a:prstClr val="black"/>
                    </a:solidFill>
                    <a:sym typeface="Symbol"/>
                  </a:rPr>
                  <a:t>N(</a:t>
                </a:r>
                <a:r>
                  <a:rPr lang="es-ES" b="1" i="1" dirty="0">
                    <a:solidFill>
                      <a:prstClr val="black"/>
                    </a:solidFill>
                    <a:latin typeface="Symbol" panose="05050102010706020507" pitchFamily="18" charset="2"/>
                    <a:sym typeface="Symbol"/>
                  </a:rPr>
                  <a:t>m</a:t>
                </a:r>
                <a:r>
                  <a:rPr lang="es-ES" sz="2000" b="1" i="1" dirty="0">
                    <a:solidFill>
                      <a:prstClr val="black"/>
                    </a:solidFill>
                    <a:sym typeface="Symbol"/>
                  </a:rPr>
                  <a:t>,</a:t>
                </a:r>
                <a14:m>
                  <m:oMath xmlns:m="http://schemas.openxmlformats.org/officeDocument/2006/math">
                    <m:f>
                      <m:fPr>
                        <m:ctrlPr>
                          <a:rPr lang="es-ES" sz="2000" b="1" i="1">
                            <a:solidFill>
                              <a:prstClr val="black"/>
                            </a:solidFill>
                            <a:latin typeface="Cambria Math" panose="02040503050406030204" pitchFamily="18" charset="0"/>
                            <a:sym typeface="Symbol"/>
                          </a:rPr>
                        </m:ctrlPr>
                      </m:fPr>
                      <m:num>
                        <m:r>
                          <a:rPr lang="es-ES" sz="2000" b="1" i="1">
                            <a:solidFill>
                              <a:prstClr val="black"/>
                            </a:solidFill>
                            <a:latin typeface="Cambria Math"/>
                            <a:ea typeface="Cambria Math"/>
                            <a:sym typeface="Symbol"/>
                          </a:rPr>
                          <m:t>𝝈</m:t>
                        </m:r>
                      </m:num>
                      <m:den>
                        <m:rad>
                          <m:radPr>
                            <m:degHide m:val="on"/>
                            <m:ctrlPr>
                              <a:rPr lang="es-ES" sz="2000" b="1" i="1">
                                <a:solidFill>
                                  <a:prstClr val="black"/>
                                </a:solidFill>
                                <a:latin typeface="Cambria Math" panose="02040503050406030204" pitchFamily="18" charset="0"/>
                                <a:sym typeface="Symbol"/>
                              </a:rPr>
                            </m:ctrlPr>
                          </m:radPr>
                          <m:deg/>
                          <m:e>
                            <m:r>
                              <a:rPr lang="es-ES" sz="2000" b="1" i="1">
                                <a:solidFill>
                                  <a:prstClr val="black"/>
                                </a:solidFill>
                                <a:latin typeface="Cambria Math"/>
                                <a:sym typeface="Symbol"/>
                              </a:rPr>
                              <m:t>𝒏</m:t>
                            </m:r>
                          </m:e>
                        </m:rad>
                      </m:den>
                    </m:f>
                  </m:oMath>
                </a14:m>
                <a:r>
                  <a:rPr lang="es-ES" b="1" dirty="0">
                    <a:solidFill>
                      <a:prstClr val="black"/>
                    </a:solidFill>
                  </a:rPr>
                  <a:t>)</a:t>
                </a:r>
                <a:r>
                  <a:rPr lang="es-ES" b="1" dirty="0" smtClean="0">
                    <a:solidFill>
                      <a:prstClr val="black"/>
                    </a:solidFill>
                  </a:rPr>
                  <a:t>  por el Teorema Central del Límite.</a:t>
                </a:r>
              </a:p>
              <a:p>
                <a:pPr lvl="0" algn="just">
                  <a:spcBef>
                    <a:spcPts val="1200"/>
                  </a:spcBef>
                </a:pPr>
                <a:r>
                  <a:rPr lang="es-ES" dirty="0" smtClean="0">
                    <a:solidFill>
                      <a:prstClr val="black"/>
                    </a:solidFill>
                  </a:rPr>
                  <a:t>	De modo que si el tamaño de muestra es pequeño y se desconoce la distribución de </a:t>
                </a:r>
                <a:r>
                  <a:rPr lang="es-ES" i="1" dirty="0">
                    <a:solidFill>
                      <a:prstClr val="black"/>
                    </a:solidFill>
                    <a:latin typeface="Times New Roman" panose="02020603050405020304" pitchFamily="18" charset="0"/>
                    <a:cs typeface="Times New Roman" panose="02020603050405020304" pitchFamily="18" charset="0"/>
                  </a:rPr>
                  <a:t>X</a:t>
                </a:r>
                <a:r>
                  <a:rPr lang="es-ES" dirty="0" smtClean="0">
                    <a:solidFill>
                      <a:prstClr val="black"/>
                    </a:solidFill>
                  </a:rPr>
                  <a:t>, también se desconoce la distribución de </a:t>
                </a:r>
                <a14:m>
                  <m:oMath xmlns:m="http://schemas.openxmlformats.org/officeDocument/2006/math">
                    <m:acc>
                      <m:accPr>
                        <m:chr m:val="̅"/>
                        <m:ctrlPr>
                          <a:rPr lang="es-ES" sz="2000" i="1">
                            <a:solidFill>
                              <a:prstClr val="black"/>
                            </a:solidFill>
                            <a:latin typeface="Cambria Math" panose="02040503050406030204" pitchFamily="18" charset="0"/>
                            <a:ea typeface="Times New Roman"/>
                            <a:cs typeface="Arial"/>
                          </a:rPr>
                        </m:ctrlPr>
                      </m:accPr>
                      <m:e>
                        <m:r>
                          <a:rPr lang="es-ES" sz="2000" i="1">
                            <a:solidFill>
                              <a:prstClr val="black"/>
                            </a:solidFill>
                            <a:latin typeface="Cambria Math"/>
                            <a:ea typeface="Times New Roman"/>
                            <a:cs typeface="Arial"/>
                          </a:rPr>
                          <m:t>𝑋</m:t>
                        </m:r>
                      </m:e>
                    </m:acc>
                  </m:oMath>
                </a14:m>
                <a:r>
                  <a:rPr lang="es-ES" dirty="0" smtClean="0">
                    <a:solidFill>
                      <a:prstClr val="black"/>
                    </a:solidFill>
                  </a:rPr>
                  <a:t>.</a:t>
                </a:r>
                <a:endParaRPr lang="es-ES" dirty="0">
                  <a:solidFill>
                    <a:prstClr val="black"/>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467544" y="404664"/>
                <a:ext cx="8064896" cy="5244769"/>
              </a:xfrm>
              <a:prstGeom prst="rect">
                <a:avLst/>
              </a:prstGeom>
              <a:blipFill rotWithShape="1">
                <a:blip r:embed="rId3"/>
                <a:stretch>
                  <a:fillRect l="-680" t="-116" r="-605" b="-813"/>
                </a:stretch>
              </a:blipFill>
            </p:spPr>
            <p:txBody>
              <a:bodyPr/>
              <a:lstStyle/>
              <a:p>
                <a:r>
                  <a:rPr lang="es-ES">
                    <a:noFill/>
                  </a:rPr>
                  <a:t> </a:t>
                </a:r>
              </a:p>
            </p:txBody>
          </p:sp>
        </mc:Fallback>
      </mc:AlternateContent>
    </p:spTree>
    <p:extLst>
      <p:ext uri="{BB962C8B-B14F-4D97-AF65-F5344CB8AC3E}">
        <p14:creationId xmlns:p14="http://schemas.microsoft.com/office/powerpoint/2010/main" val="34197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7439"/>
            <a:ext cx="798195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1">
            <a:extLst>
              <a:ext uri="{FF2B5EF4-FFF2-40B4-BE49-F238E27FC236}">
                <a16:creationId xmlns:a16="http://schemas.microsoft.com/office/drawing/2014/main" id="{5D38356E-C424-4E23-849D-789CB849615B}"/>
              </a:ext>
            </a:extLst>
          </p:cNvPr>
          <p:cNvSpPr txBox="1">
            <a:spLocks/>
          </p:cNvSpPr>
          <p:nvPr/>
        </p:nvSpPr>
        <p:spPr>
          <a:xfrm>
            <a:off x="7020272" y="5805264"/>
            <a:ext cx="1910276"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Salida</a:t>
            </a:r>
            <a:endParaRPr lang="es-AR" sz="2000" i="1" dirty="0" smtClean="0">
              <a:latin typeface="Times New Roman" panose="02020603050405020304" pitchFamily="18" charset="0"/>
              <a:cs typeface="Times New Roman" panose="02020603050405020304" pitchFamily="18" charset="0"/>
            </a:endParaRPr>
          </a:p>
        </p:txBody>
      </p:sp>
      <p:sp>
        <p:nvSpPr>
          <p:cNvPr id="2" name="1 Elipse"/>
          <p:cNvSpPr/>
          <p:nvPr/>
        </p:nvSpPr>
        <p:spPr>
          <a:xfrm>
            <a:off x="4644008" y="4653136"/>
            <a:ext cx="817687" cy="57606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Llamada con línea 1"/>
          <p:cNvSpPr/>
          <p:nvPr/>
        </p:nvSpPr>
        <p:spPr>
          <a:xfrm>
            <a:off x="6072667" y="4645352"/>
            <a:ext cx="2448835" cy="1152128"/>
          </a:xfrm>
          <a:prstGeom prst="borderCallout1">
            <a:avLst>
              <a:gd name="adj1" fmla="val 1384"/>
              <a:gd name="adj2" fmla="val -827"/>
              <a:gd name="adj3" fmla="val 26962"/>
              <a:gd name="adj4" fmla="val -2491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072667" y="4699716"/>
            <a:ext cx="2448835" cy="1138773"/>
          </a:xfrm>
          <a:prstGeom prst="rect">
            <a:avLst/>
          </a:prstGeom>
          <a:noFill/>
        </p:spPr>
        <p:txBody>
          <a:bodyPr wrap="square" rtlCol="0">
            <a:spAutoFit/>
          </a:bodyPr>
          <a:lstStyle/>
          <a:p>
            <a:pPr algn="just"/>
            <a:r>
              <a:rPr lang="es-ES" sz="1700" dirty="0" smtClean="0"/>
              <a:t>Mirar primero para </a:t>
            </a:r>
          </a:p>
          <a:p>
            <a:pPr algn="just"/>
            <a:r>
              <a:rPr lang="es-ES" sz="1700" dirty="0" smtClean="0"/>
              <a:t>decidir si se sostiene o se rechaza al 10% el supuesto de  </a:t>
            </a:r>
            <a:r>
              <a:rPr lang="es-ES" sz="1700" i="1" dirty="0" smtClean="0">
                <a:latin typeface="Symbol" panose="05050102010706020507" pitchFamily="18" charset="2"/>
              </a:rPr>
              <a:t>s</a:t>
            </a:r>
            <a:r>
              <a:rPr lang="es-ES" sz="1700" baseline="-25000" dirty="0" smtClean="0"/>
              <a:t>1</a:t>
            </a:r>
            <a:r>
              <a:rPr lang="es-ES" sz="1700" dirty="0" smtClean="0"/>
              <a:t> = </a:t>
            </a:r>
            <a:r>
              <a:rPr lang="es-ES" sz="1700" i="1" dirty="0" smtClean="0">
                <a:latin typeface="Symbol" panose="05050102010706020507" pitchFamily="18" charset="2"/>
              </a:rPr>
              <a:t>s</a:t>
            </a:r>
            <a:r>
              <a:rPr lang="es-ES" sz="1700" baseline="-25000" dirty="0" smtClean="0"/>
              <a:t>2 .</a:t>
            </a:r>
            <a:endParaRPr lang="es-ES" sz="1700" dirty="0"/>
          </a:p>
        </p:txBody>
      </p:sp>
      <p:sp>
        <p:nvSpPr>
          <p:cNvPr id="7" name="6 Rectángulo"/>
          <p:cNvSpPr/>
          <p:nvPr/>
        </p:nvSpPr>
        <p:spPr>
          <a:xfrm>
            <a:off x="683568" y="4365104"/>
            <a:ext cx="4369283" cy="2160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Llamada con línea 1"/>
          <p:cNvSpPr/>
          <p:nvPr/>
        </p:nvSpPr>
        <p:spPr>
          <a:xfrm>
            <a:off x="5724129" y="2060848"/>
            <a:ext cx="2797374" cy="1400383"/>
          </a:xfrm>
          <a:prstGeom prst="borderCallout1">
            <a:avLst>
              <a:gd name="adj1" fmla="val 1384"/>
              <a:gd name="adj2" fmla="val -827"/>
              <a:gd name="adj3" fmla="val 158683"/>
              <a:gd name="adj4" fmla="val -2385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5724128" y="2060848"/>
            <a:ext cx="2797374" cy="1400383"/>
          </a:xfrm>
          <a:prstGeom prst="rect">
            <a:avLst/>
          </a:prstGeom>
          <a:noFill/>
        </p:spPr>
        <p:txBody>
          <a:bodyPr wrap="square" rtlCol="0">
            <a:spAutoFit/>
          </a:bodyPr>
          <a:lstStyle/>
          <a:p>
            <a:pPr algn="just"/>
            <a:r>
              <a:rPr lang="es-ES" sz="1700" dirty="0" smtClean="0"/>
              <a:t>Para concluir sobre la media, se mira esta línea porque se rechazó la igualdad de varianzas; si no, se miraría la de arriba.</a:t>
            </a:r>
            <a:endParaRPr lang="es-ES" sz="1700" dirty="0"/>
          </a:p>
        </p:txBody>
      </p:sp>
      <p:sp>
        <p:nvSpPr>
          <p:cNvPr id="11" name="10 CuadroTexto"/>
          <p:cNvSpPr txBox="1"/>
          <p:nvPr/>
        </p:nvSpPr>
        <p:spPr>
          <a:xfrm>
            <a:off x="5636477" y="4852084"/>
            <a:ext cx="319318" cy="369332"/>
          </a:xfrm>
          <a:prstGeom prst="rect">
            <a:avLst/>
          </a:prstGeom>
          <a:solidFill>
            <a:srgbClr val="FFFF00">
              <a:alpha val="43000"/>
            </a:srgbClr>
          </a:solidFill>
        </p:spPr>
        <p:txBody>
          <a:bodyPr wrap="none" rtlCol="0">
            <a:spAutoFit/>
          </a:bodyPr>
          <a:lstStyle/>
          <a:p>
            <a:pPr algn="ctr"/>
            <a:r>
              <a:rPr lang="es-ES" b="1" dirty="0" smtClean="0"/>
              <a:t>1</a:t>
            </a:r>
            <a:endParaRPr lang="es-ES" b="1" dirty="0"/>
          </a:p>
        </p:txBody>
      </p:sp>
      <p:sp>
        <p:nvSpPr>
          <p:cNvPr id="13" name="12 CuadroTexto"/>
          <p:cNvSpPr txBox="1"/>
          <p:nvPr/>
        </p:nvSpPr>
        <p:spPr>
          <a:xfrm>
            <a:off x="5352998" y="3091899"/>
            <a:ext cx="319318" cy="369332"/>
          </a:xfrm>
          <a:prstGeom prst="rect">
            <a:avLst/>
          </a:prstGeom>
          <a:solidFill>
            <a:srgbClr val="FFFF00">
              <a:alpha val="43000"/>
            </a:srgbClr>
          </a:solidFill>
        </p:spPr>
        <p:txBody>
          <a:bodyPr wrap="none" rtlCol="0">
            <a:spAutoFit/>
          </a:bodyPr>
          <a:lstStyle/>
          <a:p>
            <a:pPr algn="ctr"/>
            <a:r>
              <a:rPr lang="es-ES" b="1" dirty="0" smtClean="0"/>
              <a:t>2</a:t>
            </a:r>
            <a:endParaRPr lang="es-ES" b="1" dirty="0"/>
          </a:p>
        </p:txBody>
      </p:sp>
    </p:spTree>
    <p:extLst>
      <p:ext uri="{BB962C8B-B14F-4D97-AF65-F5344CB8AC3E}">
        <p14:creationId xmlns:p14="http://schemas.microsoft.com/office/powerpoint/2010/main" val="259269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267744" y="5805264"/>
            <a:ext cx="6662804"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Descripción de la Salida</a:t>
            </a:r>
            <a:endParaRPr lang="es-AR" sz="20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683568" y="692696"/>
            <a:ext cx="7920880" cy="4832092"/>
          </a:xfrm>
          <a:prstGeom prst="rect">
            <a:avLst/>
          </a:prstGeom>
          <a:noFill/>
        </p:spPr>
        <p:txBody>
          <a:bodyPr wrap="square" rtlCol="0">
            <a:spAutoFit/>
          </a:bodyPr>
          <a:lstStyle/>
          <a:p>
            <a:pPr algn="just">
              <a:spcAft>
                <a:spcPts val="1200"/>
              </a:spcAft>
            </a:pPr>
            <a:r>
              <a:rPr lang="es-ES" dirty="0" smtClean="0"/>
              <a:t>	</a:t>
            </a:r>
            <a:r>
              <a:rPr lang="es-ES" sz="2000" dirty="0" smtClean="0"/>
              <a:t>La tabla presenta las medias, desvíos estándar y errores estándar de cada muestra y la diferencia entre la mismas.</a:t>
            </a:r>
          </a:p>
          <a:p>
            <a:pPr algn="just">
              <a:spcAft>
                <a:spcPts val="1200"/>
              </a:spcAft>
            </a:pPr>
            <a:r>
              <a:rPr lang="es-ES" sz="2000" dirty="0"/>
              <a:t>	</a:t>
            </a:r>
            <a:r>
              <a:rPr lang="es-ES" sz="2000" dirty="0" smtClean="0"/>
              <a:t>Luego se hallan los resultados para la prueba de hipótesis sobre la diferencia de medias bajo el supuesto de que las varianzas poblacionales sean iguales y también bajo el supuesto de que sean diferentes; es decir, se contemplan las dos posibilidades.</a:t>
            </a:r>
            <a:r>
              <a:rPr lang="es-ES" sz="2000" dirty="0"/>
              <a:t> </a:t>
            </a:r>
            <a:endParaRPr lang="es-ES" sz="2000" dirty="0" smtClean="0"/>
          </a:p>
          <a:p>
            <a:pPr algn="just">
              <a:spcAft>
                <a:spcPts val="1200"/>
              </a:spcAft>
            </a:pPr>
            <a:r>
              <a:rPr lang="es-ES" sz="2000" dirty="0"/>
              <a:t>	</a:t>
            </a:r>
            <a:r>
              <a:rPr lang="es-ES" sz="2000" dirty="0" smtClean="0"/>
              <a:t>La salida proporciona abajo el test de hipótesis sobre la igualdad de varianzas (</a:t>
            </a:r>
            <a:r>
              <a:rPr lang="es-ES" sz="2000" dirty="0" smtClean="0">
                <a:solidFill>
                  <a:prstClr val="black"/>
                </a:solidFill>
              </a:rPr>
              <a:t>H</a:t>
            </a:r>
            <a:r>
              <a:rPr lang="es-ES" sz="2000" baseline="-25000" dirty="0" smtClean="0">
                <a:solidFill>
                  <a:prstClr val="black"/>
                </a:solidFill>
              </a:rPr>
              <a:t>0</a:t>
            </a:r>
            <a:r>
              <a:rPr lang="es-ES" sz="2000" dirty="0" smtClean="0">
                <a:solidFill>
                  <a:prstClr val="black"/>
                </a:solidFill>
              </a:rPr>
              <a:t>:</a:t>
            </a:r>
            <a:r>
              <a:rPr lang="es-ES" sz="2000" b="1" i="1" dirty="0">
                <a:solidFill>
                  <a:prstClr val="black"/>
                </a:solidFill>
                <a:latin typeface="Times New Roman" panose="02020603050405020304" pitchFamily="18" charset="0"/>
                <a:cs typeface="Times New Roman" panose="02020603050405020304" pitchFamily="18" charset="0"/>
                <a:sym typeface="Symbol"/>
              </a:rPr>
              <a:t> </a:t>
            </a:r>
            <a:r>
              <a:rPr lang="es-ES" sz="2000" b="1" baseline="-25000">
                <a:solidFill>
                  <a:prstClr val="black"/>
                </a:solidFill>
              </a:rPr>
              <a:t>1 </a:t>
            </a:r>
            <a:r>
              <a:rPr lang="es-ES" sz="2000" smtClean="0">
                <a:solidFill>
                  <a:prstClr val="black"/>
                </a:solidFill>
              </a:rPr>
              <a:t>= </a:t>
            </a:r>
            <a:r>
              <a:rPr lang="es-ES" sz="2000" b="1" i="1" smtClean="0">
                <a:solidFill>
                  <a:prstClr val="black"/>
                </a:solidFill>
                <a:latin typeface="Times New Roman" panose="02020603050405020304" pitchFamily="18" charset="0"/>
                <a:cs typeface="Times New Roman" panose="02020603050405020304" pitchFamily="18" charset="0"/>
                <a:sym typeface="Symbol"/>
              </a:rPr>
              <a:t></a:t>
            </a:r>
            <a:r>
              <a:rPr lang="es-ES" sz="2000" b="1" baseline="-25000" dirty="0" smtClean="0">
                <a:solidFill>
                  <a:prstClr val="black"/>
                </a:solidFill>
              </a:rPr>
              <a:t>2</a:t>
            </a:r>
            <a:r>
              <a:rPr lang="es-ES" sz="2000" dirty="0" smtClean="0">
                <a:solidFill>
                  <a:prstClr val="black"/>
                </a:solidFill>
              </a:rPr>
              <a:t>)</a:t>
            </a:r>
            <a:r>
              <a:rPr lang="es-ES" sz="2000" dirty="0" smtClean="0"/>
              <a:t>. Si no se rechaza la H</a:t>
            </a:r>
            <a:r>
              <a:rPr lang="es-ES" sz="2000" baseline="-25000" dirty="0" smtClean="0"/>
              <a:t>0</a:t>
            </a:r>
            <a:r>
              <a:rPr lang="es-ES" sz="2000" dirty="0" smtClean="0"/>
              <a:t>, entonces hay que remitirse al test de “</a:t>
            </a:r>
            <a:r>
              <a:rPr lang="es-ES" sz="2000" dirty="0" err="1" smtClean="0"/>
              <a:t>Equal</a:t>
            </a:r>
            <a:r>
              <a:rPr lang="es-ES" sz="2000" dirty="0" smtClean="0"/>
              <a:t> </a:t>
            </a:r>
            <a:r>
              <a:rPr lang="es-ES" sz="2000" dirty="0" err="1" smtClean="0"/>
              <a:t>Variances</a:t>
            </a:r>
            <a:r>
              <a:rPr lang="es-ES" sz="2000" dirty="0" smtClean="0"/>
              <a:t>” para decidir sobre las medias; de lo contrario a la línea de abajo “</a:t>
            </a:r>
            <a:r>
              <a:rPr lang="es-ES" sz="2000" dirty="0" err="1" smtClean="0"/>
              <a:t>Unequal</a:t>
            </a:r>
            <a:r>
              <a:rPr lang="es-ES" sz="2000" dirty="0" smtClean="0"/>
              <a:t> </a:t>
            </a:r>
            <a:r>
              <a:rPr lang="es-ES" sz="2000" dirty="0" err="1" smtClean="0"/>
              <a:t>Variances</a:t>
            </a:r>
            <a:r>
              <a:rPr lang="es-ES" sz="2000" dirty="0" smtClean="0"/>
              <a:t>”. Para la prueba de hipótesis sobre igualdad de varianzas se sugiere considerar un nivel de significación de 0,10 porque, en caso de no rechazarse H</a:t>
            </a:r>
            <a:r>
              <a:rPr lang="es-ES" sz="2000" baseline="-25000" dirty="0" smtClean="0"/>
              <a:t>0</a:t>
            </a:r>
            <a:r>
              <a:rPr lang="es-ES" sz="2000" dirty="0" smtClean="0"/>
              <a:t>, se tendría mayor potencia.</a:t>
            </a:r>
          </a:p>
          <a:p>
            <a:pPr>
              <a:spcAft>
                <a:spcPts val="1200"/>
              </a:spcAft>
            </a:pPr>
            <a:endParaRPr lang="es-ES" dirty="0" smtClean="0"/>
          </a:p>
        </p:txBody>
      </p:sp>
    </p:spTree>
    <p:extLst>
      <p:ext uri="{BB962C8B-B14F-4D97-AF65-F5344CB8AC3E}">
        <p14:creationId xmlns:p14="http://schemas.microsoft.com/office/powerpoint/2010/main" val="2612875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652120" y="5805264"/>
            <a:ext cx="3278428"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Resolución</a:t>
            </a:r>
            <a:endParaRPr lang="es-AR" sz="20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827584" y="980728"/>
            <a:ext cx="7920880" cy="4124206"/>
          </a:xfrm>
          <a:prstGeom prst="rect">
            <a:avLst/>
          </a:prstGeom>
          <a:noFill/>
        </p:spPr>
        <p:txBody>
          <a:bodyPr wrap="square" rtlCol="0">
            <a:spAutoFit/>
          </a:bodyPr>
          <a:lstStyle/>
          <a:p>
            <a:pPr algn="just">
              <a:spcAft>
                <a:spcPts val="1200"/>
              </a:spcAft>
            </a:pPr>
            <a:r>
              <a:rPr lang="es-ES" dirty="0" smtClean="0"/>
              <a:t>	</a:t>
            </a:r>
            <a:r>
              <a:rPr lang="es-ES" sz="2200" dirty="0" smtClean="0"/>
              <a:t>Como 0,0020 &lt; 0,10 se rechaza la igualdad de varianzas. Por tanto, vamos a ver el test sobre la diferencia de medias en la línea “</a:t>
            </a:r>
            <a:r>
              <a:rPr lang="es-ES" sz="2200" dirty="0" err="1" smtClean="0"/>
              <a:t>Unequal</a:t>
            </a:r>
            <a:r>
              <a:rPr lang="es-ES" sz="2200" dirty="0" smtClean="0"/>
              <a:t> </a:t>
            </a:r>
            <a:r>
              <a:rPr lang="es-ES" sz="2200" dirty="0" err="1" smtClean="0"/>
              <a:t>Variances</a:t>
            </a:r>
            <a:r>
              <a:rPr lang="es-ES" sz="2200" dirty="0" smtClean="0"/>
              <a:t>”. </a:t>
            </a:r>
          </a:p>
          <a:p>
            <a:pPr algn="just">
              <a:spcAft>
                <a:spcPts val="1200"/>
              </a:spcAft>
            </a:pPr>
            <a:r>
              <a:rPr lang="es-ES" sz="2200" dirty="0"/>
              <a:t>	</a:t>
            </a:r>
            <a:r>
              <a:rPr lang="es-ES" sz="2200" dirty="0" smtClean="0"/>
              <a:t>Como el valor p = 0,0185 &lt; 0,05 se rechaza la igualdad de las medias en pos de la alternativa que postulaba que la media en la población de los que habían tenido algún episodio depresivo era mayor que en la otra población. </a:t>
            </a:r>
          </a:p>
          <a:p>
            <a:pPr algn="just">
              <a:spcAft>
                <a:spcPts val="1200"/>
              </a:spcAft>
            </a:pPr>
            <a:r>
              <a:rPr lang="es-ES" sz="2200" dirty="0"/>
              <a:t>	</a:t>
            </a:r>
            <a:r>
              <a:rPr lang="es-ES" sz="2200" dirty="0" smtClean="0"/>
              <a:t>Conclusión: la media del puntaje en la escala NDSS que se observó en los fumadores que dijeron haber tenido un episodio de depresión mayor fue significativamente mayor que en el otro grupo.</a:t>
            </a:r>
          </a:p>
        </p:txBody>
      </p:sp>
    </p:spTree>
    <p:extLst>
      <p:ext uri="{BB962C8B-B14F-4D97-AF65-F5344CB8AC3E}">
        <p14:creationId xmlns:p14="http://schemas.microsoft.com/office/powerpoint/2010/main" val="26308008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Rectángulo"/>
              <p:cNvSpPr/>
              <p:nvPr/>
            </p:nvSpPr>
            <p:spPr>
              <a:xfrm>
                <a:off x="2360667" y="188640"/>
                <a:ext cx="4011743" cy="12270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ea typeface="Times New Roman"/>
                          <a:cs typeface="Arial"/>
                        </a:rPr>
                        <m:t>𝑔</m:t>
                      </m:r>
                      <m:r>
                        <a:rPr lang="es-ES" i="1">
                          <a:latin typeface="Cambria Math"/>
                          <a:ea typeface="Times New Roman"/>
                          <a:cs typeface="Arial"/>
                        </a:rPr>
                        <m:t>=</m:t>
                      </m:r>
                      <m:f>
                        <m:fPr>
                          <m:ctrlPr>
                            <a:rPr lang="es-ES" i="1">
                              <a:effectLst/>
                              <a:latin typeface="Cambria Math" panose="02040503050406030204" pitchFamily="18" charset="0"/>
                              <a:cs typeface="Arial"/>
                            </a:rPr>
                          </m:ctrlPr>
                        </m:fPr>
                        <m:num>
                          <m:d>
                            <m:dPr>
                              <m:begChr m:val="|"/>
                              <m:endChr m:val="|"/>
                              <m:ctrlPr>
                                <a:rPr lang="es-ES" i="1">
                                  <a:effectLst/>
                                  <a:latin typeface="Cambria Math" panose="02040503050406030204" pitchFamily="18" charset="0"/>
                                  <a:cs typeface="Arial"/>
                                </a:rPr>
                              </m:ctrlPr>
                            </m:dPr>
                            <m:e>
                              <m:sSub>
                                <m:sSubPr>
                                  <m:ctrlPr>
                                    <a:rPr lang="es-ES" i="1">
                                      <a:effectLst/>
                                      <a:latin typeface="Cambria Math" panose="02040503050406030204" pitchFamily="18" charset="0"/>
                                      <a:cs typeface="Arial"/>
                                    </a:rPr>
                                  </m:ctrlPr>
                                </m:sSubPr>
                                <m:e>
                                  <m:acc>
                                    <m:accPr>
                                      <m:chr m:val="̅"/>
                                      <m:ctrlPr>
                                        <a:rPr lang="es-ES" i="1">
                                          <a:effectLst/>
                                          <a:latin typeface="Cambria Math" panose="02040503050406030204" pitchFamily="18" charset="0"/>
                                          <a:cs typeface="Arial"/>
                                        </a:rPr>
                                      </m:ctrlPr>
                                    </m:accPr>
                                    <m:e>
                                      <m:r>
                                        <a:rPr lang="es-ES" i="1">
                                          <a:effectLst/>
                                          <a:latin typeface="Cambria Math"/>
                                          <a:ea typeface="Times New Roman"/>
                                          <a:cs typeface="Arial"/>
                                        </a:rPr>
                                        <m:t>𝑥</m:t>
                                      </m:r>
                                    </m:e>
                                  </m:acc>
                                </m:e>
                                <m:sub>
                                  <m:r>
                                    <a:rPr lang="es-ES" i="1">
                                      <a:effectLst/>
                                      <a:latin typeface="Cambria Math"/>
                                      <a:ea typeface="Times New Roman"/>
                                      <a:cs typeface="Arial"/>
                                    </a:rPr>
                                    <m:t>1</m:t>
                                  </m:r>
                                </m:sub>
                              </m:sSub>
                              <m:r>
                                <a:rPr lang="es-ES" i="1">
                                  <a:effectLst/>
                                  <a:latin typeface="Cambria Math"/>
                                  <a:ea typeface="Times New Roman"/>
                                  <a:cs typeface="Arial"/>
                                </a:rPr>
                                <m:t>−</m:t>
                              </m:r>
                              <m:sSub>
                                <m:sSubPr>
                                  <m:ctrlPr>
                                    <a:rPr lang="es-ES" i="1">
                                      <a:effectLst/>
                                      <a:latin typeface="Cambria Math" panose="02040503050406030204" pitchFamily="18" charset="0"/>
                                      <a:cs typeface="Arial"/>
                                    </a:rPr>
                                  </m:ctrlPr>
                                </m:sSubPr>
                                <m:e>
                                  <m:acc>
                                    <m:accPr>
                                      <m:chr m:val="̅"/>
                                      <m:ctrlPr>
                                        <a:rPr lang="es-ES" i="1">
                                          <a:effectLst/>
                                          <a:latin typeface="Cambria Math" panose="02040503050406030204" pitchFamily="18" charset="0"/>
                                          <a:cs typeface="Arial"/>
                                        </a:rPr>
                                      </m:ctrlPr>
                                    </m:accPr>
                                    <m:e>
                                      <m:r>
                                        <a:rPr lang="es-ES" i="1">
                                          <a:effectLst/>
                                          <a:latin typeface="Cambria Math"/>
                                          <a:ea typeface="Times New Roman"/>
                                          <a:cs typeface="Arial"/>
                                        </a:rPr>
                                        <m:t>𝑥</m:t>
                                      </m:r>
                                    </m:e>
                                  </m:acc>
                                </m:e>
                                <m:sub>
                                  <m:r>
                                    <a:rPr lang="es-ES" i="1">
                                      <a:effectLst/>
                                      <a:latin typeface="Cambria Math"/>
                                      <a:ea typeface="Times New Roman"/>
                                      <a:cs typeface="Arial"/>
                                    </a:rPr>
                                    <m:t>2</m:t>
                                  </m:r>
                                </m:sub>
                              </m:sSub>
                            </m:e>
                          </m:d>
                        </m:num>
                        <m:den>
                          <m:rad>
                            <m:radPr>
                              <m:degHide m:val="on"/>
                              <m:ctrlPr>
                                <a:rPr lang="es-ES" i="1">
                                  <a:effectLst/>
                                  <a:latin typeface="Cambria Math" panose="02040503050406030204" pitchFamily="18" charset="0"/>
                                  <a:cs typeface="Arial"/>
                                </a:rPr>
                              </m:ctrlPr>
                            </m:radPr>
                            <m:deg/>
                            <m:e>
                              <m:f>
                                <m:fPr>
                                  <m:ctrlPr>
                                    <a:rPr lang="es-ES" i="1">
                                      <a:effectLst/>
                                      <a:latin typeface="Cambria Math" panose="02040503050406030204" pitchFamily="18" charset="0"/>
                                      <a:cs typeface="Arial"/>
                                    </a:rPr>
                                  </m:ctrlPr>
                                </m:fPr>
                                <m:num>
                                  <m:d>
                                    <m:dPr>
                                      <m:ctrlPr>
                                        <a:rPr lang="es-ES" i="1">
                                          <a:effectLst/>
                                          <a:latin typeface="Cambria Math" panose="02040503050406030204" pitchFamily="18" charset="0"/>
                                          <a:cs typeface="Arial"/>
                                        </a:rPr>
                                      </m:ctrlPr>
                                    </m:dPr>
                                    <m:e>
                                      <m:sSub>
                                        <m:sSubPr>
                                          <m:ctrlPr>
                                            <a:rPr lang="es-ES" i="1">
                                              <a:effectLst/>
                                              <a:latin typeface="Cambria Math" panose="02040503050406030204" pitchFamily="18" charset="0"/>
                                              <a:cs typeface="Arial"/>
                                            </a:rPr>
                                          </m:ctrlPr>
                                        </m:sSubPr>
                                        <m:e>
                                          <m:r>
                                            <a:rPr lang="es-ES" i="1">
                                              <a:effectLst/>
                                              <a:latin typeface="Cambria Math"/>
                                              <a:ea typeface="Times New Roman"/>
                                              <a:cs typeface="Arial"/>
                                            </a:rPr>
                                            <m:t>𝑛</m:t>
                                          </m:r>
                                        </m:e>
                                        <m:sub>
                                          <m:r>
                                            <a:rPr lang="es-ES" i="1">
                                              <a:effectLst/>
                                              <a:latin typeface="Cambria Math"/>
                                              <a:ea typeface="Times New Roman"/>
                                              <a:cs typeface="Arial"/>
                                            </a:rPr>
                                            <m:t>1</m:t>
                                          </m:r>
                                        </m:sub>
                                      </m:sSub>
                                      <m:r>
                                        <a:rPr lang="es-ES" i="1">
                                          <a:effectLst/>
                                          <a:latin typeface="Cambria Math"/>
                                          <a:ea typeface="Times New Roman"/>
                                          <a:cs typeface="Arial"/>
                                        </a:rPr>
                                        <m:t>−1</m:t>
                                      </m:r>
                                    </m:e>
                                  </m:d>
                                  <m:sSubSup>
                                    <m:sSubSupPr>
                                      <m:ctrlPr>
                                        <a:rPr lang="es-ES" i="1">
                                          <a:effectLst/>
                                          <a:latin typeface="Cambria Math" panose="02040503050406030204" pitchFamily="18" charset="0"/>
                                          <a:cs typeface="Arial"/>
                                        </a:rPr>
                                      </m:ctrlPr>
                                    </m:sSubSupPr>
                                    <m:e>
                                      <m:r>
                                        <a:rPr lang="es-ES" i="1">
                                          <a:effectLst/>
                                          <a:latin typeface="Cambria Math"/>
                                          <a:ea typeface="Times New Roman"/>
                                          <a:cs typeface="Arial"/>
                                        </a:rPr>
                                        <m:t>𝑠</m:t>
                                      </m:r>
                                    </m:e>
                                    <m:sub>
                                      <m:r>
                                        <a:rPr lang="es-ES" i="1">
                                          <a:effectLst/>
                                          <a:latin typeface="Cambria Math"/>
                                          <a:ea typeface="Times New Roman"/>
                                          <a:cs typeface="Arial"/>
                                        </a:rPr>
                                        <m:t>1</m:t>
                                      </m:r>
                                    </m:sub>
                                    <m:sup>
                                      <m:r>
                                        <a:rPr lang="es-ES" i="1">
                                          <a:effectLst/>
                                          <a:latin typeface="Cambria Math"/>
                                          <a:ea typeface="Times New Roman"/>
                                          <a:cs typeface="Arial"/>
                                        </a:rPr>
                                        <m:t>2</m:t>
                                      </m:r>
                                    </m:sup>
                                  </m:sSubSup>
                                  <m:r>
                                    <a:rPr lang="es-ES" i="1">
                                      <a:effectLst/>
                                      <a:latin typeface="Cambria Math"/>
                                      <a:ea typeface="Times New Roman"/>
                                      <a:cs typeface="Arial"/>
                                    </a:rPr>
                                    <m:t>+(</m:t>
                                  </m:r>
                                  <m:sSub>
                                    <m:sSubPr>
                                      <m:ctrlPr>
                                        <a:rPr lang="es-ES" i="1">
                                          <a:effectLst/>
                                          <a:latin typeface="Cambria Math" panose="02040503050406030204" pitchFamily="18" charset="0"/>
                                          <a:cs typeface="Arial"/>
                                        </a:rPr>
                                      </m:ctrlPr>
                                    </m:sSubPr>
                                    <m:e>
                                      <m:r>
                                        <a:rPr lang="es-ES" i="1">
                                          <a:effectLst/>
                                          <a:latin typeface="Cambria Math"/>
                                          <a:ea typeface="Times New Roman"/>
                                          <a:cs typeface="Arial"/>
                                        </a:rPr>
                                        <m:t>𝑛</m:t>
                                      </m:r>
                                    </m:e>
                                    <m:sub>
                                      <m:r>
                                        <a:rPr lang="es-ES" i="1">
                                          <a:effectLst/>
                                          <a:latin typeface="Cambria Math"/>
                                          <a:ea typeface="Times New Roman"/>
                                          <a:cs typeface="Arial"/>
                                        </a:rPr>
                                        <m:t>2</m:t>
                                      </m:r>
                                    </m:sub>
                                  </m:sSub>
                                  <m:r>
                                    <a:rPr lang="es-ES" i="1">
                                      <a:effectLst/>
                                      <a:latin typeface="Cambria Math"/>
                                      <a:ea typeface="Times New Roman"/>
                                      <a:cs typeface="Arial"/>
                                    </a:rPr>
                                    <m:t>−1)</m:t>
                                  </m:r>
                                  <m:sSubSup>
                                    <m:sSubSupPr>
                                      <m:ctrlPr>
                                        <a:rPr lang="es-ES" i="1">
                                          <a:effectLst/>
                                          <a:latin typeface="Cambria Math" panose="02040503050406030204" pitchFamily="18" charset="0"/>
                                          <a:cs typeface="Arial"/>
                                        </a:rPr>
                                      </m:ctrlPr>
                                    </m:sSubSupPr>
                                    <m:e>
                                      <m:r>
                                        <a:rPr lang="es-ES" i="1">
                                          <a:effectLst/>
                                          <a:latin typeface="Cambria Math"/>
                                          <a:ea typeface="Times New Roman"/>
                                          <a:cs typeface="Arial"/>
                                        </a:rPr>
                                        <m:t>𝑠</m:t>
                                      </m:r>
                                    </m:e>
                                    <m:sub>
                                      <m:r>
                                        <a:rPr lang="es-ES" i="1">
                                          <a:effectLst/>
                                          <a:latin typeface="Cambria Math"/>
                                          <a:ea typeface="Times New Roman"/>
                                          <a:cs typeface="Arial"/>
                                        </a:rPr>
                                        <m:t>2</m:t>
                                      </m:r>
                                    </m:sub>
                                    <m:sup>
                                      <m:r>
                                        <a:rPr lang="es-ES" i="1">
                                          <a:effectLst/>
                                          <a:latin typeface="Cambria Math"/>
                                          <a:ea typeface="Times New Roman"/>
                                          <a:cs typeface="Arial"/>
                                        </a:rPr>
                                        <m:t>2</m:t>
                                      </m:r>
                                    </m:sup>
                                  </m:sSubSup>
                                </m:num>
                                <m:den>
                                  <m:sSub>
                                    <m:sSubPr>
                                      <m:ctrlPr>
                                        <a:rPr lang="es-ES" i="1">
                                          <a:effectLst/>
                                          <a:latin typeface="Cambria Math" panose="02040503050406030204" pitchFamily="18" charset="0"/>
                                          <a:cs typeface="Arial"/>
                                        </a:rPr>
                                      </m:ctrlPr>
                                    </m:sSubPr>
                                    <m:e>
                                      <m:r>
                                        <a:rPr lang="es-ES" i="1">
                                          <a:effectLst/>
                                          <a:latin typeface="Cambria Math"/>
                                          <a:ea typeface="Times New Roman"/>
                                          <a:cs typeface="Arial"/>
                                        </a:rPr>
                                        <m:t>𝑛</m:t>
                                      </m:r>
                                    </m:e>
                                    <m:sub>
                                      <m:r>
                                        <a:rPr lang="es-ES" i="1">
                                          <a:effectLst/>
                                          <a:latin typeface="Cambria Math"/>
                                          <a:ea typeface="Times New Roman"/>
                                          <a:cs typeface="Arial"/>
                                        </a:rPr>
                                        <m:t>1</m:t>
                                      </m:r>
                                    </m:sub>
                                  </m:sSub>
                                  <m:r>
                                    <a:rPr lang="es-ES" i="1">
                                      <a:effectLst/>
                                      <a:latin typeface="Cambria Math"/>
                                      <a:ea typeface="Times New Roman"/>
                                      <a:cs typeface="Arial"/>
                                    </a:rPr>
                                    <m:t>+</m:t>
                                  </m:r>
                                  <m:sSub>
                                    <m:sSubPr>
                                      <m:ctrlPr>
                                        <a:rPr lang="es-ES" i="1">
                                          <a:effectLst/>
                                          <a:latin typeface="Cambria Math" panose="02040503050406030204" pitchFamily="18" charset="0"/>
                                          <a:cs typeface="Arial"/>
                                        </a:rPr>
                                      </m:ctrlPr>
                                    </m:sSubPr>
                                    <m:e>
                                      <m:r>
                                        <a:rPr lang="es-ES" i="1">
                                          <a:effectLst/>
                                          <a:latin typeface="Cambria Math"/>
                                          <a:ea typeface="Times New Roman"/>
                                          <a:cs typeface="Arial"/>
                                        </a:rPr>
                                        <m:t>𝑛</m:t>
                                      </m:r>
                                    </m:e>
                                    <m:sub>
                                      <m:r>
                                        <a:rPr lang="es-ES" i="1">
                                          <a:effectLst/>
                                          <a:latin typeface="Cambria Math"/>
                                          <a:ea typeface="Times New Roman"/>
                                          <a:cs typeface="Arial"/>
                                        </a:rPr>
                                        <m:t>2</m:t>
                                      </m:r>
                                    </m:sub>
                                  </m:sSub>
                                  <m:r>
                                    <a:rPr lang="es-ES" i="1">
                                      <a:effectLst/>
                                      <a:latin typeface="Cambria Math"/>
                                      <a:ea typeface="Times New Roman"/>
                                      <a:cs typeface="Arial"/>
                                    </a:rPr>
                                    <m:t>−2</m:t>
                                  </m:r>
                                </m:den>
                              </m:f>
                            </m:e>
                          </m:rad>
                        </m:den>
                      </m:f>
                    </m:oMath>
                  </m:oMathPara>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2360667" y="188640"/>
                <a:ext cx="4011743" cy="1227067"/>
              </a:xfrm>
              <a:prstGeom prst="rect">
                <a:avLst/>
              </a:prstGeom>
              <a:blipFill rotWithShape="1">
                <a:blip r:embed="rId2"/>
                <a:stretch>
                  <a:fillRect/>
                </a:stretch>
              </a:blipFill>
            </p:spPr>
            <p:txBody>
              <a:bodyPr/>
              <a:lstStyle/>
              <a:p>
                <a:r>
                  <a:rPr lang="es-ES">
                    <a:noFill/>
                  </a:rPr>
                  <a:t> </a:t>
                </a:r>
              </a:p>
            </p:txBody>
          </p:sp>
        </mc:Fallback>
      </mc:AlternateContent>
      <p:sp>
        <p:nvSpPr>
          <p:cNvPr id="3" name="Título 1">
            <a:extLst>
              <a:ext uri="{FF2B5EF4-FFF2-40B4-BE49-F238E27FC236}">
                <a16:creationId xmlns:a16="http://schemas.microsoft.com/office/drawing/2014/main" id="{5D38356E-C424-4E23-849D-789CB849615B}"/>
              </a:ext>
            </a:extLst>
          </p:cNvPr>
          <p:cNvSpPr txBox="1">
            <a:spLocks/>
          </p:cNvSpPr>
          <p:nvPr/>
        </p:nvSpPr>
        <p:spPr>
          <a:xfrm>
            <a:off x="3563888" y="5805264"/>
            <a:ext cx="5366660"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Tamaño del Efecto</a:t>
            </a:r>
            <a:endParaRPr lang="es-AR" sz="2000" i="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3 Rectángulo"/>
              <p:cNvSpPr/>
              <p:nvPr/>
            </p:nvSpPr>
            <p:spPr>
              <a:xfrm>
                <a:off x="1589792" y="4149080"/>
                <a:ext cx="6624736" cy="9628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ea typeface="Times New Roman"/>
                          <a:cs typeface="Arial"/>
                        </a:rPr>
                        <m:t>𝑔</m:t>
                      </m:r>
                      <m:r>
                        <a:rPr lang="es-ES" i="1" smtClean="0">
                          <a:latin typeface="Cambria Math"/>
                          <a:ea typeface="Times New Roman"/>
                          <a:cs typeface="Arial"/>
                        </a:rPr>
                        <m:t>=</m:t>
                      </m:r>
                      <m:f>
                        <m:fPr>
                          <m:ctrlPr>
                            <a:rPr lang="es-ES" i="1">
                              <a:effectLst/>
                              <a:latin typeface="Cambria Math" panose="02040503050406030204" pitchFamily="18" charset="0"/>
                              <a:cs typeface="Arial"/>
                            </a:rPr>
                          </m:ctrlPr>
                        </m:fPr>
                        <m:num>
                          <m:r>
                            <a:rPr lang="es-ES" b="0" i="1" smtClean="0">
                              <a:effectLst/>
                              <a:latin typeface="Cambria Math"/>
                              <a:cs typeface="Arial"/>
                            </a:rPr>
                            <m:t>4,8250</m:t>
                          </m:r>
                        </m:num>
                        <m:den>
                          <m:rad>
                            <m:radPr>
                              <m:degHide m:val="on"/>
                              <m:ctrlPr>
                                <a:rPr lang="es-ES" i="1">
                                  <a:effectLst/>
                                  <a:latin typeface="Cambria Math" panose="02040503050406030204" pitchFamily="18" charset="0"/>
                                  <a:cs typeface="Arial"/>
                                </a:rPr>
                              </m:ctrlPr>
                            </m:radPr>
                            <m:deg/>
                            <m:e>
                              <m:f>
                                <m:fPr>
                                  <m:ctrlPr>
                                    <a:rPr lang="es-ES" i="1">
                                      <a:effectLst/>
                                      <a:latin typeface="Cambria Math" panose="02040503050406030204" pitchFamily="18" charset="0"/>
                                      <a:cs typeface="Arial"/>
                                    </a:rPr>
                                  </m:ctrlPr>
                                </m:fPr>
                                <m:num>
                                  <m:d>
                                    <m:dPr>
                                      <m:ctrlPr>
                                        <a:rPr lang="es-ES" i="1">
                                          <a:effectLst/>
                                          <a:latin typeface="Cambria Math" panose="02040503050406030204" pitchFamily="18" charset="0"/>
                                          <a:cs typeface="Arial"/>
                                        </a:rPr>
                                      </m:ctrlPr>
                                    </m:dPr>
                                    <m:e>
                                      <m:r>
                                        <a:rPr lang="es-ES" b="0" i="1" smtClean="0">
                                          <a:effectLst/>
                                          <a:latin typeface="Cambria Math"/>
                                          <a:cs typeface="Arial"/>
                                        </a:rPr>
                                        <m:t>16</m:t>
                                      </m:r>
                                      <m:r>
                                        <a:rPr lang="es-ES" i="1">
                                          <a:effectLst/>
                                          <a:latin typeface="Cambria Math"/>
                                          <a:ea typeface="Times New Roman"/>
                                          <a:cs typeface="Arial"/>
                                        </a:rPr>
                                        <m:t>−1</m:t>
                                      </m:r>
                                    </m:e>
                                  </m:d>
                                  <m:sSubSup>
                                    <m:sSubSupPr>
                                      <m:ctrlPr>
                                        <a:rPr lang="es-ES" i="1">
                                          <a:effectLst/>
                                          <a:latin typeface="Cambria Math" panose="02040503050406030204" pitchFamily="18" charset="0"/>
                                          <a:cs typeface="Arial"/>
                                        </a:rPr>
                                      </m:ctrlPr>
                                    </m:sSubSupPr>
                                    <m:e>
                                      <m:r>
                                        <a:rPr lang="es-ES" b="0" i="1" smtClean="0">
                                          <a:effectLst/>
                                          <a:latin typeface="Cambria Math"/>
                                          <a:ea typeface="Times New Roman"/>
                                          <a:cs typeface="Arial"/>
                                        </a:rPr>
                                        <m:t>4,5295</m:t>
                                      </m:r>
                                    </m:e>
                                    <m:sub>
                                      <m:r>
                                        <a:rPr lang="es-ES" b="0" i="1" smtClean="0">
                                          <a:effectLst/>
                                          <a:latin typeface="Cambria Math"/>
                                          <a:ea typeface="Times New Roman"/>
                                          <a:cs typeface="Arial"/>
                                        </a:rPr>
                                        <m:t> </m:t>
                                      </m:r>
                                    </m:sub>
                                    <m:sup>
                                      <m:r>
                                        <a:rPr lang="es-ES" i="1">
                                          <a:effectLst/>
                                          <a:latin typeface="Cambria Math"/>
                                          <a:ea typeface="Times New Roman"/>
                                          <a:cs typeface="Arial"/>
                                        </a:rPr>
                                        <m:t>2</m:t>
                                      </m:r>
                                    </m:sup>
                                  </m:sSubSup>
                                  <m:r>
                                    <a:rPr lang="es-ES" i="1">
                                      <a:effectLst/>
                                      <a:latin typeface="Cambria Math"/>
                                      <a:ea typeface="Times New Roman"/>
                                      <a:cs typeface="Arial"/>
                                    </a:rPr>
                                    <m:t>+(</m:t>
                                  </m:r>
                                  <m:r>
                                    <a:rPr lang="es-ES" b="0" i="1" smtClean="0">
                                      <a:effectLst/>
                                      <a:latin typeface="Cambria Math"/>
                                      <a:cs typeface="Arial"/>
                                    </a:rPr>
                                    <m:t>25</m:t>
                                  </m:r>
                                  <m:r>
                                    <a:rPr lang="es-ES" i="1">
                                      <a:effectLst/>
                                      <a:latin typeface="Cambria Math"/>
                                      <a:ea typeface="Times New Roman"/>
                                      <a:cs typeface="Arial"/>
                                    </a:rPr>
                                    <m:t>−1)</m:t>
                                  </m:r>
                                  <m:sSubSup>
                                    <m:sSubSupPr>
                                      <m:ctrlPr>
                                        <a:rPr lang="es-ES" i="1">
                                          <a:effectLst/>
                                          <a:latin typeface="Cambria Math" panose="02040503050406030204" pitchFamily="18" charset="0"/>
                                          <a:cs typeface="Arial"/>
                                        </a:rPr>
                                      </m:ctrlPr>
                                    </m:sSubSupPr>
                                    <m:e>
                                      <m:r>
                                        <a:rPr lang="es-ES" b="0" i="1" smtClean="0">
                                          <a:effectLst/>
                                          <a:latin typeface="Cambria Math"/>
                                          <a:ea typeface="Times New Roman"/>
                                          <a:cs typeface="Arial"/>
                                        </a:rPr>
                                        <m:t>9,5917</m:t>
                                      </m:r>
                                    </m:e>
                                    <m:sub>
                                      <m:r>
                                        <a:rPr lang="es-ES" b="0" i="1" smtClean="0">
                                          <a:effectLst/>
                                          <a:latin typeface="Cambria Math"/>
                                          <a:ea typeface="Times New Roman"/>
                                          <a:cs typeface="Arial"/>
                                        </a:rPr>
                                        <m:t> </m:t>
                                      </m:r>
                                    </m:sub>
                                    <m:sup>
                                      <m:r>
                                        <a:rPr lang="es-ES" i="1">
                                          <a:effectLst/>
                                          <a:latin typeface="Cambria Math"/>
                                          <a:ea typeface="Times New Roman"/>
                                          <a:cs typeface="Arial"/>
                                        </a:rPr>
                                        <m:t>2</m:t>
                                      </m:r>
                                    </m:sup>
                                  </m:sSubSup>
                                </m:num>
                                <m:den>
                                  <m:r>
                                    <a:rPr lang="es-ES" b="0" i="1" smtClean="0">
                                      <a:effectLst/>
                                      <a:latin typeface="Cambria Math"/>
                                      <a:cs typeface="Arial"/>
                                    </a:rPr>
                                    <m:t>16</m:t>
                                  </m:r>
                                  <m:r>
                                    <a:rPr lang="es-ES" i="1">
                                      <a:effectLst/>
                                      <a:latin typeface="Cambria Math"/>
                                      <a:ea typeface="Times New Roman"/>
                                      <a:cs typeface="Arial"/>
                                    </a:rPr>
                                    <m:t>+</m:t>
                                  </m:r>
                                  <m:r>
                                    <a:rPr lang="es-ES" b="0" i="1" smtClean="0">
                                      <a:effectLst/>
                                      <a:latin typeface="Cambria Math"/>
                                      <a:cs typeface="Arial"/>
                                    </a:rPr>
                                    <m:t>25</m:t>
                                  </m:r>
                                  <m:r>
                                    <a:rPr lang="es-ES" i="1">
                                      <a:effectLst/>
                                      <a:latin typeface="Cambria Math"/>
                                      <a:ea typeface="Times New Roman"/>
                                      <a:cs typeface="Arial"/>
                                    </a:rPr>
                                    <m:t>−2</m:t>
                                  </m:r>
                                </m:den>
                              </m:f>
                            </m:e>
                          </m:rad>
                        </m:den>
                      </m:f>
                      <m:r>
                        <a:rPr lang="es-ES" i="1">
                          <a:solidFill>
                            <a:prstClr val="black"/>
                          </a:solidFill>
                          <a:latin typeface="Cambria Math"/>
                          <a:ea typeface="Times New Roman"/>
                          <a:cs typeface="Arial"/>
                        </a:rPr>
                        <m:t>=</m:t>
                      </m:r>
                      <m:r>
                        <a:rPr lang="es-ES" b="0" i="1" smtClean="0">
                          <a:solidFill>
                            <a:prstClr val="black"/>
                          </a:solidFill>
                          <a:latin typeface="Cambria Math"/>
                          <a:ea typeface="Times New Roman"/>
                          <a:cs typeface="Arial"/>
                        </a:rPr>
                        <m:t>0,6</m:t>
                      </m:r>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1589792" y="4149080"/>
                <a:ext cx="6624736" cy="962892"/>
              </a:xfrm>
              <a:prstGeom prst="rect">
                <a:avLst/>
              </a:prstGeom>
              <a:blipFill rotWithShape="1">
                <a:blip r:embed="rId3"/>
                <a:stretch>
                  <a:fillRect/>
                </a:stretch>
              </a:blipFill>
            </p:spPr>
            <p:txBody>
              <a:bodyPr/>
              <a:lstStyle/>
              <a:p>
                <a:r>
                  <a:rPr lang="es-ES">
                    <a:noFill/>
                  </a:rPr>
                  <a:t> </a:t>
                </a:r>
              </a:p>
            </p:txBody>
          </p:sp>
        </mc:Fallback>
      </mc:AlternateContent>
      <p:sp>
        <p:nvSpPr>
          <p:cNvPr id="5" name="4 CuadroTexto"/>
          <p:cNvSpPr txBox="1"/>
          <p:nvPr/>
        </p:nvSpPr>
        <p:spPr>
          <a:xfrm>
            <a:off x="857298" y="1415707"/>
            <a:ext cx="7239739" cy="369332"/>
          </a:xfrm>
          <a:prstGeom prst="rect">
            <a:avLst/>
          </a:prstGeom>
          <a:noFill/>
        </p:spPr>
        <p:txBody>
          <a:bodyPr wrap="none" rtlCol="0">
            <a:spAutoFit/>
          </a:bodyPr>
          <a:lstStyle/>
          <a:p>
            <a:r>
              <a:rPr lang="es-ES" dirty="0" smtClean="0"/>
              <a:t>Reemplazamos en la fórmula buscando los componentes en la salida</a:t>
            </a:r>
            <a:endParaRPr lang="es-E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852" y="1785039"/>
            <a:ext cx="521017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5 CuadroTexto"/>
              <p:cNvSpPr txBox="1"/>
              <p:nvPr/>
            </p:nvSpPr>
            <p:spPr>
              <a:xfrm>
                <a:off x="4290092" y="3707846"/>
                <a:ext cx="12241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a:solidFill>
                                <a:prstClr val="black"/>
                              </a:solidFill>
                              <a:latin typeface="Cambria Math" panose="02040503050406030204" pitchFamily="18" charset="0"/>
                              <a:cs typeface="Arial"/>
                            </a:rPr>
                          </m:ctrlPr>
                        </m:sSubPr>
                        <m:e>
                          <m:acc>
                            <m:accPr>
                              <m:chr m:val="̅"/>
                              <m:ctrlPr>
                                <a:rPr lang="es-ES" i="1">
                                  <a:solidFill>
                                    <a:prstClr val="black"/>
                                  </a:solidFill>
                                  <a:latin typeface="Cambria Math" panose="02040503050406030204" pitchFamily="18" charset="0"/>
                                  <a:cs typeface="Arial"/>
                                </a:rPr>
                              </m:ctrlPr>
                            </m:accPr>
                            <m:e>
                              <m:r>
                                <a:rPr lang="es-ES" i="1">
                                  <a:solidFill>
                                    <a:prstClr val="black"/>
                                  </a:solidFill>
                                  <a:latin typeface="Cambria Math"/>
                                  <a:ea typeface="Times New Roman"/>
                                  <a:cs typeface="Arial"/>
                                </a:rPr>
                                <m:t>𝑥</m:t>
                              </m:r>
                            </m:e>
                          </m:acc>
                        </m:e>
                        <m:sub>
                          <m:r>
                            <a:rPr lang="es-ES" i="1">
                              <a:solidFill>
                                <a:prstClr val="black"/>
                              </a:solidFill>
                              <a:latin typeface="Cambria Math"/>
                              <a:ea typeface="Times New Roman"/>
                              <a:cs typeface="Arial"/>
                            </a:rPr>
                            <m:t>1</m:t>
                          </m:r>
                        </m:sub>
                      </m:sSub>
                      <m:r>
                        <a:rPr lang="es-ES" i="1">
                          <a:solidFill>
                            <a:prstClr val="black"/>
                          </a:solidFill>
                          <a:latin typeface="Cambria Math"/>
                          <a:ea typeface="Times New Roman"/>
                          <a:cs typeface="Arial"/>
                        </a:rPr>
                        <m:t>−</m:t>
                      </m:r>
                      <m:sSub>
                        <m:sSubPr>
                          <m:ctrlPr>
                            <a:rPr lang="es-ES" i="1">
                              <a:solidFill>
                                <a:prstClr val="black"/>
                              </a:solidFill>
                              <a:latin typeface="Cambria Math" panose="02040503050406030204" pitchFamily="18" charset="0"/>
                              <a:cs typeface="Arial"/>
                            </a:rPr>
                          </m:ctrlPr>
                        </m:sSubPr>
                        <m:e>
                          <m:acc>
                            <m:accPr>
                              <m:chr m:val="̅"/>
                              <m:ctrlPr>
                                <a:rPr lang="es-ES" i="1">
                                  <a:solidFill>
                                    <a:prstClr val="black"/>
                                  </a:solidFill>
                                  <a:latin typeface="Cambria Math" panose="02040503050406030204" pitchFamily="18" charset="0"/>
                                  <a:cs typeface="Arial"/>
                                </a:rPr>
                              </m:ctrlPr>
                            </m:accPr>
                            <m:e>
                              <m:r>
                                <a:rPr lang="es-ES" i="1">
                                  <a:solidFill>
                                    <a:prstClr val="black"/>
                                  </a:solidFill>
                                  <a:latin typeface="Cambria Math"/>
                                  <a:ea typeface="Times New Roman"/>
                                  <a:cs typeface="Arial"/>
                                </a:rPr>
                                <m:t>𝑥</m:t>
                              </m:r>
                            </m:e>
                          </m:acc>
                        </m:e>
                        <m:sub>
                          <m:r>
                            <a:rPr lang="es-ES" i="1">
                              <a:solidFill>
                                <a:prstClr val="black"/>
                              </a:solidFill>
                              <a:latin typeface="Cambria Math"/>
                              <a:ea typeface="Times New Roman"/>
                              <a:cs typeface="Arial"/>
                            </a:rPr>
                            <m:t>2</m:t>
                          </m:r>
                        </m:sub>
                      </m:sSub>
                    </m:oMath>
                  </m:oMathPara>
                </a14:m>
                <a:endParaRPr lang="es-ES" dirty="0"/>
              </a:p>
            </p:txBody>
          </p:sp>
        </mc:Choice>
        <mc:Fallback xmlns="">
          <p:sp>
            <p:nvSpPr>
              <p:cNvPr id="6" name="5 CuadroTexto"/>
              <p:cNvSpPr txBox="1">
                <a:spLocks noRot="1" noChangeAspect="1" noMove="1" noResize="1" noEditPoints="1" noAdjustHandles="1" noChangeArrowheads="1" noChangeShapeType="1" noTextEdit="1"/>
              </p:cNvSpPr>
              <p:nvPr/>
            </p:nvSpPr>
            <p:spPr>
              <a:xfrm>
                <a:off x="4290092" y="3707846"/>
                <a:ext cx="1224136" cy="369332"/>
              </a:xfrm>
              <a:prstGeom prst="rect">
                <a:avLst/>
              </a:prstGeom>
              <a:blipFill rotWithShape="1">
                <a:blip r:embed="rId5"/>
                <a:stretch>
                  <a:fillRect/>
                </a:stretch>
              </a:blipFill>
            </p:spPr>
            <p:txBody>
              <a:bodyPr/>
              <a:lstStyle/>
              <a:p>
                <a:r>
                  <a:rPr lang="es-ES">
                    <a:noFill/>
                  </a:rPr>
                  <a:t> </a:t>
                </a:r>
              </a:p>
            </p:txBody>
          </p:sp>
        </mc:Fallback>
      </mc:AlternateContent>
      <p:cxnSp>
        <p:nvCxnSpPr>
          <p:cNvPr id="9" name="8 Conector recto de flecha"/>
          <p:cNvCxnSpPr/>
          <p:nvPr/>
        </p:nvCxnSpPr>
        <p:spPr>
          <a:xfrm>
            <a:off x="4067944" y="3645024"/>
            <a:ext cx="409223" cy="2474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739191" y="2933459"/>
            <a:ext cx="357790" cy="369332"/>
          </a:xfrm>
          <a:prstGeom prst="rect">
            <a:avLst/>
          </a:prstGeom>
          <a:solidFill>
            <a:srgbClr val="FFFF00">
              <a:alpha val="44000"/>
            </a:srgbClr>
          </a:solidFill>
        </p:spPr>
        <p:txBody>
          <a:bodyPr wrap="none" rtlCol="0">
            <a:spAutoFit/>
          </a:bodyPr>
          <a:lstStyle/>
          <a:p>
            <a:r>
              <a:rPr lang="es-ES" i="1" dirty="0" smtClean="0">
                <a:latin typeface="Times New Roman" panose="02020603050405020304" pitchFamily="18" charset="0"/>
                <a:cs typeface="Times New Roman" panose="02020603050405020304" pitchFamily="18" charset="0"/>
              </a:rPr>
              <a:t>s</a:t>
            </a:r>
            <a:r>
              <a:rPr lang="es-ES" i="1" baseline="-25000" dirty="0" smtClean="0">
                <a:latin typeface="Times New Roman" panose="02020603050405020304" pitchFamily="18" charset="0"/>
                <a:cs typeface="Times New Roman" panose="02020603050405020304" pitchFamily="18" charset="0"/>
              </a:rPr>
              <a:t>1</a:t>
            </a:r>
            <a:endParaRPr lang="es-ES" i="1" baseline="-25000" dirty="0">
              <a:latin typeface="Times New Roman" panose="02020603050405020304" pitchFamily="18" charset="0"/>
              <a:cs typeface="Times New Roman" panose="02020603050405020304" pitchFamily="18" charset="0"/>
            </a:endParaRPr>
          </a:p>
        </p:txBody>
      </p:sp>
      <p:sp>
        <p:nvSpPr>
          <p:cNvPr id="12" name="11 CuadroTexto"/>
          <p:cNvSpPr txBox="1"/>
          <p:nvPr/>
        </p:nvSpPr>
        <p:spPr>
          <a:xfrm>
            <a:off x="5739191" y="3184040"/>
            <a:ext cx="357790" cy="369332"/>
          </a:xfrm>
          <a:prstGeom prst="rect">
            <a:avLst/>
          </a:prstGeom>
          <a:solidFill>
            <a:srgbClr val="FFFF00">
              <a:alpha val="44000"/>
            </a:srgbClr>
          </a:solidFill>
        </p:spPr>
        <p:txBody>
          <a:bodyPr wrap="none" rtlCol="0">
            <a:spAutoFit/>
          </a:bodyPr>
          <a:lstStyle/>
          <a:p>
            <a:r>
              <a:rPr lang="es-ES" i="1" dirty="0" smtClean="0">
                <a:latin typeface="Times New Roman" panose="02020603050405020304" pitchFamily="18" charset="0"/>
                <a:cs typeface="Times New Roman" panose="02020603050405020304" pitchFamily="18" charset="0"/>
              </a:rPr>
              <a:t>s</a:t>
            </a:r>
            <a:r>
              <a:rPr lang="es-ES" i="1" baseline="-25000" dirty="0" smtClean="0">
                <a:latin typeface="Times New Roman" panose="02020603050405020304" pitchFamily="18" charset="0"/>
                <a:cs typeface="Times New Roman" panose="02020603050405020304" pitchFamily="18" charset="0"/>
              </a:rPr>
              <a:t>2</a:t>
            </a:r>
            <a:endParaRPr lang="es-ES" i="1" baseline="-25000" dirty="0">
              <a:latin typeface="Times New Roman" panose="02020603050405020304" pitchFamily="18" charset="0"/>
              <a:cs typeface="Times New Roman" panose="02020603050405020304" pitchFamily="18" charset="0"/>
            </a:endParaRPr>
          </a:p>
        </p:txBody>
      </p:sp>
      <p:sp>
        <p:nvSpPr>
          <p:cNvPr id="11" name="10 CuadroTexto"/>
          <p:cNvSpPr txBox="1"/>
          <p:nvPr/>
        </p:nvSpPr>
        <p:spPr>
          <a:xfrm>
            <a:off x="2832509" y="5257614"/>
            <a:ext cx="4375518" cy="369332"/>
          </a:xfrm>
          <a:prstGeom prst="rect">
            <a:avLst/>
          </a:prstGeom>
          <a:noFill/>
        </p:spPr>
        <p:txBody>
          <a:bodyPr wrap="square" rtlCol="0">
            <a:spAutoFit/>
          </a:bodyPr>
          <a:lstStyle/>
          <a:p>
            <a:r>
              <a:rPr lang="es-ES" dirty="0" smtClean="0"/>
              <a:t>Es un tamaño de efecto mediano.</a:t>
            </a:r>
            <a:endParaRPr lang="es-ES" dirty="0"/>
          </a:p>
        </p:txBody>
      </p:sp>
    </p:spTree>
    <p:extLst>
      <p:ext uri="{BB962C8B-B14F-4D97-AF65-F5344CB8AC3E}">
        <p14:creationId xmlns:p14="http://schemas.microsoft.com/office/powerpoint/2010/main" val="3791925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195736" y="5805264"/>
            <a:ext cx="6734812"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Chequeo de Supuestos</a:t>
            </a:r>
            <a:endParaRPr lang="es-AR" sz="20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827584" y="908720"/>
            <a:ext cx="7920880" cy="4739759"/>
          </a:xfrm>
          <a:prstGeom prst="rect">
            <a:avLst/>
          </a:prstGeom>
          <a:noFill/>
        </p:spPr>
        <p:txBody>
          <a:bodyPr wrap="square" rtlCol="0">
            <a:spAutoFit/>
          </a:bodyPr>
          <a:lstStyle/>
          <a:p>
            <a:pPr algn="just">
              <a:spcAft>
                <a:spcPts val="1200"/>
              </a:spcAft>
            </a:pPr>
            <a:r>
              <a:rPr lang="es-ES" dirty="0" smtClean="0"/>
              <a:t>	</a:t>
            </a:r>
            <a:r>
              <a:rPr lang="es-ES" sz="2200" dirty="0" smtClean="0"/>
              <a:t>Como las muestras eran pequeñas, se necesitó suponer la normalidad de las variables. El aspecto más importante es la simetría. Los </a:t>
            </a:r>
            <a:r>
              <a:rPr lang="es-ES" sz="2200" dirty="0" err="1" smtClean="0"/>
              <a:t>tests</a:t>
            </a:r>
            <a:r>
              <a:rPr lang="es-ES" sz="2200" dirty="0" smtClean="0"/>
              <a:t> de hipótesis resisten apartamientos moderados del supuesto de normalidad; se dice que son “robustos” a la falta de normalidad pero al menos se necesita que la distribución no sea demasiado asimétrica. Para chequear este supuesto pueden utilizarse medidas descriptivas como los índices de asimetría y </a:t>
            </a:r>
            <a:r>
              <a:rPr lang="es-ES" sz="2200" dirty="0" err="1" smtClean="0"/>
              <a:t>curtosis</a:t>
            </a:r>
            <a:r>
              <a:rPr lang="es-ES" sz="2200" dirty="0" smtClean="0"/>
              <a:t>, los diagramas de tallo-hoja y de caja y bigotes. También existen </a:t>
            </a:r>
            <a:r>
              <a:rPr lang="es-ES" sz="2200" dirty="0" err="1" smtClean="0"/>
              <a:t>tests</a:t>
            </a:r>
            <a:r>
              <a:rPr lang="es-ES" sz="2200" dirty="0" smtClean="0"/>
              <a:t> de hipótesis sobre la normalidad.</a:t>
            </a:r>
          </a:p>
          <a:p>
            <a:pPr algn="just">
              <a:spcAft>
                <a:spcPts val="1200"/>
              </a:spcAft>
            </a:pPr>
            <a:r>
              <a:rPr lang="es-ES" sz="2200" dirty="0"/>
              <a:t>	</a:t>
            </a:r>
            <a:r>
              <a:rPr lang="es-ES" sz="2200" dirty="0" smtClean="0"/>
              <a:t>En este ejercicio utilizaremos los diagramas de caja y las medidas descriptivas.</a:t>
            </a:r>
          </a:p>
          <a:p>
            <a:endParaRPr lang="es-ES" dirty="0"/>
          </a:p>
        </p:txBody>
      </p:sp>
    </p:spTree>
    <p:extLst>
      <p:ext uri="{BB962C8B-B14F-4D97-AF65-F5344CB8AC3E}">
        <p14:creationId xmlns:p14="http://schemas.microsoft.com/office/powerpoint/2010/main" val="3474927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195736" y="5805264"/>
            <a:ext cx="6734812"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Chequeo de Supuestos</a:t>
            </a:r>
            <a:endParaRPr lang="es-AR" sz="2000" i="1" dirty="0" smtClean="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54305"/>
            <a:ext cx="5400600"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466" y="482798"/>
            <a:ext cx="3210082" cy="321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720466" y="3140968"/>
            <a:ext cx="3210082" cy="432048"/>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56750" y="3861048"/>
            <a:ext cx="8673798" cy="1477328"/>
          </a:xfrm>
          <a:prstGeom prst="rect">
            <a:avLst/>
          </a:prstGeom>
          <a:noFill/>
        </p:spPr>
        <p:txBody>
          <a:bodyPr wrap="square" rtlCol="0">
            <a:spAutoFit/>
          </a:bodyPr>
          <a:lstStyle/>
          <a:p>
            <a:pPr algn="just"/>
            <a:r>
              <a:rPr lang="es-ES" dirty="0" smtClean="0"/>
              <a:t>	Los diagramas de caja muestran bastante simetría. También los índices de asimetría (</a:t>
            </a:r>
            <a:r>
              <a:rPr lang="es-ES" dirty="0" err="1" smtClean="0"/>
              <a:t>skew</a:t>
            </a:r>
            <a:r>
              <a:rPr lang="es-ES" dirty="0" smtClean="0"/>
              <a:t>), aunque las distribuciones de los datos </a:t>
            </a:r>
            <a:r>
              <a:rPr lang="es-ES" dirty="0" err="1" smtClean="0"/>
              <a:t>muestrales</a:t>
            </a:r>
            <a:r>
              <a:rPr lang="es-ES" dirty="0" smtClean="0"/>
              <a:t> son más “chatas” que la normal (menos </a:t>
            </a:r>
            <a:r>
              <a:rPr lang="es-ES" dirty="0" err="1" smtClean="0"/>
              <a:t>cúrticas</a:t>
            </a:r>
            <a:r>
              <a:rPr lang="es-ES" dirty="0" smtClean="0"/>
              <a:t>). Sin embargo no se rechaza que los datos pudieran venir de una población normal (o aproximadamente normal); es decir no se invalidan los resultados del test de hipótesis.</a:t>
            </a:r>
            <a:endParaRPr lang="es-ES" dirty="0"/>
          </a:p>
        </p:txBody>
      </p:sp>
    </p:spTree>
    <p:extLst>
      <p:ext uri="{BB962C8B-B14F-4D97-AF65-F5344CB8AC3E}">
        <p14:creationId xmlns:p14="http://schemas.microsoft.com/office/powerpoint/2010/main" val="3974673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195736" y="5805264"/>
            <a:ext cx="6734812"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Los Resultados Reales</a:t>
            </a:r>
            <a:endParaRPr lang="es-AR" sz="20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683568" y="836712"/>
            <a:ext cx="8064896" cy="4308872"/>
          </a:xfrm>
          <a:prstGeom prst="rect">
            <a:avLst/>
          </a:prstGeom>
          <a:noFill/>
        </p:spPr>
        <p:txBody>
          <a:bodyPr wrap="square" rtlCol="0">
            <a:spAutoFit/>
          </a:bodyPr>
          <a:lstStyle/>
          <a:p>
            <a:pPr algn="just"/>
            <a:r>
              <a:rPr lang="es-ES" dirty="0" smtClean="0"/>
              <a:t>	</a:t>
            </a:r>
            <a:r>
              <a:rPr lang="es-ES" sz="2200" dirty="0" smtClean="0"/>
              <a:t>Los autores trabajaron con una muestra de 241 fumadores pero no indicaron cuántos correspondían a cada grupo. Informaron textualmente (pág.582): </a:t>
            </a:r>
          </a:p>
          <a:p>
            <a:pPr algn="just"/>
            <a:endParaRPr lang="es-ES" sz="2200" dirty="0"/>
          </a:p>
          <a:p>
            <a:pPr algn="just"/>
            <a:r>
              <a:rPr lang="es-ES" sz="2200" i="1" dirty="0"/>
              <a:t>En relación a haber padecido depresión en el último año, los que contestan positivamente tienen una puntuación significativamente superior en las escalas NDSS-T (45.11 frente a 39.23, t= 3.164, </a:t>
            </a:r>
            <a:r>
              <a:rPr lang="es-ES" sz="2200" i="1" dirty="0" smtClean="0"/>
              <a:t>p&lt;.01) (…) </a:t>
            </a:r>
            <a:r>
              <a:rPr lang="es-ES" sz="2400" i="1" dirty="0"/>
              <a:t>En relación a haber padecido depresión alguna vez en la vida ocurre algo semejante, con mayores puntuaciones los que contestan afirmativamente en las escalas NDSS-T (42.16 frente a 37.71)</a:t>
            </a:r>
            <a:endParaRPr lang="es-ES" sz="2200" i="1" dirty="0"/>
          </a:p>
        </p:txBody>
      </p:sp>
    </p:spTree>
    <p:extLst>
      <p:ext uri="{BB962C8B-B14F-4D97-AF65-F5344CB8AC3E}">
        <p14:creationId xmlns:p14="http://schemas.microsoft.com/office/powerpoint/2010/main" val="3729578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499992" y="5805264"/>
            <a:ext cx="4430556" cy="72008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Datos Pareados</a:t>
            </a:r>
            <a:endParaRPr lang="es-AR" sz="20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899592" y="1124744"/>
            <a:ext cx="7704856" cy="3785652"/>
          </a:xfrm>
          <a:prstGeom prst="rect">
            <a:avLst/>
          </a:prstGeom>
          <a:noFill/>
        </p:spPr>
        <p:txBody>
          <a:bodyPr wrap="square" rtlCol="0">
            <a:spAutoFit/>
          </a:bodyPr>
          <a:lstStyle/>
          <a:p>
            <a:pPr algn="just">
              <a:spcAft>
                <a:spcPts val="1200"/>
              </a:spcAft>
            </a:pPr>
            <a:r>
              <a:rPr lang="es-ES" dirty="0" smtClean="0"/>
              <a:t>	</a:t>
            </a:r>
            <a:r>
              <a:rPr lang="es-ES" sz="2200" dirty="0" smtClean="0"/>
              <a:t>Son pares de valores que corresponden a dos variables medidas sobre cada individuo. Cada individuo aporta un par de observaciones.</a:t>
            </a:r>
          </a:p>
          <a:p>
            <a:pPr algn="just">
              <a:spcAft>
                <a:spcPts val="1200"/>
              </a:spcAft>
            </a:pPr>
            <a:r>
              <a:rPr lang="es-ES" sz="2200" dirty="0"/>
              <a:t>	</a:t>
            </a:r>
            <a:r>
              <a:rPr lang="es-ES" sz="2200" dirty="0" smtClean="0"/>
              <a:t>Hemos visto ejemplos de datos pareados al presentar el coeficiente de correlación lineal </a:t>
            </a:r>
            <a:r>
              <a:rPr lang="es-ES" sz="2200" i="1" dirty="0" smtClean="0"/>
              <a:t>r</a:t>
            </a:r>
            <a:r>
              <a:rPr lang="es-ES" sz="2200" dirty="0" smtClean="0"/>
              <a:t> de Pearson o al clasificar en una tabla de contingencia a un mismo individuo según dos criterios de clasificación (p. ej. nivel de ansiedad y de estrés). </a:t>
            </a:r>
          </a:p>
          <a:p>
            <a:pPr algn="just">
              <a:spcAft>
                <a:spcPts val="1200"/>
              </a:spcAft>
            </a:pPr>
            <a:r>
              <a:rPr lang="es-ES" sz="2200" dirty="0"/>
              <a:t>	</a:t>
            </a:r>
            <a:r>
              <a:rPr lang="es-ES" sz="2200" dirty="0" smtClean="0"/>
              <a:t>Un ejemplo típico de datos pareados es el de los puntajes de sujetos antes y después de cierta intervención. </a:t>
            </a:r>
          </a:p>
        </p:txBody>
      </p:sp>
    </p:spTree>
    <p:extLst>
      <p:ext uri="{BB962C8B-B14F-4D97-AF65-F5344CB8AC3E}">
        <p14:creationId xmlns:p14="http://schemas.microsoft.com/office/powerpoint/2010/main" val="28131820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11754" y="5251813"/>
            <a:ext cx="8596230" cy="160618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ES" sz="4400" dirty="0" smtClean="0"/>
              <a:t>Ejemplo </a:t>
            </a:r>
          </a:p>
          <a:p>
            <a:pPr marL="0" indent="0">
              <a:buNone/>
            </a:pPr>
            <a:r>
              <a:rPr lang="es-ES" sz="1800" dirty="0" smtClean="0"/>
              <a:t>Basado en González F. et al (2018)</a:t>
            </a:r>
            <a:r>
              <a:rPr lang="en-US" sz="1800" dirty="0"/>
              <a:t> Treating anxiety and depression of cancer survivors: Behavioral activation versus acceptance and commitment </a:t>
            </a:r>
            <a:r>
              <a:rPr lang="en-US" sz="1800" dirty="0" smtClean="0"/>
              <a:t>therapy. </a:t>
            </a:r>
            <a:r>
              <a:rPr lang="es-ES" sz="1800" i="1" dirty="0" err="1" smtClean="0"/>
              <a:t>Psicothema</a:t>
            </a:r>
            <a:r>
              <a:rPr lang="es-ES" sz="1800" i="1" dirty="0" smtClean="0"/>
              <a:t>, 30</a:t>
            </a:r>
            <a:r>
              <a:rPr lang="es-ES" sz="1800" dirty="0" smtClean="0"/>
              <a:t>,1,14-20 </a:t>
            </a:r>
            <a:endParaRPr lang="es-AR" sz="1800" i="1" dirty="0" smtClean="0">
              <a:latin typeface="Times New Roman" panose="02020603050405020304" pitchFamily="18" charset="0"/>
              <a:cs typeface="Times New Roman" panose="02020603050405020304" pitchFamily="18" charset="0"/>
            </a:endParaRPr>
          </a:p>
        </p:txBody>
      </p:sp>
      <p:sp>
        <p:nvSpPr>
          <p:cNvPr id="3" name="2 CuadroTexto"/>
          <p:cNvSpPr txBox="1"/>
          <p:nvPr/>
        </p:nvSpPr>
        <p:spPr>
          <a:xfrm>
            <a:off x="323527" y="188640"/>
            <a:ext cx="8596229" cy="1554272"/>
          </a:xfrm>
          <a:prstGeom prst="rect">
            <a:avLst/>
          </a:prstGeom>
          <a:noFill/>
        </p:spPr>
        <p:txBody>
          <a:bodyPr wrap="square" rtlCol="0">
            <a:spAutoFit/>
          </a:bodyPr>
          <a:lstStyle/>
          <a:p>
            <a:pPr algn="just"/>
            <a:r>
              <a:rPr lang="es-ES" dirty="0" smtClean="0"/>
              <a:t>	</a:t>
            </a:r>
            <a:r>
              <a:rPr lang="es-ES" sz="1900" dirty="0" smtClean="0"/>
              <a:t>Se analiza el efecto que tiene la Terapia de activación </a:t>
            </a:r>
            <a:r>
              <a:rPr lang="es-ES" sz="1900" dirty="0" err="1" smtClean="0"/>
              <a:t>conductal</a:t>
            </a:r>
            <a:r>
              <a:rPr lang="es-ES" sz="1900" dirty="0" smtClean="0"/>
              <a:t> como tratamiento de ansiedad y depresión en supervivientes de cáncer. Para ello se consideran los puntajes en la </a:t>
            </a:r>
            <a:r>
              <a:rPr lang="en-US" sz="1900" dirty="0" smtClean="0"/>
              <a:t>HADS-A: Anxiety subscale of HADS (</a:t>
            </a:r>
            <a:r>
              <a:rPr lang="en-US" sz="1900" i="1" dirty="0" smtClean="0"/>
              <a:t>Hospital Anxiety and Depression Scale)</a:t>
            </a:r>
            <a:r>
              <a:rPr lang="en-US" sz="1900" dirty="0" smtClean="0"/>
              <a:t> </a:t>
            </a:r>
            <a:r>
              <a:rPr lang="es-ES" sz="1900" dirty="0" smtClean="0"/>
              <a:t>antes (Pre) y después (Post) de recibir la terapia.</a:t>
            </a:r>
          </a:p>
        </p:txBody>
      </p:sp>
      <p:sp>
        <p:nvSpPr>
          <p:cNvPr id="4" name="3 Elipse"/>
          <p:cNvSpPr/>
          <p:nvPr/>
        </p:nvSpPr>
        <p:spPr>
          <a:xfrm rot="1569710">
            <a:off x="1165559" y="1852323"/>
            <a:ext cx="2016224" cy="33145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rot="1569710">
            <a:off x="3801757" y="1767049"/>
            <a:ext cx="2016224" cy="34390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rot="1569710">
            <a:off x="6320549" y="1869718"/>
            <a:ext cx="2016224" cy="35005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C:\Users\Silvia\AppData\Local\Microsoft\Windows\Temporary Internet Files\Content.IE5\MG39AWLF\b4880d8640eec471e77853a9438162a9-female-walking-silhouet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246" y="3290046"/>
            <a:ext cx="543312" cy="5433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Silvia\AppData\Local\Microsoft\Windows\Temporary Internet Files\Content.IE5\T7NVRPOG\walking-2651721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04381" y="3723472"/>
            <a:ext cx="519685" cy="5910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Silvia\AppData\Local\Microsoft\Windows\Temporary Internet Files\Content.IE5\T7NVRPOG\man-2741656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6762" y="4313977"/>
            <a:ext cx="654968" cy="65496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Silvia\AppData\Local\Microsoft\Windows\Temporary Internet Files\Content.IE5\MMG79AOY\women-2147413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8871" y="3061160"/>
            <a:ext cx="610390" cy="74236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Silvia\AppData\Local\Microsoft\Windows\Temporary Internet Files\Content.IE5\9H21AEZV\man-2568436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9071" y="2671407"/>
            <a:ext cx="668974" cy="6689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Silvia\AppData\Local\Microsoft\Windows\Temporary Internet Files\Content.IE5\MMG79AOY\walking-150572_960_72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084" y="2330841"/>
            <a:ext cx="363488" cy="72697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Silvia\AppData\Local\Microsoft\Windows\Temporary Internet Files\Content.IE5\MG39AWLF\silhouette-walk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9434" y="2675955"/>
            <a:ext cx="293485" cy="61409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Silvia\AppData\Local\Microsoft\Windows\Temporary Internet Files\Content.IE5\T7NVRPOG\man-2816200_960_72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48349" y="4120480"/>
            <a:ext cx="290307" cy="56492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Silvia\AppData\Local\Microsoft\Windows\Temporary Internet Files\Content.IE5\MMG79AOY\walking-2651140_960_72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4246" y="1980079"/>
            <a:ext cx="654968" cy="654968"/>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Silvia\AppData\Local\Microsoft\Windows\Temporary Internet Files\Content.IE5\9H21AEZV\man-2759950_64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61092" y="3486572"/>
            <a:ext cx="316954" cy="633908"/>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Silvia\AppData\Local\Microsoft\Windows\Temporary Internet Files\Content.IE5\MG39AWLF\da651b7defe8c5e0c37095ec55ca65ae-female-walking-with-bags[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11446" y="3593064"/>
            <a:ext cx="720913" cy="72091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C:\Users\Silvia\AppData\Local\Microsoft\Windows\Temporary Internet Files\Content.IE5\T7NVRPOG\girl-1459284_64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324858" y="2870837"/>
            <a:ext cx="392321" cy="596831"/>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621641" y="1498725"/>
            <a:ext cx="1802481" cy="369332"/>
          </a:xfrm>
          <a:prstGeom prst="rect">
            <a:avLst/>
          </a:prstGeom>
          <a:noFill/>
        </p:spPr>
        <p:txBody>
          <a:bodyPr wrap="none" rtlCol="0">
            <a:spAutoFit/>
          </a:bodyPr>
          <a:lstStyle/>
          <a:p>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1</a:t>
            </a:r>
            <a:r>
              <a:rPr lang="es-ES" dirty="0" smtClean="0"/>
              <a:t>= Puntaje Pre</a:t>
            </a:r>
            <a:endParaRPr lang="es-ES" dirty="0"/>
          </a:p>
        </p:txBody>
      </p:sp>
      <p:sp>
        <p:nvSpPr>
          <p:cNvPr id="45" name="44 CuadroTexto"/>
          <p:cNvSpPr txBox="1"/>
          <p:nvPr/>
        </p:nvSpPr>
        <p:spPr>
          <a:xfrm>
            <a:off x="5060416" y="2049859"/>
            <a:ext cx="428322" cy="369332"/>
          </a:xfrm>
          <a:prstGeom prst="rect">
            <a:avLst/>
          </a:prstGeom>
          <a:noFill/>
        </p:spPr>
        <p:txBody>
          <a:bodyPr wrap="none" rtlCol="0">
            <a:spAutoFit/>
          </a:bodyPr>
          <a:lstStyle/>
          <a:p>
            <a:r>
              <a:rPr lang="es-ES" dirty="0" smtClean="0"/>
              <a:t>12</a:t>
            </a:r>
            <a:endParaRPr lang="es-ES" dirty="0"/>
          </a:p>
        </p:txBody>
      </p:sp>
      <p:sp>
        <p:nvSpPr>
          <p:cNvPr id="46" name="45 CuadroTexto"/>
          <p:cNvSpPr txBox="1"/>
          <p:nvPr/>
        </p:nvSpPr>
        <p:spPr>
          <a:xfrm>
            <a:off x="7524328" y="2258720"/>
            <a:ext cx="306494" cy="369332"/>
          </a:xfrm>
          <a:prstGeom prst="rect">
            <a:avLst/>
          </a:prstGeom>
          <a:noFill/>
        </p:spPr>
        <p:txBody>
          <a:bodyPr wrap="none" rtlCol="0">
            <a:spAutoFit/>
          </a:bodyPr>
          <a:lstStyle/>
          <a:p>
            <a:r>
              <a:rPr lang="es-ES" dirty="0" smtClean="0"/>
              <a:t>9</a:t>
            </a:r>
            <a:endParaRPr lang="es-ES" dirty="0"/>
          </a:p>
        </p:txBody>
      </p:sp>
      <p:cxnSp>
        <p:nvCxnSpPr>
          <p:cNvPr id="11" name="10 Conector curvado"/>
          <p:cNvCxnSpPr>
            <a:stCxn id="1042" idx="0"/>
            <a:endCxn id="45" idx="1"/>
          </p:cNvCxnSpPr>
          <p:nvPr/>
        </p:nvCxnSpPr>
        <p:spPr>
          <a:xfrm rot="5400000" flipH="1" flipV="1">
            <a:off x="3994464" y="1264889"/>
            <a:ext cx="96316" cy="2035588"/>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51 Conector curvado"/>
          <p:cNvCxnSpPr>
            <a:stCxn id="1042" idx="0"/>
            <a:endCxn id="46" idx="1"/>
          </p:cNvCxnSpPr>
          <p:nvPr/>
        </p:nvCxnSpPr>
        <p:spPr>
          <a:xfrm rot="16200000" flipH="1">
            <a:off x="5218305" y="137363"/>
            <a:ext cx="112545" cy="4499500"/>
          </a:xfrm>
          <a:prstGeom prst="curvedConnector4">
            <a:avLst>
              <a:gd name="adj1" fmla="val 74564"/>
              <a:gd name="adj2" fmla="val 5279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7" name="66 CuadroTexto"/>
          <p:cNvSpPr txBox="1"/>
          <p:nvPr/>
        </p:nvSpPr>
        <p:spPr>
          <a:xfrm>
            <a:off x="4193319" y="2611928"/>
            <a:ext cx="428322" cy="369332"/>
          </a:xfrm>
          <a:prstGeom prst="rect">
            <a:avLst/>
          </a:prstGeom>
          <a:noFill/>
        </p:spPr>
        <p:txBody>
          <a:bodyPr wrap="none" rtlCol="0">
            <a:spAutoFit/>
          </a:bodyPr>
          <a:lstStyle/>
          <a:p>
            <a:r>
              <a:rPr lang="es-ES" dirty="0" smtClean="0"/>
              <a:t>14</a:t>
            </a:r>
            <a:endParaRPr lang="es-ES" dirty="0"/>
          </a:p>
        </p:txBody>
      </p:sp>
      <p:sp>
        <p:nvSpPr>
          <p:cNvPr id="68" name="67 CuadroTexto"/>
          <p:cNvSpPr txBox="1"/>
          <p:nvPr/>
        </p:nvSpPr>
        <p:spPr>
          <a:xfrm>
            <a:off x="6900339" y="2611928"/>
            <a:ext cx="428322" cy="369332"/>
          </a:xfrm>
          <a:prstGeom prst="rect">
            <a:avLst/>
          </a:prstGeom>
          <a:noFill/>
        </p:spPr>
        <p:txBody>
          <a:bodyPr wrap="none" rtlCol="0">
            <a:spAutoFit/>
          </a:bodyPr>
          <a:lstStyle/>
          <a:p>
            <a:r>
              <a:rPr lang="es-ES" dirty="0" smtClean="0"/>
              <a:t>12</a:t>
            </a:r>
            <a:endParaRPr lang="es-ES" dirty="0"/>
          </a:p>
        </p:txBody>
      </p:sp>
      <p:cxnSp>
        <p:nvCxnSpPr>
          <p:cNvPr id="69" name="68 Conector curvado"/>
          <p:cNvCxnSpPr>
            <a:endCxn id="67" idx="1"/>
          </p:cNvCxnSpPr>
          <p:nvPr/>
        </p:nvCxnSpPr>
        <p:spPr>
          <a:xfrm flipV="1">
            <a:off x="2638600" y="2796594"/>
            <a:ext cx="1554719" cy="147298"/>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70 Conector curvado"/>
          <p:cNvCxnSpPr>
            <a:endCxn id="68" idx="1"/>
          </p:cNvCxnSpPr>
          <p:nvPr/>
        </p:nvCxnSpPr>
        <p:spPr>
          <a:xfrm flipV="1">
            <a:off x="2664223" y="2796594"/>
            <a:ext cx="4236116" cy="15240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4" name="73 CuadroTexto"/>
          <p:cNvSpPr txBox="1"/>
          <p:nvPr/>
        </p:nvSpPr>
        <p:spPr>
          <a:xfrm>
            <a:off x="6871408" y="1498725"/>
            <a:ext cx="1893852" cy="369332"/>
          </a:xfrm>
          <a:prstGeom prst="rect">
            <a:avLst/>
          </a:prstGeom>
          <a:noFill/>
        </p:spPr>
        <p:txBody>
          <a:bodyPr wrap="none" rtlCol="0">
            <a:spAutoFit/>
          </a:bodyPr>
          <a:lstStyle/>
          <a:p>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2</a:t>
            </a:r>
            <a:r>
              <a:rPr lang="es-ES" dirty="0" smtClean="0"/>
              <a:t>= Puntaje Post</a:t>
            </a:r>
            <a:endParaRPr lang="es-ES" dirty="0"/>
          </a:p>
        </p:txBody>
      </p:sp>
      <p:sp>
        <p:nvSpPr>
          <p:cNvPr id="75" name="74 CuadroTexto"/>
          <p:cNvSpPr txBox="1"/>
          <p:nvPr/>
        </p:nvSpPr>
        <p:spPr>
          <a:xfrm>
            <a:off x="3934616" y="3290046"/>
            <a:ext cx="428322" cy="369332"/>
          </a:xfrm>
          <a:prstGeom prst="rect">
            <a:avLst/>
          </a:prstGeom>
          <a:noFill/>
        </p:spPr>
        <p:txBody>
          <a:bodyPr wrap="none" rtlCol="0">
            <a:spAutoFit/>
          </a:bodyPr>
          <a:lstStyle/>
          <a:p>
            <a:r>
              <a:rPr lang="es-ES" dirty="0" smtClean="0"/>
              <a:t>10</a:t>
            </a:r>
            <a:endParaRPr lang="es-ES" dirty="0"/>
          </a:p>
        </p:txBody>
      </p:sp>
      <p:sp>
        <p:nvSpPr>
          <p:cNvPr id="76" name="75 CuadroTexto"/>
          <p:cNvSpPr txBox="1"/>
          <p:nvPr/>
        </p:nvSpPr>
        <p:spPr>
          <a:xfrm>
            <a:off x="6472854" y="3329506"/>
            <a:ext cx="428322" cy="369332"/>
          </a:xfrm>
          <a:prstGeom prst="rect">
            <a:avLst/>
          </a:prstGeom>
          <a:noFill/>
        </p:spPr>
        <p:txBody>
          <a:bodyPr wrap="none" rtlCol="0">
            <a:spAutoFit/>
          </a:bodyPr>
          <a:lstStyle/>
          <a:p>
            <a:r>
              <a:rPr lang="es-ES" dirty="0" smtClean="0"/>
              <a:t>11</a:t>
            </a:r>
            <a:endParaRPr lang="es-ES" dirty="0"/>
          </a:p>
        </p:txBody>
      </p:sp>
      <p:cxnSp>
        <p:nvCxnSpPr>
          <p:cNvPr id="77" name="76 Conector curvado"/>
          <p:cNvCxnSpPr>
            <a:endCxn id="75" idx="1"/>
          </p:cNvCxnSpPr>
          <p:nvPr/>
        </p:nvCxnSpPr>
        <p:spPr>
          <a:xfrm>
            <a:off x="3084129" y="3315363"/>
            <a:ext cx="850487" cy="159349"/>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9" name="78 Conector curvado"/>
          <p:cNvCxnSpPr>
            <a:endCxn id="76" idx="1"/>
          </p:cNvCxnSpPr>
          <p:nvPr/>
        </p:nvCxnSpPr>
        <p:spPr>
          <a:xfrm>
            <a:off x="3206574" y="3290047"/>
            <a:ext cx="3266280" cy="224125"/>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2" name="81 Conector curvado"/>
          <p:cNvCxnSpPr>
            <a:stCxn id="1034" idx="1"/>
          </p:cNvCxnSpPr>
          <p:nvPr/>
        </p:nvCxnSpPr>
        <p:spPr>
          <a:xfrm flipV="1">
            <a:off x="2924066" y="3934105"/>
            <a:ext cx="1010552" cy="8489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978440" y="3698838"/>
            <a:ext cx="428322" cy="369332"/>
          </a:xfrm>
          <a:prstGeom prst="rect">
            <a:avLst/>
          </a:prstGeom>
          <a:noFill/>
        </p:spPr>
        <p:txBody>
          <a:bodyPr wrap="none" rtlCol="0">
            <a:spAutoFit/>
          </a:bodyPr>
          <a:lstStyle/>
          <a:p>
            <a:r>
              <a:rPr lang="es-ES" dirty="0" smtClean="0"/>
              <a:t>16</a:t>
            </a:r>
            <a:endParaRPr lang="es-ES" dirty="0"/>
          </a:p>
        </p:txBody>
      </p:sp>
      <p:sp>
        <p:nvSpPr>
          <p:cNvPr id="85" name="84 CuadroTexto"/>
          <p:cNvSpPr txBox="1"/>
          <p:nvPr/>
        </p:nvSpPr>
        <p:spPr>
          <a:xfrm>
            <a:off x="6258693" y="3793031"/>
            <a:ext cx="428322" cy="369332"/>
          </a:xfrm>
          <a:prstGeom prst="rect">
            <a:avLst/>
          </a:prstGeom>
          <a:noFill/>
        </p:spPr>
        <p:txBody>
          <a:bodyPr wrap="none" rtlCol="0">
            <a:spAutoFit/>
          </a:bodyPr>
          <a:lstStyle/>
          <a:p>
            <a:r>
              <a:rPr lang="es-ES" dirty="0" smtClean="0"/>
              <a:t>16</a:t>
            </a:r>
            <a:endParaRPr lang="es-ES" dirty="0"/>
          </a:p>
        </p:txBody>
      </p:sp>
      <p:cxnSp>
        <p:nvCxnSpPr>
          <p:cNvPr id="86" name="85 Conector curvado"/>
          <p:cNvCxnSpPr>
            <a:stCxn id="1034" idx="1"/>
            <a:endCxn id="85" idx="1"/>
          </p:cNvCxnSpPr>
          <p:nvPr/>
        </p:nvCxnSpPr>
        <p:spPr>
          <a:xfrm flipV="1">
            <a:off x="2924066" y="3977697"/>
            <a:ext cx="3334627" cy="41298"/>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1" name="90 CuadroTexto"/>
          <p:cNvSpPr txBox="1"/>
          <p:nvPr/>
        </p:nvSpPr>
        <p:spPr>
          <a:xfrm>
            <a:off x="3802683" y="4425969"/>
            <a:ext cx="428322" cy="369332"/>
          </a:xfrm>
          <a:prstGeom prst="rect">
            <a:avLst/>
          </a:prstGeom>
          <a:noFill/>
        </p:spPr>
        <p:txBody>
          <a:bodyPr wrap="none" rtlCol="0">
            <a:spAutoFit/>
          </a:bodyPr>
          <a:lstStyle/>
          <a:p>
            <a:r>
              <a:rPr lang="es-ES" dirty="0" smtClean="0"/>
              <a:t>15</a:t>
            </a:r>
            <a:endParaRPr lang="es-ES" dirty="0"/>
          </a:p>
        </p:txBody>
      </p:sp>
      <p:sp>
        <p:nvSpPr>
          <p:cNvPr id="92" name="91 CuadroTexto"/>
          <p:cNvSpPr txBox="1"/>
          <p:nvPr/>
        </p:nvSpPr>
        <p:spPr>
          <a:xfrm>
            <a:off x="6258693" y="4387439"/>
            <a:ext cx="428322" cy="369332"/>
          </a:xfrm>
          <a:prstGeom prst="rect">
            <a:avLst/>
          </a:prstGeom>
          <a:noFill/>
        </p:spPr>
        <p:txBody>
          <a:bodyPr wrap="none" rtlCol="0">
            <a:spAutoFit/>
          </a:bodyPr>
          <a:lstStyle/>
          <a:p>
            <a:r>
              <a:rPr lang="es-ES" dirty="0" smtClean="0"/>
              <a:t>13</a:t>
            </a:r>
            <a:endParaRPr lang="es-ES" dirty="0"/>
          </a:p>
        </p:txBody>
      </p:sp>
      <p:sp>
        <p:nvSpPr>
          <p:cNvPr id="93" name="92 CuadroTexto"/>
          <p:cNvSpPr txBox="1"/>
          <p:nvPr/>
        </p:nvSpPr>
        <p:spPr>
          <a:xfrm>
            <a:off x="4646162" y="2809279"/>
            <a:ext cx="562286" cy="584775"/>
          </a:xfrm>
          <a:prstGeom prst="rect">
            <a:avLst/>
          </a:prstGeom>
          <a:noFill/>
        </p:spPr>
        <p:txBody>
          <a:bodyPr wrap="square" rtlCol="0">
            <a:spAutoFit/>
          </a:bodyPr>
          <a:lstStyle/>
          <a:p>
            <a:r>
              <a:rPr lang="es-ES" sz="3200" b="1" i="1" dirty="0" smtClean="0">
                <a:latin typeface="Symbol" panose="05050102010706020507" pitchFamily="18" charset="2"/>
                <a:cs typeface="Times New Roman" panose="02020603050405020304" pitchFamily="18" charset="0"/>
              </a:rPr>
              <a:t>m</a:t>
            </a:r>
            <a:r>
              <a:rPr lang="es-ES" sz="3200" b="1" i="1" baseline="-25000" dirty="0" smtClean="0">
                <a:latin typeface="Times New Roman" panose="02020603050405020304" pitchFamily="18" charset="0"/>
                <a:cs typeface="Times New Roman" panose="02020603050405020304" pitchFamily="18" charset="0"/>
              </a:rPr>
              <a:t>1</a:t>
            </a:r>
            <a:endParaRPr lang="es-ES" sz="3200" b="1" dirty="0"/>
          </a:p>
        </p:txBody>
      </p:sp>
      <p:sp>
        <p:nvSpPr>
          <p:cNvPr id="94" name="93 CuadroTexto"/>
          <p:cNvSpPr txBox="1"/>
          <p:nvPr/>
        </p:nvSpPr>
        <p:spPr>
          <a:xfrm>
            <a:off x="7035486" y="2881853"/>
            <a:ext cx="858059" cy="584775"/>
          </a:xfrm>
          <a:prstGeom prst="rect">
            <a:avLst/>
          </a:prstGeom>
          <a:noFill/>
        </p:spPr>
        <p:txBody>
          <a:bodyPr wrap="square" rtlCol="0">
            <a:spAutoFit/>
          </a:bodyPr>
          <a:lstStyle/>
          <a:p>
            <a:r>
              <a:rPr lang="es-ES" sz="3200" b="1" i="1" dirty="0" smtClean="0">
                <a:latin typeface="Symbol" panose="05050102010706020507" pitchFamily="18" charset="2"/>
                <a:cs typeface="Times New Roman" panose="02020603050405020304" pitchFamily="18" charset="0"/>
              </a:rPr>
              <a:t>m</a:t>
            </a:r>
            <a:r>
              <a:rPr lang="es-ES" sz="3200" b="1" i="1" baseline="-25000" dirty="0" smtClean="0">
                <a:latin typeface="Times New Roman" panose="02020603050405020304" pitchFamily="18" charset="0"/>
                <a:cs typeface="Times New Roman" panose="02020603050405020304" pitchFamily="18" charset="0"/>
              </a:rPr>
              <a:t>2</a:t>
            </a:r>
            <a:endParaRPr lang="es-ES" sz="3200" b="1" dirty="0"/>
          </a:p>
        </p:txBody>
      </p:sp>
      <p:cxnSp>
        <p:nvCxnSpPr>
          <p:cNvPr id="95" name="94 Conector curvado"/>
          <p:cNvCxnSpPr>
            <a:endCxn id="91" idx="1"/>
          </p:cNvCxnSpPr>
          <p:nvPr/>
        </p:nvCxnSpPr>
        <p:spPr>
          <a:xfrm>
            <a:off x="2183938" y="4410875"/>
            <a:ext cx="1618745" cy="19976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7" name="96 Conector curvado"/>
          <p:cNvCxnSpPr/>
          <p:nvPr/>
        </p:nvCxnSpPr>
        <p:spPr>
          <a:xfrm>
            <a:off x="2185780" y="4408088"/>
            <a:ext cx="4072913" cy="164017"/>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9" name="98 Conector curvado"/>
          <p:cNvCxnSpPr/>
          <p:nvPr/>
        </p:nvCxnSpPr>
        <p:spPr>
          <a:xfrm flipV="1">
            <a:off x="2535159" y="2026599"/>
            <a:ext cx="2525257" cy="46520"/>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1" name="100 Conector curvado"/>
          <p:cNvCxnSpPr/>
          <p:nvPr/>
        </p:nvCxnSpPr>
        <p:spPr>
          <a:xfrm>
            <a:off x="2535159" y="2073120"/>
            <a:ext cx="5358386" cy="111610"/>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7" name="106 Conector curvado"/>
          <p:cNvCxnSpPr>
            <a:endCxn id="1051" idx="1"/>
          </p:cNvCxnSpPr>
          <p:nvPr/>
        </p:nvCxnSpPr>
        <p:spPr>
          <a:xfrm flipV="1">
            <a:off x="1587388" y="2307563"/>
            <a:ext cx="446858" cy="349385"/>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0" name="109 Conector curvado"/>
          <p:cNvCxnSpPr/>
          <p:nvPr/>
        </p:nvCxnSpPr>
        <p:spPr>
          <a:xfrm flipV="1">
            <a:off x="1636467" y="2487239"/>
            <a:ext cx="459709" cy="188717"/>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3" name="112 Conector curvado"/>
          <p:cNvCxnSpPr/>
          <p:nvPr/>
        </p:nvCxnSpPr>
        <p:spPr>
          <a:xfrm flipV="1">
            <a:off x="1459968" y="3395037"/>
            <a:ext cx="350849" cy="37307"/>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5" name="114 Conector curvado"/>
          <p:cNvCxnSpPr/>
          <p:nvPr/>
        </p:nvCxnSpPr>
        <p:spPr>
          <a:xfrm flipV="1">
            <a:off x="1349624" y="3169252"/>
            <a:ext cx="461195" cy="276279"/>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8" name="117 Conector curvado"/>
          <p:cNvCxnSpPr/>
          <p:nvPr/>
        </p:nvCxnSpPr>
        <p:spPr>
          <a:xfrm flipV="1">
            <a:off x="2096176" y="2330842"/>
            <a:ext cx="812705" cy="377431"/>
          </a:xfrm>
          <a:prstGeom prst="curvedConnector3">
            <a:avLst>
              <a:gd name="adj1" fmla="val 55697"/>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0" name="119 Conector curvado"/>
          <p:cNvCxnSpPr/>
          <p:nvPr/>
        </p:nvCxnSpPr>
        <p:spPr>
          <a:xfrm flipV="1">
            <a:off x="2096176" y="2519557"/>
            <a:ext cx="621003" cy="156400"/>
          </a:xfrm>
          <a:prstGeom prst="curvedConnector3">
            <a:avLst>
              <a:gd name="adj1" fmla="val 63047"/>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4" name="123 Conector curvado"/>
          <p:cNvCxnSpPr>
            <a:stCxn id="1053" idx="0"/>
          </p:cNvCxnSpPr>
          <p:nvPr/>
        </p:nvCxnSpPr>
        <p:spPr>
          <a:xfrm rot="16200000" flipH="1">
            <a:off x="2075559" y="3230582"/>
            <a:ext cx="75130" cy="587110"/>
          </a:xfrm>
          <a:prstGeom prst="curvedConnector4">
            <a:avLst>
              <a:gd name="adj1" fmla="val 142508"/>
              <a:gd name="adj2" fmla="val 63496"/>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6" name="125 Conector curvado"/>
          <p:cNvCxnSpPr/>
          <p:nvPr/>
        </p:nvCxnSpPr>
        <p:spPr>
          <a:xfrm flipV="1">
            <a:off x="1904474" y="3432343"/>
            <a:ext cx="406352" cy="54230"/>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7" name="136 Conector curvado"/>
          <p:cNvCxnSpPr/>
          <p:nvPr/>
        </p:nvCxnSpPr>
        <p:spPr>
          <a:xfrm flipV="1">
            <a:off x="2422997" y="3659378"/>
            <a:ext cx="266217" cy="95934"/>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9" name="138 Conector curvado"/>
          <p:cNvCxnSpPr>
            <a:endCxn id="1039" idx="1"/>
          </p:cNvCxnSpPr>
          <p:nvPr/>
        </p:nvCxnSpPr>
        <p:spPr>
          <a:xfrm rot="5400000" flipH="1" flipV="1">
            <a:off x="2345184" y="3494922"/>
            <a:ext cx="336265" cy="211109"/>
          </a:xfrm>
          <a:prstGeom prst="curvedConnector2">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2" name="141 Conector curvado"/>
          <p:cNvCxnSpPr>
            <a:stCxn id="1050" idx="0"/>
          </p:cNvCxnSpPr>
          <p:nvPr/>
        </p:nvCxnSpPr>
        <p:spPr>
          <a:xfrm rot="5400000" flipH="1" flipV="1">
            <a:off x="1488293" y="3973380"/>
            <a:ext cx="52310" cy="241891"/>
          </a:xfrm>
          <a:prstGeom prst="curvedConnector2">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6" name="145 Conector curvado"/>
          <p:cNvCxnSpPr/>
          <p:nvPr/>
        </p:nvCxnSpPr>
        <p:spPr>
          <a:xfrm flipV="1">
            <a:off x="1498121" y="4227462"/>
            <a:ext cx="368200" cy="1"/>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152" name="151 CuadroTexto"/>
          <p:cNvSpPr txBox="1"/>
          <p:nvPr/>
        </p:nvSpPr>
        <p:spPr>
          <a:xfrm>
            <a:off x="4829826" y="2450381"/>
            <a:ext cx="428322" cy="369332"/>
          </a:xfrm>
          <a:prstGeom prst="rect">
            <a:avLst/>
          </a:prstGeom>
          <a:noFill/>
        </p:spPr>
        <p:txBody>
          <a:bodyPr wrap="none" rtlCol="0">
            <a:spAutoFit/>
          </a:bodyPr>
          <a:lstStyle/>
          <a:p>
            <a:r>
              <a:rPr lang="es-ES" dirty="0" smtClean="0"/>
              <a:t>10</a:t>
            </a:r>
            <a:endParaRPr lang="es-ES" dirty="0"/>
          </a:p>
        </p:txBody>
      </p:sp>
      <p:sp>
        <p:nvSpPr>
          <p:cNvPr id="153" name="152 CuadroTexto"/>
          <p:cNvSpPr txBox="1"/>
          <p:nvPr/>
        </p:nvSpPr>
        <p:spPr>
          <a:xfrm>
            <a:off x="5277919" y="2981260"/>
            <a:ext cx="428322" cy="369332"/>
          </a:xfrm>
          <a:prstGeom prst="rect">
            <a:avLst/>
          </a:prstGeom>
          <a:noFill/>
        </p:spPr>
        <p:txBody>
          <a:bodyPr wrap="none" rtlCol="0">
            <a:spAutoFit/>
          </a:bodyPr>
          <a:lstStyle/>
          <a:p>
            <a:r>
              <a:rPr lang="es-ES" dirty="0" smtClean="0"/>
              <a:t>18</a:t>
            </a:r>
            <a:endParaRPr lang="es-ES" dirty="0"/>
          </a:p>
        </p:txBody>
      </p:sp>
      <p:sp>
        <p:nvSpPr>
          <p:cNvPr id="154" name="153 CuadroTexto"/>
          <p:cNvSpPr txBox="1"/>
          <p:nvPr/>
        </p:nvSpPr>
        <p:spPr>
          <a:xfrm>
            <a:off x="4605977" y="4113465"/>
            <a:ext cx="306494" cy="369332"/>
          </a:xfrm>
          <a:prstGeom prst="rect">
            <a:avLst/>
          </a:prstGeom>
          <a:noFill/>
        </p:spPr>
        <p:txBody>
          <a:bodyPr wrap="none" rtlCol="0">
            <a:spAutoFit/>
          </a:bodyPr>
          <a:lstStyle/>
          <a:p>
            <a:r>
              <a:rPr lang="es-ES" dirty="0" smtClean="0"/>
              <a:t>9</a:t>
            </a:r>
            <a:endParaRPr lang="es-ES" dirty="0"/>
          </a:p>
        </p:txBody>
      </p:sp>
      <p:sp>
        <p:nvSpPr>
          <p:cNvPr id="155" name="154 CuadroTexto"/>
          <p:cNvSpPr txBox="1"/>
          <p:nvPr/>
        </p:nvSpPr>
        <p:spPr>
          <a:xfrm>
            <a:off x="7839498" y="2685577"/>
            <a:ext cx="428322" cy="369332"/>
          </a:xfrm>
          <a:prstGeom prst="rect">
            <a:avLst/>
          </a:prstGeom>
          <a:noFill/>
        </p:spPr>
        <p:txBody>
          <a:bodyPr wrap="none" rtlCol="0">
            <a:spAutoFit/>
          </a:bodyPr>
          <a:lstStyle/>
          <a:p>
            <a:r>
              <a:rPr lang="es-ES" dirty="0" smtClean="0"/>
              <a:t>16</a:t>
            </a:r>
            <a:endParaRPr lang="es-ES" dirty="0"/>
          </a:p>
        </p:txBody>
      </p:sp>
      <p:sp>
        <p:nvSpPr>
          <p:cNvPr id="156" name="155 CuadroTexto"/>
          <p:cNvSpPr txBox="1"/>
          <p:nvPr/>
        </p:nvSpPr>
        <p:spPr>
          <a:xfrm>
            <a:off x="6764301" y="3635834"/>
            <a:ext cx="428322" cy="369332"/>
          </a:xfrm>
          <a:prstGeom prst="rect">
            <a:avLst/>
          </a:prstGeom>
          <a:noFill/>
        </p:spPr>
        <p:txBody>
          <a:bodyPr wrap="none" rtlCol="0">
            <a:spAutoFit/>
          </a:bodyPr>
          <a:lstStyle/>
          <a:p>
            <a:r>
              <a:rPr lang="es-ES" dirty="0" smtClean="0"/>
              <a:t>18</a:t>
            </a:r>
            <a:endParaRPr lang="es-ES" dirty="0"/>
          </a:p>
        </p:txBody>
      </p:sp>
      <p:sp>
        <p:nvSpPr>
          <p:cNvPr id="157" name="156 CuadroTexto"/>
          <p:cNvSpPr txBox="1"/>
          <p:nvPr/>
        </p:nvSpPr>
        <p:spPr>
          <a:xfrm>
            <a:off x="7035486" y="4389112"/>
            <a:ext cx="306494" cy="369332"/>
          </a:xfrm>
          <a:prstGeom prst="rect">
            <a:avLst/>
          </a:prstGeom>
          <a:noFill/>
        </p:spPr>
        <p:txBody>
          <a:bodyPr wrap="none" rtlCol="0">
            <a:spAutoFit/>
          </a:bodyPr>
          <a:lstStyle/>
          <a:p>
            <a:r>
              <a:rPr lang="es-ES" dirty="0" smtClean="0"/>
              <a:t>7</a:t>
            </a:r>
            <a:endParaRPr lang="es-ES" dirty="0"/>
          </a:p>
        </p:txBody>
      </p:sp>
      <p:sp>
        <p:nvSpPr>
          <p:cNvPr id="158" name="157 CuadroTexto"/>
          <p:cNvSpPr txBox="1"/>
          <p:nvPr/>
        </p:nvSpPr>
        <p:spPr>
          <a:xfrm>
            <a:off x="7178769" y="3899646"/>
            <a:ext cx="428322" cy="369332"/>
          </a:xfrm>
          <a:prstGeom prst="rect">
            <a:avLst/>
          </a:prstGeom>
          <a:noFill/>
        </p:spPr>
        <p:txBody>
          <a:bodyPr wrap="none" rtlCol="0">
            <a:spAutoFit/>
          </a:bodyPr>
          <a:lstStyle/>
          <a:p>
            <a:r>
              <a:rPr lang="es-ES" dirty="0" smtClean="0"/>
              <a:t>10</a:t>
            </a:r>
            <a:endParaRPr lang="es-ES" dirty="0"/>
          </a:p>
        </p:txBody>
      </p:sp>
      <p:sp>
        <p:nvSpPr>
          <p:cNvPr id="159" name="158 CuadroTexto"/>
          <p:cNvSpPr txBox="1"/>
          <p:nvPr/>
        </p:nvSpPr>
        <p:spPr>
          <a:xfrm>
            <a:off x="4695862" y="3506146"/>
            <a:ext cx="428322" cy="369332"/>
          </a:xfrm>
          <a:prstGeom prst="rect">
            <a:avLst/>
          </a:prstGeom>
          <a:noFill/>
        </p:spPr>
        <p:txBody>
          <a:bodyPr wrap="none" rtlCol="0">
            <a:spAutoFit/>
          </a:bodyPr>
          <a:lstStyle/>
          <a:p>
            <a:r>
              <a:rPr lang="es-ES" dirty="0" smtClean="0"/>
              <a:t>20</a:t>
            </a:r>
            <a:endParaRPr lang="es-ES" dirty="0"/>
          </a:p>
        </p:txBody>
      </p:sp>
      <p:sp>
        <p:nvSpPr>
          <p:cNvPr id="163" name="162 CuadroTexto"/>
          <p:cNvSpPr txBox="1"/>
          <p:nvPr/>
        </p:nvSpPr>
        <p:spPr>
          <a:xfrm>
            <a:off x="5079642" y="1815398"/>
            <a:ext cx="428322" cy="369332"/>
          </a:xfrm>
          <a:prstGeom prst="rect">
            <a:avLst/>
          </a:prstGeom>
          <a:noFill/>
        </p:spPr>
        <p:txBody>
          <a:bodyPr wrap="none" rtlCol="0">
            <a:spAutoFit/>
          </a:bodyPr>
          <a:lstStyle/>
          <a:p>
            <a:r>
              <a:rPr lang="es-ES" dirty="0" smtClean="0"/>
              <a:t>11</a:t>
            </a:r>
            <a:endParaRPr lang="es-ES" dirty="0"/>
          </a:p>
        </p:txBody>
      </p:sp>
      <p:sp>
        <p:nvSpPr>
          <p:cNvPr id="164" name="163 CuadroTexto"/>
          <p:cNvSpPr txBox="1"/>
          <p:nvPr/>
        </p:nvSpPr>
        <p:spPr>
          <a:xfrm>
            <a:off x="7893545" y="2098017"/>
            <a:ext cx="306494" cy="369332"/>
          </a:xfrm>
          <a:prstGeom prst="rect">
            <a:avLst/>
          </a:prstGeom>
          <a:noFill/>
        </p:spPr>
        <p:txBody>
          <a:bodyPr wrap="none" rtlCol="0">
            <a:spAutoFit/>
          </a:bodyPr>
          <a:lstStyle/>
          <a:p>
            <a:r>
              <a:rPr lang="es-ES" dirty="0" smtClean="0"/>
              <a:t>7</a:t>
            </a:r>
            <a:endParaRPr lang="es-ES" dirty="0"/>
          </a:p>
        </p:txBody>
      </p:sp>
    </p:spTree>
    <p:extLst>
      <p:ext uri="{BB962C8B-B14F-4D97-AF65-F5344CB8AC3E}">
        <p14:creationId xmlns:p14="http://schemas.microsoft.com/office/powerpoint/2010/main" val="1371568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365563" y="5301208"/>
            <a:ext cx="5582684" cy="144016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Población y Muestra </a:t>
            </a:r>
          </a:p>
          <a:p>
            <a:pPr marL="0" indent="0">
              <a:buFont typeface="Georgia" pitchFamily="18" charset="0"/>
              <a:buNone/>
            </a:pPr>
            <a:r>
              <a:rPr lang="es-ES" sz="4400" dirty="0" smtClean="0"/>
              <a:t>de Datos Pareados</a:t>
            </a:r>
          </a:p>
        </p:txBody>
      </p:sp>
      <p:sp>
        <p:nvSpPr>
          <p:cNvPr id="3" name="2 CuadroTexto"/>
          <p:cNvSpPr txBox="1"/>
          <p:nvPr/>
        </p:nvSpPr>
        <p:spPr>
          <a:xfrm>
            <a:off x="470888" y="836712"/>
            <a:ext cx="8136904" cy="4555093"/>
          </a:xfrm>
          <a:prstGeom prst="rect">
            <a:avLst/>
          </a:prstGeom>
          <a:noFill/>
        </p:spPr>
        <p:txBody>
          <a:bodyPr wrap="square" rtlCol="0">
            <a:spAutoFit/>
          </a:bodyPr>
          <a:lstStyle/>
          <a:p>
            <a:pPr algn="just">
              <a:spcBef>
                <a:spcPts val="1200"/>
              </a:spcBef>
            </a:pPr>
            <a:r>
              <a:rPr lang="es-ES" dirty="0" smtClean="0"/>
              <a:t>	</a:t>
            </a:r>
            <a:r>
              <a:rPr lang="es-ES" sz="2000" dirty="0" smtClean="0"/>
              <a:t>El primer óvalo de la ilustración representa la población de individuos sobre los que se desea realizar inferencias. En este ejemplo se trata de supervivientes de cáncer de cierta localidad de España. A cada uno de ellos “le correspondería” un puntaje antes y otro después de la terapia “si la hicieran” y si fueran medidos. Es decir, no toda la población fue medida pero, potencialmente, cada uno tiene un par de valores. Con siluetas en negro y flechas punteadas representamos a los individuos de la población que no participaron de la experiencia y con color y flechas de trazo entero a quienes participaron de la experiencia, los que constituyen “la muestra”. </a:t>
            </a:r>
          </a:p>
          <a:p>
            <a:pPr algn="just">
              <a:spcBef>
                <a:spcPts val="1200"/>
              </a:spcBef>
            </a:pPr>
            <a:r>
              <a:rPr lang="es-ES" sz="2000" dirty="0"/>
              <a:t>	</a:t>
            </a:r>
            <a:r>
              <a:rPr lang="es-ES" sz="2000" dirty="0" smtClean="0"/>
              <a:t>Los otros óvalos representan las poblaciones hipotéticas de los puntajes de ansiedad pre y post terapia sobre cuya diferencia se desea inferir a partir de la muestra correspondiente.</a:t>
            </a:r>
          </a:p>
        </p:txBody>
      </p:sp>
    </p:spTree>
    <p:extLst>
      <p:ext uri="{BB962C8B-B14F-4D97-AF65-F5344CB8AC3E}">
        <p14:creationId xmlns:p14="http://schemas.microsoft.com/office/powerpoint/2010/main" val="2113487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5D38356E-C424-4E23-849D-789CB849615B}"/>
                  </a:ext>
                </a:extLst>
              </p:cNvPr>
              <p:cNvSpPr txBox="1">
                <a:spLocks/>
              </p:cNvSpPr>
              <p:nvPr/>
            </p:nvSpPr>
            <p:spPr>
              <a:xfrm>
                <a:off x="4211960" y="5157192"/>
                <a:ext cx="4752528" cy="151216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s-AR" sz="4400" dirty="0" smtClean="0"/>
                  <a:t>Distribución de </a:t>
                </a:r>
                <a14:m>
                  <m:oMath xmlns:m="http://schemas.openxmlformats.org/officeDocument/2006/math">
                    <m:acc>
                      <m:accPr>
                        <m:chr m:val="̅"/>
                        <m:ctrlPr>
                          <a:rPr lang="es-ES" sz="4800" b="0" i="1">
                            <a:solidFill>
                              <a:prstClr val="black"/>
                            </a:solidFill>
                            <a:effectLst/>
                            <a:latin typeface="Cambria Math" panose="02040503050406030204" pitchFamily="18" charset="0"/>
                            <a:ea typeface="Times New Roman"/>
                            <a:cs typeface="Arial"/>
                          </a:rPr>
                        </m:ctrlPr>
                      </m:accPr>
                      <m:e>
                        <m:r>
                          <a:rPr lang="es-ES" sz="4800" b="0" i="1">
                            <a:solidFill>
                              <a:prstClr val="black"/>
                            </a:solidFill>
                            <a:effectLst/>
                            <a:latin typeface="Cambria Math"/>
                            <a:ea typeface="Times New Roman"/>
                            <a:cs typeface="Arial"/>
                          </a:rPr>
                          <m:t>𝑋</m:t>
                        </m:r>
                      </m:e>
                    </m:acc>
                  </m:oMath>
                </a14:m>
                <a:r>
                  <a:rPr lang="es-AR" sz="4400" dirty="0" smtClean="0"/>
                  <a:t> </a:t>
                </a:r>
              </a:p>
              <a:p>
                <a:pPr marL="0" indent="0">
                  <a:buNone/>
                </a:pPr>
                <a:r>
                  <a:rPr lang="es-AR" sz="4400" dirty="0" smtClean="0"/>
                  <a:t>bajo H</a:t>
                </a:r>
                <a:r>
                  <a:rPr lang="es-AR" sz="4400" baseline="-25000" dirty="0" smtClean="0"/>
                  <a:t>0</a:t>
                </a:r>
              </a:p>
            </p:txBody>
          </p:sp>
        </mc:Choice>
        <mc:Fallback xmlns="">
          <p:sp>
            <p:nvSpPr>
              <p:cNvPr id="2" name="Título 1">
                <a:extLst>
                  <a:ext uri="{FF2B5EF4-FFF2-40B4-BE49-F238E27FC236}">
                    <a16:creationId xmlns="" xmlns:a16="http://schemas.microsoft.com/office/drawing/2014/main" id="{5D38356E-C424-4E23-849D-789CB849615B}"/>
                  </a:ext>
                </a:extLst>
              </p:cNvPr>
              <p:cNvSpPr txBox="1">
                <a:spLocks noRot="1" noChangeAspect="1" noMove="1" noResize="1" noEditPoints="1" noAdjustHandles="1" noChangeArrowheads="1" noChangeShapeType="1" noTextEdit="1"/>
              </p:cNvSpPr>
              <p:nvPr/>
            </p:nvSpPr>
            <p:spPr>
              <a:xfrm>
                <a:off x="4211960" y="5157192"/>
                <a:ext cx="4752528" cy="1512168"/>
              </a:xfrm>
              <a:prstGeom prst="rect">
                <a:avLst/>
              </a:prstGeom>
              <a:blipFill rotWithShape="1">
                <a:blip r:embed="rId2"/>
                <a:stretch>
                  <a:fillRect l="-4615" t="-4839" r="-2821" b="-2338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611559" y="476672"/>
                <a:ext cx="8208911" cy="5063566"/>
              </a:xfrm>
              <a:prstGeom prst="rect">
                <a:avLst/>
              </a:prstGeom>
              <a:noFill/>
            </p:spPr>
            <p:txBody>
              <a:bodyPr wrap="square" rtlCol="0">
                <a:spAutoFit/>
              </a:bodyPr>
              <a:lstStyle/>
              <a:p>
                <a:r>
                  <a:rPr lang="es-ES" sz="2400" dirty="0" smtClean="0"/>
                  <a:t>	En cualquiera de los dos casos antedichos se utilizará la distribución Normal del estadístico de prueba para determinar la zona de rechazo o valor p.</a:t>
                </a:r>
              </a:p>
              <a:p>
                <a:pPr lvl="0" algn="ctr">
                  <a:spcBef>
                    <a:spcPts val="1200"/>
                  </a:spcBef>
                </a:pPr>
                <a14:m>
                  <m:oMath xmlns:m="http://schemas.openxmlformats.org/officeDocument/2006/math">
                    <m:acc>
                      <m:accPr>
                        <m:chr m:val="̅"/>
                        <m:ctrlPr>
                          <a:rPr lang="es-ES" sz="2400" b="1" i="1">
                            <a:solidFill>
                              <a:prstClr val="black"/>
                            </a:solidFill>
                            <a:latin typeface="Cambria Math" panose="02040503050406030204" pitchFamily="18" charset="0"/>
                            <a:ea typeface="Times New Roman"/>
                            <a:cs typeface="Arial"/>
                          </a:rPr>
                        </m:ctrlPr>
                      </m:accPr>
                      <m:e>
                        <m:r>
                          <a:rPr lang="es-ES" sz="2400" b="1" i="1">
                            <a:solidFill>
                              <a:prstClr val="black"/>
                            </a:solidFill>
                            <a:latin typeface="Cambria Math"/>
                            <a:ea typeface="Times New Roman"/>
                            <a:cs typeface="Arial"/>
                          </a:rPr>
                          <m:t>𝑿</m:t>
                        </m:r>
                      </m:e>
                    </m:acc>
                  </m:oMath>
                </a14:m>
                <a:r>
                  <a:rPr lang="es-ES" sz="2400" b="1" dirty="0">
                    <a:solidFill>
                      <a:prstClr val="black"/>
                    </a:solidFill>
                  </a:rPr>
                  <a:t> </a:t>
                </a:r>
                <a:r>
                  <a:rPr lang="es-ES" sz="2400" b="1" dirty="0">
                    <a:solidFill>
                      <a:prstClr val="black"/>
                    </a:solidFill>
                    <a:sym typeface="Symbol"/>
                  </a:rPr>
                  <a:t> N(</a:t>
                </a:r>
                <a:r>
                  <a:rPr lang="es-ES" sz="2400" b="1" i="1" dirty="0">
                    <a:solidFill>
                      <a:prstClr val="black"/>
                    </a:solidFill>
                    <a:latin typeface="Symbol" panose="05050102010706020507" pitchFamily="18" charset="2"/>
                    <a:sym typeface="Symbol"/>
                  </a:rPr>
                  <a:t>m</a:t>
                </a:r>
                <a:r>
                  <a:rPr lang="es-ES" sz="2400" b="1" i="1" baseline="-25000" dirty="0" smtClean="0">
                    <a:solidFill>
                      <a:prstClr val="black"/>
                    </a:solidFill>
                    <a:latin typeface="Symbol" panose="05050102010706020507" pitchFamily="18" charset="2"/>
                    <a:sym typeface="Symbol"/>
                  </a:rPr>
                  <a:t>0</a:t>
                </a:r>
                <a:r>
                  <a:rPr lang="es-ES" sz="2400" b="1" i="1" dirty="0">
                    <a:solidFill>
                      <a:prstClr val="black"/>
                    </a:solidFill>
                    <a:sym typeface="Symbol"/>
                  </a:rPr>
                  <a:t>,</a:t>
                </a:r>
                <a14:m>
                  <m:oMath xmlns:m="http://schemas.openxmlformats.org/officeDocument/2006/math">
                    <m:f>
                      <m:fPr>
                        <m:ctrlPr>
                          <a:rPr lang="es-ES" sz="2400" b="1" i="1">
                            <a:solidFill>
                              <a:prstClr val="black"/>
                            </a:solidFill>
                            <a:latin typeface="Cambria Math" panose="02040503050406030204" pitchFamily="18" charset="0"/>
                            <a:sym typeface="Symbol"/>
                          </a:rPr>
                        </m:ctrlPr>
                      </m:fPr>
                      <m:num>
                        <m:r>
                          <a:rPr lang="es-ES" sz="2400" b="1" i="1">
                            <a:solidFill>
                              <a:prstClr val="black"/>
                            </a:solidFill>
                            <a:latin typeface="Cambria Math"/>
                            <a:ea typeface="Cambria Math"/>
                            <a:sym typeface="Symbol"/>
                          </a:rPr>
                          <m:t>𝝈</m:t>
                        </m:r>
                      </m:num>
                      <m:den>
                        <m:rad>
                          <m:radPr>
                            <m:degHide m:val="on"/>
                            <m:ctrlPr>
                              <a:rPr lang="es-ES" sz="2400" b="1" i="1">
                                <a:solidFill>
                                  <a:prstClr val="black"/>
                                </a:solidFill>
                                <a:latin typeface="Cambria Math" panose="02040503050406030204" pitchFamily="18" charset="0"/>
                                <a:sym typeface="Symbol"/>
                              </a:rPr>
                            </m:ctrlPr>
                          </m:radPr>
                          <m:deg/>
                          <m:e>
                            <m:r>
                              <a:rPr lang="es-ES" sz="2400" b="1" i="1">
                                <a:solidFill>
                                  <a:prstClr val="black"/>
                                </a:solidFill>
                                <a:latin typeface="Cambria Math"/>
                                <a:sym typeface="Symbol"/>
                              </a:rPr>
                              <m:t>𝒏</m:t>
                            </m:r>
                          </m:e>
                        </m:rad>
                      </m:den>
                    </m:f>
                  </m:oMath>
                </a14:m>
                <a:r>
                  <a:rPr lang="es-ES" sz="2400" b="1" i="1" dirty="0">
                    <a:solidFill>
                      <a:prstClr val="black"/>
                    </a:solidFill>
                  </a:rPr>
                  <a:t>)</a:t>
                </a:r>
              </a:p>
              <a:p>
                <a:endParaRPr lang="es-ES" sz="2400" baseline="-25000" dirty="0"/>
              </a:p>
              <a:p>
                <a:pPr algn="just"/>
                <a:r>
                  <a:rPr lang="es-ES" sz="2400" dirty="0" smtClean="0"/>
                  <a:t>	Una manera alternativa de presentar el estadístico de prueba es con la media estandarizada. Esto era lo habitual cuando no se disponía de las aplicaciones; aunque ya no es necesario, es común verlo aún en la bibliografía:</a:t>
                </a:r>
              </a:p>
              <a:p>
                <a:pPr algn="ctr"/>
                <a14:m>
                  <m:oMath xmlns:m="http://schemas.openxmlformats.org/officeDocument/2006/math">
                    <m:f>
                      <m:fPr>
                        <m:ctrlPr>
                          <a:rPr lang="es-ES" sz="2800" b="1" i="1" smtClean="0">
                            <a:latin typeface="Cambria Math" panose="02040503050406030204" pitchFamily="18" charset="0"/>
                          </a:rPr>
                        </m:ctrlPr>
                      </m:fPr>
                      <m:num>
                        <m:acc>
                          <m:accPr>
                            <m:chr m:val="̅"/>
                            <m:ctrlPr>
                              <a:rPr lang="es-ES" sz="2800" b="1" i="1" smtClean="0">
                                <a:latin typeface="Cambria Math" panose="02040503050406030204" pitchFamily="18" charset="0"/>
                              </a:rPr>
                            </m:ctrlPr>
                          </m:accPr>
                          <m:e>
                            <m:r>
                              <a:rPr lang="es-ES" sz="2800" b="1" i="1">
                                <a:solidFill>
                                  <a:prstClr val="black"/>
                                </a:solidFill>
                                <a:latin typeface="Cambria Math"/>
                              </a:rPr>
                              <m:t>𝑿</m:t>
                            </m:r>
                          </m:e>
                        </m:acc>
                        <m:r>
                          <a:rPr lang="es-ES" sz="2800" b="1" i="1" smtClean="0">
                            <a:latin typeface="Cambria Math"/>
                          </a:rPr>
                          <m:t>−</m:t>
                        </m:r>
                        <m:sSub>
                          <m:sSubPr>
                            <m:ctrlPr>
                              <a:rPr lang="es-ES" sz="2800" b="1" i="1" smtClean="0">
                                <a:latin typeface="Cambria Math" panose="02040503050406030204" pitchFamily="18" charset="0"/>
                                <a:ea typeface="Cambria Math"/>
                              </a:rPr>
                            </m:ctrlPr>
                          </m:sSubPr>
                          <m:e>
                            <m:r>
                              <a:rPr lang="es-ES" sz="2800" b="1" i="1">
                                <a:solidFill>
                                  <a:prstClr val="black"/>
                                </a:solidFill>
                                <a:latin typeface="Cambria Math"/>
                                <a:ea typeface="Cambria Math"/>
                              </a:rPr>
                              <m:t>𝝁</m:t>
                            </m:r>
                          </m:e>
                          <m:sub>
                            <m:r>
                              <a:rPr lang="es-ES" sz="2800" b="1" i="1" smtClean="0">
                                <a:latin typeface="Cambria Math"/>
                                <a:ea typeface="Cambria Math"/>
                              </a:rPr>
                              <m:t>𝟎</m:t>
                            </m:r>
                          </m:sub>
                        </m:sSub>
                      </m:num>
                      <m:den>
                        <m:f>
                          <m:fPr>
                            <m:ctrlPr>
                              <a:rPr lang="es-ES" sz="2800" b="1" i="1" smtClean="0">
                                <a:latin typeface="Cambria Math" panose="02040503050406030204" pitchFamily="18" charset="0"/>
                              </a:rPr>
                            </m:ctrlPr>
                          </m:fPr>
                          <m:num>
                            <m:r>
                              <a:rPr lang="es-ES" sz="2800" b="1" i="1" smtClean="0">
                                <a:latin typeface="Cambria Math"/>
                                <a:ea typeface="Cambria Math"/>
                              </a:rPr>
                              <m:t>𝝈</m:t>
                            </m:r>
                          </m:num>
                          <m:den>
                            <m:rad>
                              <m:radPr>
                                <m:degHide m:val="on"/>
                                <m:ctrlPr>
                                  <a:rPr lang="es-ES" sz="2800" b="1" i="1" smtClean="0">
                                    <a:latin typeface="Cambria Math" panose="02040503050406030204" pitchFamily="18" charset="0"/>
                                  </a:rPr>
                                </m:ctrlPr>
                              </m:radPr>
                              <m:deg/>
                              <m:e>
                                <m:r>
                                  <a:rPr lang="es-ES" sz="2800" b="1" i="1" smtClean="0">
                                    <a:latin typeface="Cambria Math"/>
                                  </a:rPr>
                                  <m:t>𝒏</m:t>
                                </m:r>
                              </m:e>
                            </m:rad>
                          </m:den>
                        </m:f>
                      </m:den>
                    </m:f>
                  </m:oMath>
                </a14:m>
                <a:r>
                  <a:rPr lang="es-ES" sz="2400" b="1" dirty="0" smtClean="0">
                    <a:sym typeface="Symbol"/>
                  </a:rPr>
                  <a:t>  N(0,1)</a:t>
                </a:r>
                <a:endParaRPr lang="es-ES" sz="2400" b="1" dirty="0" smtClean="0"/>
              </a:p>
              <a:p>
                <a:endParaRPr lang="es-ES" sz="2400" baseline="-250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611559" y="476672"/>
                <a:ext cx="8208911" cy="5063566"/>
              </a:xfrm>
              <a:prstGeom prst="rect">
                <a:avLst/>
              </a:prstGeom>
              <a:blipFill rotWithShape="1">
                <a:blip r:embed="rId3"/>
                <a:stretch>
                  <a:fillRect l="-1114" t="-963" r="-1114"/>
                </a:stretch>
              </a:blipFill>
            </p:spPr>
            <p:txBody>
              <a:bodyPr/>
              <a:lstStyle/>
              <a:p>
                <a:r>
                  <a:rPr lang="es-ES">
                    <a:noFill/>
                  </a:rPr>
                  <a:t> </a:t>
                </a:r>
              </a:p>
            </p:txBody>
          </p:sp>
        </mc:Fallback>
      </mc:AlternateContent>
    </p:spTree>
    <p:extLst>
      <p:ext uri="{BB962C8B-B14F-4D97-AF65-F5344CB8AC3E}">
        <p14:creationId xmlns:p14="http://schemas.microsoft.com/office/powerpoint/2010/main" val="11083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19580" y="5949280"/>
            <a:ext cx="8532440"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Comparación de Datos Pareados</a:t>
            </a:r>
          </a:p>
        </p:txBody>
      </p:sp>
      <p:sp>
        <p:nvSpPr>
          <p:cNvPr id="3" name="2 CuadroTexto"/>
          <p:cNvSpPr txBox="1"/>
          <p:nvPr/>
        </p:nvSpPr>
        <p:spPr>
          <a:xfrm>
            <a:off x="411900" y="188640"/>
            <a:ext cx="8136904" cy="5601533"/>
          </a:xfrm>
          <a:prstGeom prst="rect">
            <a:avLst/>
          </a:prstGeom>
          <a:noFill/>
        </p:spPr>
        <p:txBody>
          <a:bodyPr wrap="square" rtlCol="0">
            <a:spAutoFit/>
          </a:bodyPr>
          <a:lstStyle/>
          <a:p>
            <a:pPr algn="just">
              <a:spcBef>
                <a:spcPts val="1200"/>
              </a:spcBef>
            </a:pPr>
            <a:r>
              <a:rPr lang="es-ES" dirty="0" smtClean="0"/>
              <a:t>	</a:t>
            </a:r>
            <a:r>
              <a:rPr lang="es-ES" sz="2200" dirty="0" smtClean="0"/>
              <a:t>Estas poblaciones son las que se desea comparar a través de sus medias, los valores de </a:t>
            </a:r>
          </a:p>
          <a:p>
            <a:pPr algn="just">
              <a:spcBef>
                <a:spcPts val="1200"/>
              </a:spcBef>
            </a:pPr>
            <a:r>
              <a:rPr lang="es-ES" sz="2200" i="1" dirty="0" smtClean="0">
                <a:latin typeface="Times New Roman" panose="02020603050405020304" pitchFamily="18" charset="0"/>
                <a:cs typeface="Times New Roman" panose="02020603050405020304" pitchFamily="18" charset="0"/>
              </a:rPr>
              <a:t>	X</a:t>
            </a:r>
            <a:r>
              <a:rPr lang="es-ES" sz="2200" i="1" baseline="-25000" dirty="0" smtClean="0">
                <a:latin typeface="Times New Roman" panose="02020603050405020304" pitchFamily="18" charset="0"/>
                <a:cs typeface="Times New Roman" panose="02020603050405020304" pitchFamily="18" charset="0"/>
              </a:rPr>
              <a:t>1</a:t>
            </a:r>
            <a:r>
              <a:rPr lang="es-ES" sz="2200" dirty="0" smtClean="0"/>
              <a:t> = Puntaje pre terapia.</a:t>
            </a:r>
          </a:p>
          <a:p>
            <a:pPr algn="just"/>
            <a:r>
              <a:rPr lang="es-ES" sz="2200" i="1" dirty="0" smtClean="0">
                <a:latin typeface="Times New Roman" panose="02020603050405020304" pitchFamily="18" charset="0"/>
                <a:cs typeface="Times New Roman" panose="02020603050405020304" pitchFamily="18" charset="0"/>
              </a:rPr>
              <a:t>	X</a:t>
            </a:r>
            <a:r>
              <a:rPr lang="es-ES" sz="2200" i="1" baseline="-25000" dirty="0" smtClean="0">
                <a:latin typeface="Times New Roman" panose="02020603050405020304" pitchFamily="18" charset="0"/>
                <a:cs typeface="Times New Roman" panose="02020603050405020304" pitchFamily="18" charset="0"/>
              </a:rPr>
              <a:t>2</a:t>
            </a:r>
            <a:r>
              <a:rPr lang="es-ES" sz="2200" dirty="0" smtClean="0"/>
              <a:t> = Puntaje post terapia. </a:t>
            </a:r>
          </a:p>
          <a:p>
            <a:pPr algn="just">
              <a:spcBef>
                <a:spcPts val="1200"/>
              </a:spcBef>
            </a:pPr>
            <a:r>
              <a:rPr lang="es-ES" sz="2200" dirty="0"/>
              <a:t>	</a:t>
            </a:r>
            <a:r>
              <a:rPr lang="es-ES" sz="2200" dirty="0" smtClean="0"/>
              <a:t>Lo que se espera es que, si la terapia es efectiva, los puntajes en ansiedad disminuyan después de la terapia. La hipótesis alternativa es  </a:t>
            </a:r>
            <a:r>
              <a:rPr lang="es-ES" sz="2200" i="1" dirty="0" smtClean="0">
                <a:latin typeface="Symbol" panose="05050102010706020507" pitchFamily="18" charset="2"/>
              </a:rPr>
              <a:t>m</a:t>
            </a:r>
            <a:r>
              <a:rPr lang="es-ES" sz="2200" baseline="-25000" dirty="0" smtClean="0"/>
              <a:t>1</a:t>
            </a:r>
            <a:r>
              <a:rPr lang="es-ES" sz="2200" dirty="0" smtClean="0"/>
              <a:t> – </a:t>
            </a:r>
            <a:r>
              <a:rPr lang="es-ES" sz="2200" i="1" dirty="0" smtClean="0">
                <a:latin typeface="Symbol" panose="05050102010706020507" pitchFamily="18" charset="2"/>
              </a:rPr>
              <a:t>m</a:t>
            </a:r>
            <a:r>
              <a:rPr lang="es-ES" sz="2200" baseline="-25000" dirty="0" smtClean="0"/>
              <a:t>2</a:t>
            </a:r>
            <a:r>
              <a:rPr lang="es-ES" sz="2200" dirty="0" smtClean="0"/>
              <a:t> &gt; 0. </a:t>
            </a:r>
          </a:p>
          <a:p>
            <a:pPr algn="just">
              <a:spcBef>
                <a:spcPts val="1200"/>
              </a:spcBef>
            </a:pPr>
            <a:r>
              <a:rPr lang="es-ES" sz="2200" dirty="0"/>
              <a:t>	</a:t>
            </a:r>
            <a:r>
              <a:rPr lang="es-ES" sz="2200" dirty="0" smtClean="0"/>
              <a:t>Se trata, entonces, de una prueba sobre la diferencia de medias pero que provienen de datos pareados, no como el caso anterior, donde las poblaciones eran independientes.</a:t>
            </a:r>
          </a:p>
          <a:p>
            <a:pPr algn="just">
              <a:spcBef>
                <a:spcPts val="1200"/>
              </a:spcBef>
            </a:pPr>
            <a:r>
              <a:rPr lang="es-ES" sz="2200" dirty="0"/>
              <a:t>	</a:t>
            </a:r>
            <a:r>
              <a:rPr lang="es-ES" sz="2200" dirty="0" smtClean="0"/>
              <a:t>El modo en que se procede es generar una única población restando dichos valores pareados y considerar la media de esas diferencias:  </a:t>
            </a:r>
            <a:r>
              <a:rPr lang="es-ES" sz="2200" i="1" dirty="0" smtClean="0">
                <a:solidFill>
                  <a:prstClr val="black"/>
                </a:solidFill>
                <a:latin typeface="Symbol" panose="05050102010706020507" pitchFamily="18" charset="2"/>
              </a:rPr>
              <a:t> </a:t>
            </a:r>
            <a:r>
              <a:rPr lang="es-ES" sz="2200" i="1" dirty="0">
                <a:solidFill>
                  <a:prstClr val="black"/>
                </a:solidFill>
                <a:latin typeface="Symbol" panose="05050102010706020507" pitchFamily="18" charset="2"/>
              </a:rPr>
              <a:t>m</a:t>
            </a:r>
            <a:r>
              <a:rPr lang="es-ES" sz="2200" baseline="-25000" dirty="0">
                <a:solidFill>
                  <a:prstClr val="black"/>
                </a:solidFill>
              </a:rPr>
              <a:t>1</a:t>
            </a:r>
            <a:r>
              <a:rPr lang="es-ES" sz="2200" dirty="0">
                <a:solidFill>
                  <a:prstClr val="black"/>
                </a:solidFill>
              </a:rPr>
              <a:t> – </a:t>
            </a:r>
            <a:r>
              <a:rPr lang="es-ES" sz="2200" i="1" dirty="0">
                <a:solidFill>
                  <a:prstClr val="black"/>
                </a:solidFill>
                <a:latin typeface="Symbol" panose="05050102010706020507" pitchFamily="18" charset="2"/>
              </a:rPr>
              <a:t>m</a:t>
            </a:r>
            <a:r>
              <a:rPr lang="es-ES" sz="2200" baseline="-25000" dirty="0">
                <a:solidFill>
                  <a:prstClr val="black"/>
                </a:solidFill>
              </a:rPr>
              <a:t>2</a:t>
            </a:r>
            <a:r>
              <a:rPr lang="es-ES" sz="2200" dirty="0">
                <a:solidFill>
                  <a:prstClr val="black"/>
                </a:solidFill>
              </a:rPr>
              <a:t> </a:t>
            </a:r>
            <a:r>
              <a:rPr lang="es-ES" sz="2200" dirty="0" smtClean="0">
                <a:solidFill>
                  <a:prstClr val="black"/>
                </a:solidFill>
              </a:rPr>
              <a:t>= </a:t>
            </a:r>
            <a:r>
              <a:rPr lang="es-ES" sz="2200" i="1" dirty="0" err="1" smtClean="0">
                <a:solidFill>
                  <a:prstClr val="black"/>
                </a:solidFill>
                <a:latin typeface="Symbol" panose="05050102010706020507" pitchFamily="18" charset="2"/>
              </a:rPr>
              <a:t>m</a:t>
            </a:r>
            <a:r>
              <a:rPr lang="es-ES" sz="2200" i="1" baseline="-25000" dirty="0" err="1" smtClean="0">
                <a:solidFill>
                  <a:prstClr val="black"/>
                </a:solidFill>
                <a:latin typeface="Times New Roman" panose="02020603050405020304" pitchFamily="18" charset="0"/>
                <a:cs typeface="Times New Roman" panose="02020603050405020304" pitchFamily="18" charset="0"/>
              </a:rPr>
              <a:t>D</a:t>
            </a:r>
            <a:r>
              <a:rPr lang="es-ES" sz="2200" i="1" baseline="-25000" dirty="0">
                <a:solidFill>
                  <a:prstClr val="black"/>
                </a:solidFill>
                <a:latin typeface="Times New Roman" panose="02020603050405020304" pitchFamily="18" charset="0"/>
                <a:cs typeface="Times New Roman" panose="02020603050405020304" pitchFamily="18" charset="0"/>
              </a:rPr>
              <a:t> </a:t>
            </a:r>
            <a:r>
              <a:rPr lang="es-ES" sz="2200" i="1" dirty="0" smtClean="0">
                <a:solidFill>
                  <a:prstClr val="black"/>
                </a:solidFill>
                <a:latin typeface="Times New Roman" panose="02020603050405020304" pitchFamily="18" charset="0"/>
                <a:cs typeface="Times New Roman" panose="02020603050405020304" pitchFamily="18" charset="0"/>
              </a:rPr>
              <a:t>   </a:t>
            </a:r>
            <a:r>
              <a:rPr lang="es-ES" sz="2200" dirty="0" smtClean="0">
                <a:solidFill>
                  <a:prstClr val="black"/>
                </a:solidFill>
                <a:cs typeface="Times New Roman" panose="02020603050405020304" pitchFamily="18" charset="0"/>
              </a:rPr>
              <a:t>d</a:t>
            </a:r>
            <a:r>
              <a:rPr lang="es-ES" sz="2200" dirty="0" smtClean="0">
                <a:solidFill>
                  <a:prstClr val="black"/>
                </a:solidFill>
              </a:rPr>
              <a:t>onde   </a:t>
            </a:r>
            <a:r>
              <a:rPr lang="es-ES" sz="2200" i="1" dirty="0" smtClean="0">
                <a:solidFill>
                  <a:prstClr val="black"/>
                </a:solidFill>
                <a:latin typeface="Times New Roman" panose="02020603050405020304" pitchFamily="18" charset="0"/>
                <a:cs typeface="Times New Roman" panose="02020603050405020304" pitchFamily="18" charset="0"/>
              </a:rPr>
              <a:t>D</a:t>
            </a:r>
            <a:r>
              <a:rPr lang="es-ES" sz="2200" dirty="0" smtClean="0">
                <a:solidFill>
                  <a:prstClr val="black"/>
                </a:solidFill>
              </a:rPr>
              <a:t> = </a:t>
            </a:r>
            <a:r>
              <a:rPr lang="es-ES" sz="2200" i="1" dirty="0" smtClean="0">
                <a:solidFill>
                  <a:prstClr val="black"/>
                </a:solidFill>
                <a:latin typeface="Times New Roman" panose="02020603050405020304" pitchFamily="18" charset="0"/>
                <a:cs typeface="Times New Roman" panose="02020603050405020304" pitchFamily="18" charset="0"/>
              </a:rPr>
              <a:t>X</a:t>
            </a:r>
            <a:r>
              <a:rPr lang="es-ES" sz="2200" i="1" baseline="-25000" dirty="0" smtClean="0">
                <a:solidFill>
                  <a:prstClr val="black"/>
                </a:solidFill>
                <a:latin typeface="Times New Roman" panose="02020603050405020304" pitchFamily="18" charset="0"/>
                <a:cs typeface="Times New Roman" panose="02020603050405020304" pitchFamily="18" charset="0"/>
              </a:rPr>
              <a:t>1</a:t>
            </a:r>
            <a:r>
              <a:rPr lang="es-ES" sz="2200" i="1" dirty="0" smtClean="0">
                <a:solidFill>
                  <a:prstClr val="black"/>
                </a:solidFill>
                <a:latin typeface="Times New Roman" panose="02020603050405020304" pitchFamily="18" charset="0"/>
                <a:cs typeface="Times New Roman" panose="02020603050405020304" pitchFamily="18" charset="0"/>
              </a:rPr>
              <a:t> – X</a:t>
            </a:r>
            <a:r>
              <a:rPr lang="es-ES" sz="2200" i="1" baseline="-25000" dirty="0" smtClean="0">
                <a:solidFill>
                  <a:prstClr val="black"/>
                </a:solidFill>
                <a:latin typeface="Times New Roman" panose="02020603050405020304" pitchFamily="18" charset="0"/>
                <a:cs typeface="Times New Roman" panose="02020603050405020304" pitchFamily="18" charset="0"/>
              </a:rPr>
              <a:t>2 </a:t>
            </a:r>
            <a:r>
              <a:rPr lang="es-ES" sz="2200" i="1" dirty="0" smtClean="0">
                <a:solidFill>
                  <a:prstClr val="black"/>
                </a:solidFill>
                <a:latin typeface="Times New Roman" panose="02020603050405020304" pitchFamily="18" charset="0"/>
                <a:cs typeface="Times New Roman" panose="02020603050405020304" pitchFamily="18" charset="0"/>
              </a:rPr>
              <a:t>.</a:t>
            </a:r>
            <a:endParaRPr lang="es-ES" sz="2200" i="1" baseline="-25000" dirty="0" smtClean="0">
              <a:solidFill>
                <a:prstClr val="black"/>
              </a:solidFill>
              <a:latin typeface="Times New Roman" panose="02020603050405020304" pitchFamily="18" charset="0"/>
              <a:cs typeface="Times New Roman" panose="02020603050405020304" pitchFamily="18" charset="0"/>
            </a:endParaRPr>
          </a:p>
          <a:p>
            <a:pPr>
              <a:spcBef>
                <a:spcPts val="1200"/>
              </a:spcBef>
            </a:pPr>
            <a:r>
              <a:rPr lang="es-ES" sz="2200" i="1" baseline="-25000" dirty="0">
                <a:solidFill>
                  <a:prstClr val="black"/>
                </a:solidFill>
                <a:latin typeface="Times New Roman" panose="02020603050405020304" pitchFamily="18" charset="0"/>
                <a:cs typeface="Times New Roman" panose="02020603050405020304" pitchFamily="18" charset="0"/>
              </a:rPr>
              <a:t>	</a:t>
            </a:r>
            <a:r>
              <a:rPr lang="es-ES" sz="2200" dirty="0" smtClean="0">
                <a:solidFill>
                  <a:prstClr val="black"/>
                </a:solidFill>
                <a:cs typeface="Times New Roman" panose="02020603050405020304" pitchFamily="18" charset="0"/>
              </a:rPr>
              <a:t>La hipótesis queda reformulada así:</a:t>
            </a:r>
            <a:r>
              <a:rPr lang="es-ES" sz="2200" i="1" dirty="0">
                <a:solidFill>
                  <a:prstClr val="black"/>
                </a:solidFill>
                <a:latin typeface="Symbol" panose="05050102010706020507" pitchFamily="18" charset="2"/>
              </a:rPr>
              <a:t> </a:t>
            </a:r>
            <a:r>
              <a:rPr lang="es-ES" sz="2200" i="1" dirty="0" err="1" smtClean="0">
                <a:solidFill>
                  <a:prstClr val="black"/>
                </a:solidFill>
                <a:latin typeface="Symbol" panose="05050102010706020507" pitchFamily="18" charset="2"/>
              </a:rPr>
              <a:t>m</a:t>
            </a:r>
            <a:r>
              <a:rPr lang="es-ES" sz="2200" i="1" baseline="-25000" dirty="0" err="1" smtClean="0">
                <a:solidFill>
                  <a:prstClr val="black"/>
                </a:solidFill>
                <a:latin typeface="Times New Roman" panose="02020603050405020304" pitchFamily="18" charset="0"/>
                <a:cs typeface="Times New Roman" panose="02020603050405020304" pitchFamily="18" charset="0"/>
              </a:rPr>
              <a:t>D</a:t>
            </a:r>
            <a:r>
              <a:rPr lang="es-ES" sz="2200" i="1" dirty="0" smtClean="0">
                <a:solidFill>
                  <a:prstClr val="black"/>
                </a:solidFill>
                <a:latin typeface="Times New Roman" panose="02020603050405020304" pitchFamily="18" charset="0"/>
                <a:cs typeface="Times New Roman" panose="02020603050405020304" pitchFamily="18" charset="0"/>
              </a:rPr>
              <a:t> &gt; 0</a:t>
            </a:r>
            <a:endParaRPr lang="es-ES" sz="2200" baseline="-25000" dirty="0" smtClean="0">
              <a:solidFill>
                <a:prstClr val="black"/>
              </a:solidFill>
              <a:cs typeface="Times New Roman" panose="02020603050405020304" pitchFamily="18" charset="0"/>
            </a:endParaRPr>
          </a:p>
        </p:txBody>
      </p:sp>
    </p:spTree>
    <p:extLst>
      <p:ext uri="{BB962C8B-B14F-4D97-AF65-F5344CB8AC3E}">
        <p14:creationId xmlns:p14="http://schemas.microsoft.com/office/powerpoint/2010/main" val="215853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91 Flecha curvada hacia abajo"/>
          <p:cNvSpPr/>
          <p:nvPr/>
        </p:nvSpPr>
        <p:spPr>
          <a:xfrm>
            <a:off x="2664223" y="1305481"/>
            <a:ext cx="6156249" cy="767637"/>
          </a:xfrm>
          <a:prstGeom prst="curvedDownArrow">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Título 1">
            <a:extLst>
              <a:ext uri="{FF2B5EF4-FFF2-40B4-BE49-F238E27FC236}">
                <a16:creationId xmlns:a16="http://schemas.microsoft.com/office/drawing/2014/main" id="{5D38356E-C424-4E23-849D-789CB849615B}"/>
              </a:ext>
            </a:extLst>
          </p:cNvPr>
          <p:cNvSpPr txBox="1">
            <a:spLocks/>
          </p:cNvSpPr>
          <p:nvPr/>
        </p:nvSpPr>
        <p:spPr>
          <a:xfrm>
            <a:off x="2051720" y="5949280"/>
            <a:ext cx="6900300"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Población de Diferencias</a:t>
            </a:r>
          </a:p>
        </p:txBody>
      </p:sp>
      <p:sp>
        <p:nvSpPr>
          <p:cNvPr id="5" name="4 Elipse"/>
          <p:cNvSpPr/>
          <p:nvPr/>
        </p:nvSpPr>
        <p:spPr>
          <a:xfrm rot="1569710">
            <a:off x="1165559" y="1852323"/>
            <a:ext cx="2016224" cy="33145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rot="1569710">
            <a:off x="3834800" y="1624839"/>
            <a:ext cx="1371146" cy="34390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rot="1569710">
            <a:off x="5557477" y="1633160"/>
            <a:ext cx="1377965" cy="35005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2" descr="C:\Users\Silvia\AppData\Local\Microsoft\Windows\Temporary Internet Files\Content.IE5\MG39AWLF\b4880d8640eec471e77853a9438162a9-female-walking-silhouet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246" y="3290046"/>
            <a:ext cx="543312" cy="543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Silvia\AppData\Local\Microsoft\Windows\Temporary Internet Files\Content.IE5\T7NVRPOG\walking-2651721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04381" y="3723472"/>
            <a:ext cx="519685" cy="5910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Silvia\AppData\Local\Microsoft\Windows\Temporary Internet Files\Content.IE5\T7NVRPOG\man-2741656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6762" y="4313977"/>
            <a:ext cx="654968" cy="654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C:\Users\Silvia\AppData\Local\Microsoft\Windows\Temporary Internet Files\Content.IE5\MMG79AOY\women-2147413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8871" y="3061160"/>
            <a:ext cx="610390" cy="7423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Users\Silvia\AppData\Local\Microsoft\Windows\Temporary Internet Files\Content.IE5\9H21AEZV\man-2568436_960_72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9071" y="2671407"/>
            <a:ext cx="668974" cy="668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C:\Users\Silvia\AppData\Local\Microsoft\Windows\Temporary Internet Files\Content.IE5\MMG79AOY\walking-150572_960_72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084" y="2330841"/>
            <a:ext cx="363488" cy="7269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 descr="C:\Users\Silvia\AppData\Local\Microsoft\Windows\Temporary Internet Files\Content.IE5\MG39AWLF\silhouette-walk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9434" y="2675955"/>
            <a:ext cx="293485" cy="6140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C:\Users\Silvia\AppData\Local\Microsoft\Windows\Temporary Internet Files\Content.IE5\T7NVRPOG\man-2816200_960_72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48349" y="4120480"/>
            <a:ext cx="290307" cy="5649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7" descr="C:\Users\Silvia\AppData\Local\Microsoft\Windows\Temporary Internet Files\Content.IE5\MMG79AOY\walking-2651140_960_72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4246" y="1980079"/>
            <a:ext cx="654968" cy="6549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9" descr="C:\Users\Silvia\AppData\Local\Microsoft\Windows\Temporary Internet Files\Content.IE5\9H21AEZV\man-2759950_64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61092" y="3486572"/>
            <a:ext cx="316954" cy="6339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3" descr="C:\Users\Silvia\AppData\Local\Microsoft\Windows\Temporary Internet Files\Content.IE5\MG39AWLF\da651b7defe8c5e0c37095ec55ca65ae-female-walking-with-bags[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11446" y="3593064"/>
            <a:ext cx="720913" cy="7209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5" descr="C:\Users\Silvia\AppData\Local\Microsoft\Windows\Temporary Internet Files\Content.IE5\T7NVRPOG\girl-1459284_640[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324858" y="2870837"/>
            <a:ext cx="392321" cy="596831"/>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4629608" y="1487017"/>
            <a:ext cx="402674" cy="369332"/>
          </a:xfrm>
          <a:prstGeom prst="rect">
            <a:avLst/>
          </a:prstGeom>
          <a:noFill/>
        </p:spPr>
        <p:txBody>
          <a:bodyPr wrap="none" rtlCol="0">
            <a:spAutoFit/>
          </a:bodyPr>
          <a:lstStyle/>
          <a:p>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1</a:t>
            </a:r>
            <a:endParaRPr lang="es-ES" dirty="0"/>
          </a:p>
        </p:txBody>
      </p:sp>
      <p:sp>
        <p:nvSpPr>
          <p:cNvPr id="21" name="20 CuadroTexto"/>
          <p:cNvSpPr txBox="1"/>
          <p:nvPr/>
        </p:nvSpPr>
        <p:spPr>
          <a:xfrm>
            <a:off x="5060416" y="2000064"/>
            <a:ext cx="428322" cy="369332"/>
          </a:xfrm>
          <a:prstGeom prst="rect">
            <a:avLst/>
          </a:prstGeom>
          <a:noFill/>
        </p:spPr>
        <p:txBody>
          <a:bodyPr wrap="none" rtlCol="0">
            <a:spAutoFit/>
          </a:bodyPr>
          <a:lstStyle/>
          <a:p>
            <a:r>
              <a:rPr lang="es-ES" dirty="0" smtClean="0"/>
              <a:t>12</a:t>
            </a:r>
            <a:endParaRPr lang="es-ES" dirty="0"/>
          </a:p>
        </p:txBody>
      </p:sp>
      <p:sp>
        <p:nvSpPr>
          <p:cNvPr id="22" name="21 CuadroTexto"/>
          <p:cNvSpPr txBox="1"/>
          <p:nvPr/>
        </p:nvSpPr>
        <p:spPr>
          <a:xfrm>
            <a:off x="6564914" y="2073120"/>
            <a:ext cx="306494" cy="369332"/>
          </a:xfrm>
          <a:prstGeom prst="rect">
            <a:avLst/>
          </a:prstGeom>
          <a:noFill/>
        </p:spPr>
        <p:txBody>
          <a:bodyPr wrap="none" rtlCol="0">
            <a:spAutoFit/>
          </a:bodyPr>
          <a:lstStyle/>
          <a:p>
            <a:r>
              <a:rPr lang="es-ES" dirty="0" smtClean="0"/>
              <a:t>9</a:t>
            </a:r>
            <a:endParaRPr lang="es-ES" dirty="0"/>
          </a:p>
        </p:txBody>
      </p:sp>
      <p:cxnSp>
        <p:nvCxnSpPr>
          <p:cNvPr id="23" name="22 Conector curvado"/>
          <p:cNvCxnSpPr>
            <a:stCxn id="13" idx="0"/>
            <a:endCxn id="21" idx="1"/>
          </p:cNvCxnSpPr>
          <p:nvPr/>
        </p:nvCxnSpPr>
        <p:spPr>
          <a:xfrm rot="5400000" flipH="1" flipV="1">
            <a:off x="3969567" y="1239992"/>
            <a:ext cx="146111" cy="2035588"/>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23 Conector curvado"/>
          <p:cNvCxnSpPr>
            <a:stCxn id="13" idx="0"/>
            <a:endCxn id="22" idx="1"/>
          </p:cNvCxnSpPr>
          <p:nvPr/>
        </p:nvCxnSpPr>
        <p:spPr>
          <a:xfrm rot="5400000" flipH="1" flipV="1">
            <a:off x="4758344" y="524271"/>
            <a:ext cx="73055" cy="3540086"/>
          </a:xfrm>
          <a:prstGeom prst="curved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4193319" y="2611928"/>
            <a:ext cx="428322" cy="369332"/>
          </a:xfrm>
          <a:prstGeom prst="rect">
            <a:avLst/>
          </a:prstGeom>
          <a:noFill/>
        </p:spPr>
        <p:txBody>
          <a:bodyPr wrap="none" rtlCol="0">
            <a:spAutoFit/>
          </a:bodyPr>
          <a:lstStyle/>
          <a:p>
            <a:r>
              <a:rPr lang="es-ES" dirty="0" smtClean="0"/>
              <a:t>14</a:t>
            </a:r>
            <a:endParaRPr lang="es-ES" dirty="0"/>
          </a:p>
        </p:txBody>
      </p:sp>
      <p:sp>
        <p:nvSpPr>
          <p:cNvPr id="26" name="25 CuadroTexto"/>
          <p:cNvSpPr txBox="1"/>
          <p:nvPr/>
        </p:nvSpPr>
        <p:spPr>
          <a:xfrm>
            <a:off x="6194830" y="2634745"/>
            <a:ext cx="428322" cy="369332"/>
          </a:xfrm>
          <a:prstGeom prst="rect">
            <a:avLst/>
          </a:prstGeom>
          <a:noFill/>
        </p:spPr>
        <p:txBody>
          <a:bodyPr wrap="none" rtlCol="0">
            <a:spAutoFit/>
          </a:bodyPr>
          <a:lstStyle/>
          <a:p>
            <a:r>
              <a:rPr lang="es-ES" dirty="0" smtClean="0"/>
              <a:t>12</a:t>
            </a:r>
            <a:endParaRPr lang="es-ES" dirty="0"/>
          </a:p>
        </p:txBody>
      </p:sp>
      <p:cxnSp>
        <p:nvCxnSpPr>
          <p:cNvPr id="27" name="26 Conector curvado"/>
          <p:cNvCxnSpPr>
            <a:endCxn id="25" idx="1"/>
          </p:cNvCxnSpPr>
          <p:nvPr/>
        </p:nvCxnSpPr>
        <p:spPr>
          <a:xfrm flipV="1">
            <a:off x="2638600" y="2796594"/>
            <a:ext cx="1554719" cy="147298"/>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27 Conector curvado"/>
          <p:cNvCxnSpPr/>
          <p:nvPr/>
        </p:nvCxnSpPr>
        <p:spPr>
          <a:xfrm flipV="1">
            <a:off x="2664223" y="2819411"/>
            <a:ext cx="3530607" cy="15240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6158184" y="1392957"/>
            <a:ext cx="402674" cy="369332"/>
          </a:xfrm>
          <a:prstGeom prst="rect">
            <a:avLst/>
          </a:prstGeom>
          <a:noFill/>
        </p:spPr>
        <p:txBody>
          <a:bodyPr wrap="none" rtlCol="0">
            <a:spAutoFit/>
          </a:bodyPr>
          <a:lstStyle/>
          <a:p>
            <a:r>
              <a:rPr lang="es-ES" i="1" dirty="0" smtClean="0">
                <a:latin typeface="Times New Roman" panose="02020603050405020304" pitchFamily="18" charset="0"/>
                <a:cs typeface="Times New Roman" panose="02020603050405020304" pitchFamily="18" charset="0"/>
              </a:rPr>
              <a:t>X</a:t>
            </a:r>
            <a:r>
              <a:rPr lang="es-ES" i="1" baseline="-25000" dirty="0" smtClean="0">
                <a:latin typeface="Times New Roman" panose="02020603050405020304" pitchFamily="18" charset="0"/>
                <a:cs typeface="Times New Roman" panose="02020603050405020304" pitchFamily="18" charset="0"/>
              </a:rPr>
              <a:t>2</a:t>
            </a:r>
            <a:endParaRPr lang="es-ES" dirty="0"/>
          </a:p>
        </p:txBody>
      </p:sp>
      <p:sp>
        <p:nvSpPr>
          <p:cNvPr id="30" name="29 CuadroTexto"/>
          <p:cNvSpPr txBox="1"/>
          <p:nvPr/>
        </p:nvSpPr>
        <p:spPr>
          <a:xfrm>
            <a:off x="3934616" y="3290046"/>
            <a:ext cx="428322" cy="369332"/>
          </a:xfrm>
          <a:prstGeom prst="rect">
            <a:avLst/>
          </a:prstGeom>
          <a:noFill/>
        </p:spPr>
        <p:txBody>
          <a:bodyPr wrap="none" rtlCol="0">
            <a:spAutoFit/>
          </a:bodyPr>
          <a:lstStyle/>
          <a:p>
            <a:r>
              <a:rPr lang="es-ES" dirty="0" smtClean="0"/>
              <a:t>10</a:t>
            </a:r>
            <a:endParaRPr lang="es-ES" dirty="0"/>
          </a:p>
        </p:txBody>
      </p:sp>
      <p:sp>
        <p:nvSpPr>
          <p:cNvPr id="31" name="30 CuadroTexto"/>
          <p:cNvSpPr txBox="1"/>
          <p:nvPr/>
        </p:nvSpPr>
        <p:spPr>
          <a:xfrm>
            <a:off x="5642249" y="3274792"/>
            <a:ext cx="428322" cy="369332"/>
          </a:xfrm>
          <a:prstGeom prst="rect">
            <a:avLst/>
          </a:prstGeom>
          <a:noFill/>
        </p:spPr>
        <p:txBody>
          <a:bodyPr wrap="none" rtlCol="0">
            <a:spAutoFit/>
          </a:bodyPr>
          <a:lstStyle/>
          <a:p>
            <a:r>
              <a:rPr lang="es-ES" dirty="0" smtClean="0"/>
              <a:t>11</a:t>
            </a:r>
            <a:endParaRPr lang="es-ES" dirty="0"/>
          </a:p>
        </p:txBody>
      </p:sp>
      <p:cxnSp>
        <p:nvCxnSpPr>
          <p:cNvPr id="32" name="31 Conector curvado"/>
          <p:cNvCxnSpPr>
            <a:endCxn id="30" idx="1"/>
          </p:cNvCxnSpPr>
          <p:nvPr/>
        </p:nvCxnSpPr>
        <p:spPr>
          <a:xfrm>
            <a:off x="3084129" y="3315363"/>
            <a:ext cx="850487" cy="159349"/>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32 Conector curvado"/>
          <p:cNvCxnSpPr>
            <a:endCxn id="31" idx="1"/>
          </p:cNvCxnSpPr>
          <p:nvPr/>
        </p:nvCxnSpPr>
        <p:spPr>
          <a:xfrm>
            <a:off x="3206572" y="3290046"/>
            <a:ext cx="2435677" cy="169412"/>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33 Conector curvado"/>
          <p:cNvCxnSpPr>
            <a:stCxn id="9" idx="1"/>
          </p:cNvCxnSpPr>
          <p:nvPr/>
        </p:nvCxnSpPr>
        <p:spPr>
          <a:xfrm flipV="1">
            <a:off x="2924066" y="3934105"/>
            <a:ext cx="1010552" cy="8489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978440" y="3698838"/>
            <a:ext cx="428322" cy="369332"/>
          </a:xfrm>
          <a:prstGeom prst="rect">
            <a:avLst/>
          </a:prstGeom>
          <a:noFill/>
        </p:spPr>
        <p:txBody>
          <a:bodyPr wrap="none" rtlCol="0">
            <a:spAutoFit/>
          </a:bodyPr>
          <a:lstStyle/>
          <a:p>
            <a:r>
              <a:rPr lang="es-ES" dirty="0" smtClean="0"/>
              <a:t>16</a:t>
            </a:r>
            <a:endParaRPr lang="es-ES" dirty="0"/>
          </a:p>
        </p:txBody>
      </p:sp>
      <p:sp>
        <p:nvSpPr>
          <p:cNvPr id="36" name="35 CuadroTexto"/>
          <p:cNvSpPr txBox="1"/>
          <p:nvPr/>
        </p:nvSpPr>
        <p:spPr>
          <a:xfrm>
            <a:off x="5428088" y="3813680"/>
            <a:ext cx="428322" cy="369332"/>
          </a:xfrm>
          <a:prstGeom prst="rect">
            <a:avLst/>
          </a:prstGeom>
          <a:noFill/>
        </p:spPr>
        <p:txBody>
          <a:bodyPr wrap="none" rtlCol="0">
            <a:spAutoFit/>
          </a:bodyPr>
          <a:lstStyle/>
          <a:p>
            <a:r>
              <a:rPr lang="es-ES" dirty="0" smtClean="0"/>
              <a:t>16</a:t>
            </a:r>
            <a:endParaRPr lang="es-ES" dirty="0"/>
          </a:p>
        </p:txBody>
      </p:sp>
      <p:cxnSp>
        <p:nvCxnSpPr>
          <p:cNvPr id="37" name="36 Conector curvado"/>
          <p:cNvCxnSpPr>
            <a:stCxn id="9" idx="1"/>
            <a:endCxn id="36" idx="1"/>
          </p:cNvCxnSpPr>
          <p:nvPr/>
        </p:nvCxnSpPr>
        <p:spPr>
          <a:xfrm flipV="1">
            <a:off x="2924066" y="3998346"/>
            <a:ext cx="2504022" cy="20649"/>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3802683" y="4425969"/>
            <a:ext cx="428322" cy="369332"/>
          </a:xfrm>
          <a:prstGeom prst="rect">
            <a:avLst/>
          </a:prstGeom>
          <a:noFill/>
        </p:spPr>
        <p:txBody>
          <a:bodyPr wrap="none" rtlCol="0">
            <a:spAutoFit/>
          </a:bodyPr>
          <a:lstStyle/>
          <a:p>
            <a:r>
              <a:rPr lang="es-ES" dirty="0" smtClean="0"/>
              <a:t>15</a:t>
            </a:r>
            <a:endParaRPr lang="es-ES" dirty="0"/>
          </a:p>
        </p:txBody>
      </p:sp>
      <p:sp>
        <p:nvSpPr>
          <p:cNvPr id="39" name="38 CuadroTexto"/>
          <p:cNvSpPr txBox="1"/>
          <p:nvPr/>
        </p:nvSpPr>
        <p:spPr>
          <a:xfrm>
            <a:off x="5642249" y="4298131"/>
            <a:ext cx="428322" cy="369332"/>
          </a:xfrm>
          <a:prstGeom prst="rect">
            <a:avLst/>
          </a:prstGeom>
          <a:noFill/>
        </p:spPr>
        <p:txBody>
          <a:bodyPr wrap="none" rtlCol="0">
            <a:spAutoFit/>
          </a:bodyPr>
          <a:lstStyle/>
          <a:p>
            <a:r>
              <a:rPr lang="es-ES" dirty="0" smtClean="0"/>
              <a:t>13</a:t>
            </a:r>
            <a:endParaRPr lang="es-ES" dirty="0"/>
          </a:p>
        </p:txBody>
      </p:sp>
      <p:sp>
        <p:nvSpPr>
          <p:cNvPr id="40" name="39 CuadroTexto"/>
          <p:cNvSpPr txBox="1"/>
          <p:nvPr/>
        </p:nvSpPr>
        <p:spPr>
          <a:xfrm>
            <a:off x="4646162" y="2809279"/>
            <a:ext cx="562286" cy="584775"/>
          </a:xfrm>
          <a:prstGeom prst="rect">
            <a:avLst/>
          </a:prstGeom>
          <a:noFill/>
        </p:spPr>
        <p:txBody>
          <a:bodyPr wrap="square" rtlCol="0">
            <a:spAutoFit/>
          </a:bodyPr>
          <a:lstStyle/>
          <a:p>
            <a:r>
              <a:rPr lang="es-ES" sz="3200" b="1" i="1" dirty="0" smtClean="0">
                <a:latin typeface="Symbol" panose="05050102010706020507" pitchFamily="18" charset="2"/>
                <a:cs typeface="Times New Roman" panose="02020603050405020304" pitchFamily="18" charset="0"/>
              </a:rPr>
              <a:t>m</a:t>
            </a:r>
            <a:r>
              <a:rPr lang="es-ES" sz="3200" b="1" i="1" baseline="-25000" dirty="0" smtClean="0">
                <a:latin typeface="Times New Roman" panose="02020603050405020304" pitchFamily="18" charset="0"/>
                <a:cs typeface="Times New Roman" panose="02020603050405020304" pitchFamily="18" charset="0"/>
              </a:rPr>
              <a:t>1</a:t>
            </a:r>
            <a:endParaRPr lang="es-ES" sz="3200" b="1" dirty="0"/>
          </a:p>
        </p:txBody>
      </p:sp>
      <p:sp>
        <p:nvSpPr>
          <p:cNvPr id="41" name="40 CuadroTexto"/>
          <p:cNvSpPr txBox="1"/>
          <p:nvPr/>
        </p:nvSpPr>
        <p:spPr>
          <a:xfrm>
            <a:off x="5701549" y="2831506"/>
            <a:ext cx="579141" cy="584775"/>
          </a:xfrm>
          <a:prstGeom prst="rect">
            <a:avLst/>
          </a:prstGeom>
          <a:noFill/>
        </p:spPr>
        <p:txBody>
          <a:bodyPr wrap="square" rtlCol="0">
            <a:spAutoFit/>
          </a:bodyPr>
          <a:lstStyle/>
          <a:p>
            <a:r>
              <a:rPr lang="es-ES" sz="3200" b="1" i="1" dirty="0" smtClean="0">
                <a:latin typeface="Symbol" panose="05050102010706020507" pitchFamily="18" charset="2"/>
                <a:cs typeface="Times New Roman" panose="02020603050405020304" pitchFamily="18" charset="0"/>
              </a:rPr>
              <a:t>m</a:t>
            </a:r>
            <a:r>
              <a:rPr lang="es-ES" sz="3200" b="1" i="1" baseline="-25000" dirty="0" smtClean="0">
                <a:latin typeface="Times New Roman" panose="02020603050405020304" pitchFamily="18" charset="0"/>
                <a:cs typeface="Times New Roman" panose="02020603050405020304" pitchFamily="18" charset="0"/>
              </a:rPr>
              <a:t>2</a:t>
            </a:r>
            <a:endParaRPr lang="es-ES" sz="3200" b="1" dirty="0"/>
          </a:p>
        </p:txBody>
      </p:sp>
      <p:cxnSp>
        <p:nvCxnSpPr>
          <p:cNvPr id="42" name="41 Conector curvado"/>
          <p:cNvCxnSpPr>
            <a:endCxn id="38" idx="1"/>
          </p:cNvCxnSpPr>
          <p:nvPr/>
        </p:nvCxnSpPr>
        <p:spPr>
          <a:xfrm>
            <a:off x="2183938" y="4410875"/>
            <a:ext cx="1618745" cy="19976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42 Conector curvado"/>
          <p:cNvCxnSpPr/>
          <p:nvPr/>
        </p:nvCxnSpPr>
        <p:spPr>
          <a:xfrm>
            <a:off x="2185780" y="4408088"/>
            <a:ext cx="3456469" cy="102667"/>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flipV="1">
            <a:off x="2535159" y="2073118"/>
            <a:ext cx="2295786" cy="1"/>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5" name="44 Conector curvado"/>
          <p:cNvCxnSpPr/>
          <p:nvPr/>
        </p:nvCxnSpPr>
        <p:spPr>
          <a:xfrm flipV="1">
            <a:off x="2535159" y="1980079"/>
            <a:ext cx="4183002" cy="93041"/>
          </a:xfrm>
          <a:prstGeom prst="curvedConnector3">
            <a:avLst>
              <a:gd name="adj1" fmla="val 5747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45 Conector curvado"/>
          <p:cNvCxnSpPr>
            <a:endCxn id="16" idx="1"/>
          </p:cNvCxnSpPr>
          <p:nvPr/>
        </p:nvCxnSpPr>
        <p:spPr>
          <a:xfrm flipV="1">
            <a:off x="1587388" y="2307563"/>
            <a:ext cx="446858" cy="349385"/>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46 Conector curvado"/>
          <p:cNvCxnSpPr/>
          <p:nvPr/>
        </p:nvCxnSpPr>
        <p:spPr>
          <a:xfrm flipV="1">
            <a:off x="1636467" y="2487239"/>
            <a:ext cx="459709" cy="188717"/>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47 Conector curvado"/>
          <p:cNvCxnSpPr/>
          <p:nvPr/>
        </p:nvCxnSpPr>
        <p:spPr>
          <a:xfrm flipV="1">
            <a:off x="1459968" y="3395037"/>
            <a:ext cx="350849" cy="37307"/>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48 Conector curvado"/>
          <p:cNvCxnSpPr/>
          <p:nvPr/>
        </p:nvCxnSpPr>
        <p:spPr>
          <a:xfrm flipV="1">
            <a:off x="1349624" y="3169252"/>
            <a:ext cx="461195" cy="276279"/>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49 Conector curvado"/>
          <p:cNvCxnSpPr/>
          <p:nvPr/>
        </p:nvCxnSpPr>
        <p:spPr>
          <a:xfrm flipV="1">
            <a:off x="2096176" y="2330842"/>
            <a:ext cx="812705" cy="377431"/>
          </a:xfrm>
          <a:prstGeom prst="curvedConnector3">
            <a:avLst>
              <a:gd name="adj1" fmla="val 55697"/>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50 Conector curvado"/>
          <p:cNvCxnSpPr/>
          <p:nvPr/>
        </p:nvCxnSpPr>
        <p:spPr>
          <a:xfrm flipV="1">
            <a:off x="2096176" y="2519557"/>
            <a:ext cx="621003" cy="156400"/>
          </a:xfrm>
          <a:prstGeom prst="curvedConnector3">
            <a:avLst>
              <a:gd name="adj1" fmla="val 63047"/>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51 Conector curvado"/>
          <p:cNvCxnSpPr>
            <a:stCxn id="17" idx="0"/>
          </p:cNvCxnSpPr>
          <p:nvPr/>
        </p:nvCxnSpPr>
        <p:spPr>
          <a:xfrm rot="16200000" flipH="1">
            <a:off x="2075559" y="3230582"/>
            <a:ext cx="75130" cy="587110"/>
          </a:xfrm>
          <a:prstGeom prst="curvedConnector4">
            <a:avLst>
              <a:gd name="adj1" fmla="val 142508"/>
              <a:gd name="adj2" fmla="val 63496"/>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52 Conector curvado"/>
          <p:cNvCxnSpPr/>
          <p:nvPr/>
        </p:nvCxnSpPr>
        <p:spPr>
          <a:xfrm flipV="1">
            <a:off x="1904474" y="3432343"/>
            <a:ext cx="406352" cy="54230"/>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53 Conector curvado"/>
          <p:cNvCxnSpPr/>
          <p:nvPr/>
        </p:nvCxnSpPr>
        <p:spPr>
          <a:xfrm flipV="1">
            <a:off x="2422997" y="3659378"/>
            <a:ext cx="266217" cy="95934"/>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54 Conector curvado"/>
          <p:cNvCxnSpPr>
            <a:endCxn id="11" idx="1"/>
          </p:cNvCxnSpPr>
          <p:nvPr/>
        </p:nvCxnSpPr>
        <p:spPr>
          <a:xfrm rot="5400000" flipH="1" flipV="1">
            <a:off x="2345184" y="3494922"/>
            <a:ext cx="336265" cy="211109"/>
          </a:xfrm>
          <a:prstGeom prst="curvedConnector2">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6" name="55 Conector curvado"/>
          <p:cNvCxnSpPr>
            <a:stCxn id="15" idx="0"/>
          </p:cNvCxnSpPr>
          <p:nvPr/>
        </p:nvCxnSpPr>
        <p:spPr>
          <a:xfrm rot="5400000" flipH="1" flipV="1">
            <a:off x="1488293" y="3973380"/>
            <a:ext cx="52310" cy="241891"/>
          </a:xfrm>
          <a:prstGeom prst="curvedConnector2">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 name="56 Conector curvado"/>
          <p:cNvCxnSpPr/>
          <p:nvPr/>
        </p:nvCxnSpPr>
        <p:spPr>
          <a:xfrm flipV="1">
            <a:off x="1498121" y="4227462"/>
            <a:ext cx="368200" cy="1"/>
          </a:xfrm>
          <a:prstGeom prst="curvedConnector3">
            <a:avLst>
              <a:gd name="adj1" fmla="val 50000"/>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4829826" y="2450381"/>
            <a:ext cx="428322" cy="369332"/>
          </a:xfrm>
          <a:prstGeom prst="rect">
            <a:avLst/>
          </a:prstGeom>
          <a:noFill/>
        </p:spPr>
        <p:txBody>
          <a:bodyPr wrap="none" rtlCol="0">
            <a:spAutoFit/>
          </a:bodyPr>
          <a:lstStyle/>
          <a:p>
            <a:r>
              <a:rPr lang="es-ES" dirty="0" smtClean="0"/>
              <a:t>10</a:t>
            </a:r>
            <a:endParaRPr lang="es-ES" dirty="0"/>
          </a:p>
        </p:txBody>
      </p:sp>
      <p:sp>
        <p:nvSpPr>
          <p:cNvPr id="59" name="58 CuadroTexto"/>
          <p:cNvSpPr txBox="1"/>
          <p:nvPr/>
        </p:nvSpPr>
        <p:spPr>
          <a:xfrm>
            <a:off x="4856355" y="2710945"/>
            <a:ext cx="428322" cy="369332"/>
          </a:xfrm>
          <a:prstGeom prst="rect">
            <a:avLst/>
          </a:prstGeom>
          <a:noFill/>
        </p:spPr>
        <p:txBody>
          <a:bodyPr wrap="none" rtlCol="0">
            <a:spAutoFit/>
          </a:bodyPr>
          <a:lstStyle/>
          <a:p>
            <a:r>
              <a:rPr lang="es-ES" dirty="0" smtClean="0"/>
              <a:t>18</a:t>
            </a:r>
            <a:endParaRPr lang="es-ES" dirty="0"/>
          </a:p>
        </p:txBody>
      </p:sp>
      <p:sp>
        <p:nvSpPr>
          <p:cNvPr id="60" name="59 CuadroTexto"/>
          <p:cNvSpPr txBox="1"/>
          <p:nvPr/>
        </p:nvSpPr>
        <p:spPr>
          <a:xfrm>
            <a:off x="4254233" y="3998346"/>
            <a:ext cx="306494" cy="369332"/>
          </a:xfrm>
          <a:prstGeom prst="rect">
            <a:avLst/>
          </a:prstGeom>
          <a:noFill/>
        </p:spPr>
        <p:txBody>
          <a:bodyPr wrap="none" rtlCol="0">
            <a:spAutoFit/>
          </a:bodyPr>
          <a:lstStyle/>
          <a:p>
            <a:r>
              <a:rPr lang="es-ES" dirty="0" smtClean="0"/>
              <a:t>9</a:t>
            </a:r>
            <a:endParaRPr lang="es-ES" dirty="0"/>
          </a:p>
        </p:txBody>
      </p:sp>
      <p:sp>
        <p:nvSpPr>
          <p:cNvPr id="61" name="60 CuadroTexto"/>
          <p:cNvSpPr txBox="1"/>
          <p:nvPr/>
        </p:nvSpPr>
        <p:spPr>
          <a:xfrm>
            <a:off x="6554268" y="2413091"/>
            <a:ext cx="428322" cy="369332"/>
          </a:xfrm>
          <a:prstGeom prst="rect">
            <a:avLst/>
          </a:prstGeom>
          <a:noFill/>
        </p:spPr>
        <p:txBody>
          <a:bodyPr wrap="none" rtlCol="0">
            <a:spAutoFit/>
          </a:bodyPr>
          <a:lstStyle/>
          <a:p>
            <a:r>
              <a:rPr lang="es-ES" dirty="0" smtClean="0"/>
              <a:t>16</a:t>
            </a:r>
            <a:endParaRPr lang="es-ES" dirty="0"/>
          </a:p>
        </p:txBody>
      </p:sp>
      <p:sp>
        <p:nvSpPr>
          <p:cNvPr id="62" name="61 CuadroTexto"/>
          <p:cNvSpPr txBox="1"/>
          <p:nvPr/>
        </p:nvSpPr>
        <p:spPr>
          <a:xfrm>
            <a:off x="5944023" y="3565098"/>
            <a:ext cx="428322" cy="369332"/>
          </a:xfrm>
          <a:prstGeom prst="rect">
            <a:avLst/>
          </a:prstGeom>
          <a:noFill/>
        </p:spPr>
        <p:txBody>
          <a:bodyPr wrap="none" rtlCol="0">
            <a:spAutoFit/>
          </a:bodyPr>
          <a:lstStyle/>
          <a:p>
            <a:r>
              <a:rPr lang="es-ES" dirty="0" smtClean="0"/>
              <a:t>18</a:t>
            </a:r>
            <a:endParaRPr lang="es-ES" dirty="0"/>
          </a:p>
        </p:txBody>
      </p:sp>
      <p:sp>
        <p:nvSpPr>
          <p:cNvPr id="63" name="62 CuadroTexto"/>
          <p:cNvSpPr txBox="1"/>
          <p:nvPr/>
        </p:nvSpPr>
        <p:spPr>
          <a:xfrm>
            <a:off x="5889859" y="3944645"/>
            <a:ext cx="306494" cy="369332"/>
          </a:xfrm>
          <a:prstGeom prst="rect">
            <a:avLst/>
          </a:prstGeom>
          <a:noFill/>
        </p:spPr>
        <p:txBody>
          <a:bodyPr wrap="none" rtlCol="0">
            <a:spAutoFit/>
          </a:bodyPr>
          <a:lstStyle/>
          <a:p>
            <a:r>
              <a:rPr lang="es-ES" dirty="0" smtClean="0"/>
              <a:t>7</a:t>
            </a:r>
            <a:endParaRPr lang="es-ES" dirty="0"/>
          </a:p>
        </p:txBody>
      </p:sp>
      <p:sp>
        <p:nvSpPr>
          <p:cNvPr id="64" name="63 CuadroTexto"/>
          <p:cNvSpPr txBox="1"/>
          <p:nvPr/>
        </p:nvSpPr>
        <p:spPr>
          <a:xfrm>
            <a:off x="6174749" y="3921148"/>
            <a:ext cx="428322" cy="369332"/>
          </a:xfrm>
          <a:prstGeom prst="rect">
            <a:avLst/>
          </a:prstGeom>
          <a:noFill/>
        </p:spPr>
        <p:txBody>
          <a:bodyPr wrap="none" rtlCol="0">
            <a:spAutoFit/>
          </a:bodyPr>
          <a:lstStyle/>
          <a:p>
            <a:r>
              <a:rPr lang="es-ES" dirty="0" smtClean="0"/>
              <a:t>10</a:t>
            </a:r>
            <a:endParaRPr lang="es-ES" dirty="0"/>
          </a:p>
        </p:txBody>
      </p:sp>
      <p:sp>
        <p:nvSpPr>
          <p:cNvPr id="65" name="64 CuadroTexto"/>
          <p:cNvSpPr txBox="1"/>
          <p:nvPr/>
        </p:nvSpPr>
        <p:spPr>
          <a:xfrm>
            <a:off x="4695862" y="3506146"/>
            <a:ext cx="428322" cy="369332"/>
          </a:xfrm>
          <a:prstGeom prst="rect">
            <a:avLst/>
          </a:prstGeom>
          <a:noFill/>
        </p:spPr>
        <p:txBody>
          <a:bodyPr wrap="none" rtlCol="0">
            <a:spAutoFit/>
          </a:bodyPr>
          <a:lstStyle/>
          <a:p>
            <a:r>
              <a:rPr lang="es-ES" dirty="0" smtClean="0"/>
              <a:t>20</a:t>
            </a:r>
            <a:endParaRPr lang="es-ES" dirty="0"/>
          </a:p>
        </p:txBody>
      </p:sp>
      <p:sp>
        <p:nvSpPr>
          <p:cNvPr id="71" name="70 Elipse"/>
          <p:cNvSpPr/>
          <p:nvPr/>
        </p:nvSpPr>
        <p:spPr>
          <a:xfrm rot="1569710">
            <a:off x="7252629" y="1796150"/>
            <a:ext cx="1377965" cy="35005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CuadroTexto"/>
          <p:cNvSpPr txBox="1"/>
          <p:nvPr/>
        </p:nvSpPr>
        <p:spPr>
          <a:xfrm>
            <a:off x="8027155" y="1340060"/>
            <a:ext cx="1019831" cy="369332"/>
          </a:xfrm>
          <a:prstGeom prst="rect">
            <a:avLst/>
          </a:prstGeom>
          <a:noFill/>
        </p:spPr>
        <p:txBody>
          <a:bodyPr wrap="none" rtlCol="0">
            <a:spAutoFit/>
          </a:bodyPr>
          <a:lstStyle/>
          <a:p>
            <a:r>
              <a:rPr lang="es-ES" i="1" dirty="0" smtClean="0">
                <a:latin typeface="Times New Roman" panose="02020603050405020304" pitchFamily="18" charset="0"/>
                <a:cs typeface="Times New Roman" panose="02020603050405020304" pitchFamily="18" charset="0"/>
              </a:rPr>
              <a:t>D=X</a:t>
            </a:r>
            <a:r>
              <a:rPr lang="es-ES" i="1" baseline="-25000" dirty="0" smtClean="0">
                <a:latin typeface="Times New Roman" panose="02020603050405020304" pitchFamily="18" charset="0"/>
                <a:cs typeface="Times New Roman" panose="02020603050405020304" pitchFamily="18" charset="0"/>
              </a:rPr>
              <a:t>1</a:t>
            </a:r>
            <a:r>
              <a:rPr lang="es-ES" i="1" dirty="0" smtClean="0">
                <a:latin typeface="Times New Roman" panose="02020603050405020304" pitchFamily="18" charset="0"/>
                <a:cs typeface="Times New Roman" panose="02020603050405020304" pitchFamily="18" charset="0"/>
              </a:rPr>
              <a:t>-X</a:t>
            </a:r>
            <a:r>
              <a:rPr lang="es-ES" i="1" baseline="-25000" dirty="0">
                <a:latin typeface="Times New Roman" panose="02020603050405020304" pitchFamily="18" charset="0"/>
                <a:cs typeface="Times New Roman" panose="02020603050405020304" pitchFamily="18" charset="0"/>
              </a:rPr>
              <a:t>2</a:t>
            </a:r>
            <a:endParaRPr lang="es-ES" dirty="0"/>
          </a:p>
        </p:txBody>
      </p:sp>
      <p:sp>
        <p:nvSpPr>
          <p:cNvPr id="87" name="86 Flecha curvada hacia abajo"/>
          <p:cNvSpPr/>
          <p:nvPr/>
        </p:nvSpPr>
        <p:spPr>
          <a:xfrm>
            <a:off x="3415959" y="3391721"/>
            <a:ext cx="4473331" cy="529427"/>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8" name="87 Flecha curvada hacia abajo"/>
          <p:cNvSpPr/>
          <p:nvPr/>
        </p:nvSpPr>
        <p:spPr>
          <a:xfrm>
            <a:off x="3375941" y="2272417"/>
            <a:ext cx="4796459" cy="478852"/>
          </a:xfrm>
          <a:prstGeom prst="curvedDownArrow">
            <a:avLst>
              <a:gd name="adj1" fmla="val 25000"/>
              <a:gd name="adj2" fmla="val 50000"/>
              <a:gd name="adj3" fmla="val 3680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9" name="88 Flecha curvada hacia abajo"/>
          <p:cNvSpPr/>
          <p:nvPr/>
        </p:nvSpPr>
        <p:spPr>
          <a:xfrm>
            <a:off x="3509372" y="2701673"/>
            <a:ext cx="5096926" cy="573119"/>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0" name="89 Flecha curvada hacia abajo"/>
          <p:cNvSpPr/>
          <p:nvPr/>
        </p:nvSpPr>
        <p:spPr>
          <a:xfrm>
            <a:off x="3955083" y="1750887"/>
            <a:ext cx="4651215" cy="588373"/>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1" name="90 Flecha curvada hacia abajo"/>
          <p:cNvSpPr/>
          <p:nvPr/>
        </p:nvSpPr>
        <p:spPr>
          <a:xfrm>
            <a:off x="2993310" y="4053089"/>
            <a:ext cx="4314994" cy="349852"/>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3" name="92 Flecha curvada hacia abajo"/>
          <p:cNvSpPr/>
          <p:nvPr/>
        </p:nvSpPr>
        <p:spPr>
          <a:xfrm flipV="1">
            <a:off x="1514449" y="4314517"/>
            <a:ext cx="6512706" cy="654425"/>
          </a:xfrm>
          <a:prstGeom prst="curvedDownArrow">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4" name="93 CuadroTexto"/>
          <p:cNvSpPr txBox="1"/>
          <p:nvPr/>
        </p:nvSpPr>
        <p:spPr>
          <a:xfrm>
            <a:off x="7448015" y="2902547"/>
            <a:ext cx="724385" cy="584775"/>
          </a:xfrm>
          <a:prstGeom prst="rect">
            <a:avLst/>
          </a:prstGeom>
          <a:noFill/>
        </p:spPr>
        <p:txBody>
          <a:bodyPr wrap="square" rtlCol="0">
            <a:spAutoFit/>
          </a:bodyPr>
          <a:lstStyle/>
          <a:p>
            <a:r>
              <a:rPr lang="es-ES" sz="3200" b="1" i="1" dirty="0" err="1" smtClean="0">
                <a:latin typeface="Symbol" panose="05050102010706020507" pitchFamily="18" charset="2"/>
                <a:cs typeface="Times New Roman" panose="02020603050405020304" pitchFamily="18" charset="0"/>
              </a:rPr>
              <a:t>m</a:t>
            </a:r>
            <a:r>
              <a:rPr lang="es-ES" sz="3200" b="1" i="1" baseline="-25000" dirty="0" err="1" smtClean="0">
                <a:latin typeface="Times New Roman" panose="02020603050405020304" pitchFamily="18" charset="0"/>
                <a:cs typeface="Times New Roman" panose="02020603050405020304" pitchFamily="18" charset="0"/>
              </a:rPr>
              <a:t>D</a:t>
            </a:r>
            <a:endParaRPr lang="es-ES" sz="3200" b="1" dirty="0"/>
          </a:p>
        </p:txBody>
      </p:sp>
      <p:sp>
        <p:nvSpPr>
          <p:cNvPr id="95" name="94 CuadroTexto"/>
          <p:cNvSpPr txBox="1"/>
          <p:nvPr/>
        </p:nvSpPr>
        <p:spPr>
          <a:xfrm>
            <a:off x="5192968" y="2847568"/>
            <a:ext cx="591540" cy="584775"/>
          </a:xfrm>
          <a:prstGeom prst="rect">
            <a:avLst/>
          </a:prstGeom>
          <a:noFill/>
        </p:spPr>
        <p:txBody>
          <a:bodyPr wrap="square" rtlCol="0">
            <a:spAutoFit/>
          </a:bodyPr>
          <a:lstStyle/>
          <a:p>
            <a:r>
              <a:rPr lang="es-ES" sz="3200" b="1" i="1" dirty="0" smtClean="0">
                <a:solidFill>
                  <a:srgbClr val="FF0000"/>
                </a:solidFill>
                <a:latin typeface="Symbol" panose="05050102010706020507" pitchFamily="18" charset="2"/>
                <a:cs typeface="Times New Roman" panose="02020603050405020304" pitchFamily="18" charset="0"/>
              </a:rPr>
              <a:t>-</a:t>
            </a:r>
            <a:endParaRPr lang="es-ES" sz="3200" b="1" dirty="0">
              <a:solidFill>
                <a:srgbClr val="FF0000"/>
              </a:solidFill>
            </a:endParaRPr>
          </a:p>
        </p:txBody>
      </p:sp>
      <p:sp>
        <p:nvSpPr>
          <p:cNvPr id="96" name="95 Flecha derecha"/>
          <p:cNvSpPr/>
          <p:nvPr/>
        </p:nvSpPr>
        <p:spPr>
          <a:xfrm>
            <a:off x="6280690" y="3123893"/>
            <a:ext cx="1243638" cy="220469"/>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96 CuadroTexto"/>
          <p:cNvSpPr txBox="1"/>
          <p:nvPr/>
        </p:nvSpPr>
        <p:spPr>
          <a:xfrm>
            <a:off x="6347230" y="2787145"/>
            <a:ext cx="428322" cy="369332"/>
          </a:xfrm>
          <a:prstGeom prst="rect">
            <a:avLst/>
          </a:prstGeom>
          <a:noFill/>
        </p:spPr>
        <p:txBody>
          <a:bodyPr wrap="none" rtlCol="0">
            <a:spAutoFit/>
          </a:bodyPr>
          <a:lstStyle/>
          <a:p>
            <a:r>
              <a:rPr lang="es-ES" dirty="0" smtClean="0"/>
              <a:t>12</a:t>
            </a:r>
            <a:endParaRPr lang="es-ES" dirty="0"/>
          </a:p>
        </p:txBody>
      </p:sp>
      <p:sp>
        <p:nvSpPr>
          <p:cNvPr id="98" name="97 CuadroTexto"/>
          <p:cNvSpPr txBox="1"/>
          <p:nvPr/>
        </p:nvSpPr>
        <p:spPr>
          <a:xfrm>
            <a:off x="8322909" y="2381936"/>
            <a:ext cx="306494" cy="369332"/>
          </a:xfrm>
          <a:prstGeom prst="rect">
            <a:avLst/>
          </a:prstGeom>
          <a:noFill/>
        </p:spPr>
        <p:txBody>
          <a:bodyPr wrap="none" rtlCol="0">
            <a:spAutoFit/>
          </a:bodyPr>
          <a:lstStyle/>
          <a:p>
            <a:r>
              <a:rPr lang="es-ES" dirty="0" smtClean="0"/>
              <a:t>3</a:t>
            </a:r>
            <a:endParaRPr lang="es-ES" dirty="0"/>
          </a:p>
        </p:txBody>
      </p:sp>
      <p:sp>
        <p:nvSpPr>
          <p:cNvPr id="99" name="98 CuadroTexto"/>
          <p:cNvSpPr txBox="1"/>
          <p:nvPr/>
        </p:nvSpPr>
        <p:spPr>
          <a:xfrm>
            <a:off x="8296642" y="3287102"/>
            <a:ext cx="391454" cy="369332"/>
          </a:xfrm>
          <a:prstGeom prst="rect">
            <a:avLst/>
          </a:prstGeom>
          <a:noFill/>
        </p:spPr>
        <p:txBody>
          <a:bodyPr wrap="none" rtlCol="0">
            <a:spAutoFit/>
          </a:bodyPr>
          <a:lstStyle/>
          <a:p>
            <a:r>
              <a:rPr lang="es-ES" dirty="0" smtClean="0"/>
              <a:t>-1</a:t>
            </a:r>
            <a:endParaRPr lang="es-ES" dirty="0"/>
          </a:p>
        </p:txBody>
      </p:sp>
      <p:sp>
        <p:nvSpPr>
          <p:cNvPr id="100" name="99 CuadroTexto"/>
          <p:cNvSpPr txBox="1"/>
          <p:nvPr/>
        </p:nvSpPr>
        <p:spPr>
          <a:xfrm>
            <a:off x="8027156" y="2581318"/>
            <a:ext cx="306494" cy="369332"/>
          </a:xfrm>
          <a:prstGeom prst="rect">
            <a:avLst/>
          </a:prstGeom>
          <a:noFill/>
        </p:spPr>
        <p:txBody>
          <a:bodyPr wrap="none" rtlCol="0">
            <a:spAutoFit/>
          </a:bodyPr>
          <a:lstStyle/>
          <a:p>
            <a:r>
              <a:rPr lang="es-ES" dirty="0" smtClean="0"/>
              <a:t>2</a:t>
            </a:r>
            <a:endParaRPr lang="es-ES" dirty="0"/>
          </a:p>
        </p:txBody>
      </p:sp>
      <p:sp>
        <p:nvSpPr>
          <p:cNvPr id="101" name="100 CuadroTexto"/>
          <p:cNvSpPr txBox="1"/>
          <p:nvPr/>
        </p:nvSpPr>
        <p:spPr>
          <a:xfrm>
            <a:off x="7873224" y="3646226"/>
            <a:ext cx="306494" cy="369332"/>
          </a:xfrm>
          <a:prstGeom prst="rect">
            <a:avLst/>
          </a:prstGeom>
          <a:noFill/>
        </p:spPr>
        <p:txBody>
          <a:bodyPr wrap="none" rtlCol="0">
            <a:spAutoFit/>
          </a:bodyPr>
          <a:lstStyle/>
          <a:p>
            <a:r>
              <a:rPr lang="es-ES" dirty="0" smtClean="0"/>
              <a:t>0</a:t>
            </a:r>
            <a:endParaRPr lang="es-ES" dirty="0"/>
          </a:p>
        </p:txBody>
      </p:sp>
      <p:sp>
        <p:nvSpPr>
          <p:cNvPr id="102" name="101 CuadroTexto"/>
          <p:cNvSpPr txBox="1"/>
          <p:nvPr/>
        </p:nvSpPr>
        <p:spPr>
          <a:xfrm>
            <a:off x="7265302" y="4110096"/>
            <a:ext cx="306494" cy="369332"/>
          </a:xfrm>
          <a:prstGeom prst="rect">
            <a:avLst/>
          </a:prstGeom>
          <a:noFill/>
        </p:spPr>
        <p:txBody>
          <a:bodyPr wrap="none" rtlCol="0">
            <a:spAutoFit/>
          </a:bodyPr>
          <a:lstStyle/>
          <a:p>
            <a:r>
              <a:rPr lang="es-ES" dirty="0" smtClean="0"/>
              <a:t>2</a:t>
            </a:r>
            <a:endParaRPr lang="es-ES" dirty="0"/>
          </a:p>
        </p:txBody>
      </p:sp>
      <p:sp>
        <p:nvSpPr>
          <p:cNvPr id="105" name="104 CuadroTexto"/>
          <p:cNvSpPr txBox="1"/>
          <p:nvPr/>
        </p:nvSpPr>
        <p:spPr>
          <a:xfrm>
            <a:off x="4856354" y="1783132"/>
            <a:ext cx="428322" cy="369332"/>
          </a:xfrm>
          <a:prstGeom prst="rect">
            <a:avLst/>
          </a:prstGeom>
          <a:noFill/>
        </p:spPr>
        <p:txBody>
          <a:bodyPr wrap="none" rtlCol="0">
            <a:spAutoFit/>
          </a:bodyPr>
          <a:lstStyle/>
          <a:p>
            <a:r>
              <a:rPr lang="es-ES" dirty="0" smtClean="0"/>
              <a:t>11</a:t>
            </a:r>
            <a:endParaRPr lang="es-ES" dirty="0"/>
          </a:p>
        </p:txBody>
      </p:sp>
      <p:sp>
        <p:nvSpPr>
          <p:cNvPr id="106" name="105 CuadroTexto"/>
          <p:cNvSpPr txBox="1"/>
          <p:nvPr/>
        </p:nvSpPr>
        <p:spPr>
          <a:xfrm>
            <a:off x="6718161" y="1795413"/>
            <a:ext cx="306494" cy="369332"/>
          </a:xfrm>
          <a:prstGeom prst="rect">
            <a:avLst/>
          </a:prstGeom>
          <a:noFill/>
        </p:spPr>
        <p:txBody>
          <a:bodyPr wrap="none" rtlCol="0">
            <a:spAutoFit/>
          </a:bodyPr>
          <a:lstStyle/>
          <a:p>
            <a:r>
              <a:rPr lang="es-ES" dirty="0" smtClean="0"/>
              <a:t>7</a:t>
            </a:r>
            <a:endParaRPr lang="es-ES" dirty="0"/>
          </a:p>
        </p:txBody>
      </p:sp>
      <p:sp>
        <p:nvSpPr>
          <p:cNvPr id="107" name="106 CuadroTexto"/>
          <p:cNvSpPr txBox="1"/>
          <p:nvPr/>
        </p:nvSpPr>
        <p:spPr>
          <a:xfrm>
            <a:off x="8537070" y="2012604"/>
            <a:ext cx="306494" cy="369332"/>
          </a:xfrm>
          <a:prstGeom prst="rect">
            <a:avLst/>
          </a:prstGeom>
          <a:noFill/>
        </p:spPr>
        <p:txBody>
          <a:bodyPr wrap="none" rtlCol="0">
            <a:spAutoFit/>
          </a:bodyPr>
          <a:lstStyle/>
          <a:p>
            <a:r>
              <a:rPr lang="es-ES" dirty="0" smtClean="0"/>
              <a:t>4</a:t>
            </a:r>
            <a:endParaRPr lang="es-ES" dirty="0"/>
          </a:p>
        </p:txBody>
      </p:sp>
      <p:sp>
        <p:nvSpPr>
          <p:cNvPr id="108" name="107 CuadroTexto"/>
          <p:cNvSpPr txBox="1"/>
          <p:nvPr/>
        </p:nvSpPr>
        <p:spPr>
          <a:xfrm>
            <a:off x="7908500" y="4038893"/>
            <a:ext cx="306494" cy="369332"/>
          </a:xfrm>
          <a:prstGeom prst="rect">
            <a:avLst/>
          </a:prstGeom>
          <a:noFill/>
        </p:spPr>
        <p:txBody>
          <a:bodyPr wrap="none" rtlCol="0">
            <a:spAutoFit/>
          </a:bodyPr>
          <a:lstStyle/>
          <a:p>
            <a:r>
              <a:rPr lang="es-ES" dirty="0" smtClean="0"/>
              <a:t>5</a:t>
            </a:r>
            <a:endParaRPr lang="es-ES" dirty="0"/>
          </a:p>
        </p:txBody>
      </p:sp>
      <p:sp>
        <p:nvSpPr>
          <p:cNvPr id="112" name="111 CuadroTexto"/>
          <p:cNvSpPr txBox="1"/>
          <p:nvPr/>
        </p:nvSpPr>
        <p:spPr>
          <a:xfrm>
            <a:off x="419553" y="260648"/>
            <a:ext cx="8282347" cy="1200329"/>
          </a:xfrm>
          <a:prstGeom prst="rect">
            <a:avLst/>
          </a:prstGeom>
          <a:noFill/>
        </p:spPr>
        <p:txBody>
          <a:bodyPr wrap="square" rtlCol="0">
            <a:spAutoFit/>
          </a:bodyPr>
          <a:lstStyle/>
          <a:p>
            <a:pPr algn="just"/>
            <a:r>
              <a:rPr lang="es-ES" i="1" dirty="0" smtClean="0"/>
              <a:t>Cada persona de la población (haya o no participado de la experiencia) tiene asignada una diferencia (medida o potencialmente medida) en la población de diferencias. Interesa saber si, en promedio, esas diferencias son nulas o no (según las hipótesis de interés).</a:t>
            </a:r>
            <a:endParaRPr lang="es-ES" i="1" dirty="0"/>
          </a:p>
        </p:txBody>
      </p:sp>
    </p:spTree>
    <p:extLst>
      <p:ext uri="{BB962C8B-B14F-4D97-AF65-F5344CB8AC3E}">
        <p14:creationId xmlns:p14="http://schemas.microsoft.com/office/powerpoint/2010/main" val="42636573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95536" y="5373216"/>
            <a:ext cx="8628492"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t-Test para la Media de la Diferencia de Datos Pareados</a:t>
            </a:r>
          </a:p>
        </p:txBody>
      </p:sp>
      <mc:AlternateContent xmlns:mc="http://schemas.openxmlformats.org/markup-compatibility/2006" xmlns:a14="http://schemas.microsoft.com/office/drawing/2010/main">
        <mc:Choice Requires="a14">
          <p:sp>
            <p:nvSpPr>
              <p:cNvPr id="3" name="2 CuadroTexto"/>
              <p:cNvSpPr txBox="1"/>
              <p:nvPr/>
            </p:nvSpPr>
            <p:spPr>
              <a:xfrm>
                <a:off x="395536" y="529143"/>
                <a:ext cx="8424936" cy="5474576"/>
              </a:xfrm>
              <a:prstGeom prst="rect">
                <a:avLst/>
              </a:prstGeom>
              <a:noFill/>
            </p:spPr>
            <p:txBody>
              <a:bodyPr wrap="square" rtlCol="0">
                <a:spAutoFit/>
              </a:bodyPr>
              <a:lstStyle/>
              <a:p>
                <a:pPr algn="just">
                  <a:spcBef>
                    <a:spcPts val="600"/>
                  </a:spcBef>
                  <a:spcAft>
                    <a:spcPts val="600"/>
                  </a:spcAft>
                </a:pPr>
                <a:r>
                  <a:rPr lang="es-ES" sz="1900" dirty="0" smtClean="0"/>
                  <a:t>	Generada la población de diferencias, el problema se reduce al caso ya visto de probar una hipótesis sobre una media (</a:t>
                </a:r>
                <a:r>
                  <a:rPr lang="es-ES" sz="1900" i="1" dirty="0" err="1" smtClean="0">
                    <a:latin typeface="Symbol" panose="05050102010706020507" pitchFamily="18" charset="2"/>
                  </a:rPr>
                  <a:t>m</a:t>
                </a:r>
                <a:r>
                  <a:rPr lang="es-ES" sz="1900" baseline="-25000" dirty="0" err="1" smtClean="0"/>
                  <a:t>D</a:t>
                </a:r>
                <a:r>
                  <a:rPr lang="es-ES" sz="1900" dirty="0"/>
                  <a:t>)</a:t>
                </a:r>
                <a:r>
                  <a:rPr lang="es-ES" sz="1900" dirty="0" smtClean="0"/>
                  <a:t>  con desviación estándar desconocida y estimada por </a:t>
                </a:r>
                <a:r>
                  <a:rPr lang="es-ES" sz="1900" i="1" dirty="0" smtClean="0">
                    <a:latin typeface="Times New Roman" panose="02020603050405020304" pitchFamily="18" charset="0"/>
                    <a:cs typeface="Times New Roman" panose="02020603050405020304" pitchFamily="18" charset="0"/>
                  </a:rPr>
                  <a:t>S</a:t>
                </a:r>
                <a:r>
                  <a:rPr lang="es-ES" sz="1900" i="1" baseline="-25000" dirty="0" smtClean="0">
                    <a:latin typeface="Times New Roman" panose="02020603050405020304" pitchFamily="18" charset="0"/>
                    <a:cs typeface="Times New Roman" panose="02020603050405020304" pitchFamily="18" charset="0"/>
                  </a:rPr>
                  <a:t>D</a:t>
                </a:r>
                <a:r>
                  <a:rPr lang="es-ES" sz="1900" dirty="0" smtClean="0"/>
                  <a:t>.</a:t>
                </a:r>
              </a:p>
              <a:p>
                <a:pPr lvl="0">
                  <a:spcBef>
                    <a:spcPts val="600"/>
                  </a:spcBef>
                  <a:spcAft>
                    <a:spcPts val="600"/>
                  </a:spcAft>
                </a:pPr>
                <a:r>
                  <a:rPr lang="es-ES" sz="1900" dirty="0" smtClean="0"/>
                  <a:t>Variable	 	</a:t>
                </a:r>
                <a:r>
                  <a:rPr lang="es-ES" sz="1900" i="1" dirty="0" smtClean="0">
                    <a:solidFill>
                      <a:prstClr val="black"/>
                    </a:solidFill>
                    <a:latin typeface="Times New Roman" panose="02020603050405020304" pitchFamily="18" charset="0"/>
                    <a:cs typeface="Times New Roman" panose="02020603050405020304" pitchFamily="18" charset="0"/>
                  </a:rPr>
                  <a:t>D = X</a:t>
                </a:r>
                <a:r>
                  <a:rPr lang="es-ES" sz="1900" i="1" baseline="-25000" dirty="0" smtClean="0">
                    <a:solidFill>
                      <a:prstClr val="black"/>
                    </a:solidFill>
                    <a:latin typeface="Times New Roman" panose="02020603050405020304" pitchFamily="18" charset="0"/>
                    <a:cs typeface="Times New Roman" panose="02020603050405020304" pitchFamily="18" charset="0"/>
                  </a:rPr>
                  <a:t>1 </a:t>
                </a:r>
                <a:r>
                  <a:rPr lang="es-ES" sz="1900" i="1" dirty="0" smtClean="0">
                    <a:solidFill>
                      <a:prstClr val="black"/>
                    </a:solidFill>
                    <a:latin typeface="Times New Roman" panose="02020603050405020304" pitchFamily="18" charset="0"/>
                    <a:cs typeface="Times New Roman" panose="02020603050405020304" pitchFamily="18" charset="0"/>
                  </a:rPr>
                  <a:t>- X</a:t>
                </a:r>
                <a:r>
                  <a:rPr lang="es-ES" sz="1900" i="1" baseline="-25000" dirty="0" smtClean="0">
                    <a:solidFill>
                      <a:prstClr val="black"/>
                    </a:solidFill>
                    <a:latin typeface="Times New Roman" panose="02020603050405020304" pitchFamily="18" charset="0"/>
                    <a:cs typeface="Times New Roman" panose="02020603050405020304" pitchFamily="18" charset="0"/>
                  </a:rPr>
                  <a:t>2</a:t>
                </a:r>
              </a:p>
              <a:p>
                <a:pPr lvl="0">
                  <a:spcBef>
                    <a:spcPts val="600"/>
                  </a:spcBef>
                  <a:spcAft>
                    <a:spcPts val="600"/>
                  </a:spcAft>
                </a:pPr>
                <a:r>
                  <a:rPr lang="es-ES" sz="1900" dirty="0" smtClean="0">
                    <a:solidFill>
                      <a:prstClr val="black"/>
                    </a:solidFill>
                    <a:cs typeface="Times New Roman" panose="02020603050405020304" pitchFamily="18" charset="0"/>
                  </a:rPr>
                  <a:t>Supuesto 	</a:t>
                </a:r>
                <a:r>
                  <a:rPr lang="es-ES" sz="1900" i="1" dirty="0" smtClean="0">
                    <a:solidFill>
                      <a:prstClr val="black"/>
                    </a:solidFill>
                    <a:latin typeface="Times New Roman" panose="02020603050405020304" pitchFamily="18" charset="0"/>
                    <a:cs typeface="Times New Roman" panose="02020603050405020304" pitchFamily="18" charset="0"/>
                  </a:rPr>
                  <a:t>D </a:t>
                </a:r>
                <a:r>
                  <a:rPr lang="es-ES" sz="1900" i="1" dirty="0" smtClean="0">
                    <a:solidFill>
                      <a:prstClr val="black"/>
                    </a:solidFill>
                    <a:latin typeface="Times New Roman" panose="02020603050405020304" pitchFamily="18" charset="0"/>
                    <a:cs typeface="Times New Roman" panose="02020603050405020304" pitchFamily="18" charset="0"/>
                    <a:sym typeface="Symbol"/>
                  </a:rPr>
                  <a:t> N(</a:t>
                </a:r>
                <a:r>
                  <a:rPr lang="es-ES" sz="1900" i="1" dirty="0" err="1" smtClean="0">
                    <a:solidFill>
                      <a:prstClr val="black"/>
                    </a:solidFill>
                    <a:latin typeface="Symbol" panose="05050102010706020507" pitchFamily="18" charset="2"/>
                  </a:rPr>
                  <a:t>m</a:t>
                </a:r>
                <a:r>
                  <a:rPr lang="es-ES" sz="1900" i="1" baseline="-25000" dirty="0" err="1" smtClean="0">
                    <a:solidFill>
                      <a:prstClr val="black"/>
                    </a:solidFill>
                    <a:latin typeface="Times New Roman" panose="02020603050405020304" pitchFamily="18" charset="0"/>
                    <a:cs typeface="Times New Roman" panose="02020603050405020304" pitchFamily="18" charset="0"/>
                  </a:rPr>
                  <a:t>D</a:t>
                </a:r>
                <a:r>
                  <a:rPr lang="es-ES" sz="1900" dirty="0" smtClean="0">
                    <a:solidFill>
                      <a:prstClr val="black"/>
                    </a:solidFill>
                  </a:rPr>
                  <a:t>,</a:t>
                </a:r>
                <a:r>
                  <a:rPr lang="es-ES" sz="1900" i="1" dirty="0" smtClean="0">
                    <a:solidFill>
                      <a:prstClr val="black"/>
                    </a:solidFill>
                    <a:sym typeface="Symbol"/>
                  </a:rPr>
                  <a:t></a:t>
                </a:r>
                <a:r>
                  <a:rPr lang="es-ES" sz="1900" i="1" baseline="-25000" dirty="0" smtClean="0">
                    <a:solidFill>
                      <a:prstClr val="black"/>
                    </a:solidFill>
                    <a:latin typeface="Times New Roman" panose="02020603050405020304" pitchFamily="18" charset="0"/>
                    <a:cs typeface="Times New Roman" panose="02020603050405020304" pitchFamily="18" charset="0"/>
                  </a:rPr>
                  <a:t>D</a:t>
                </a:r>
                <a:r>
                  <a:rPr lang="es-ES" sz="1900" dirty="0" smtClean="0">
                    <a:solidFill>
                      <a:prstClr val="black"/>
                    </a:solidFill>
                    <a:latin typeface="Times New Roman" panose="02020603050405020304" pitchFamily="18" charset="0"/>
                    <a:cs typeface="Times New Roman" panose="02020603050405020304" pitchFamily="18" charset="0"/>
                  </a:rPr>
                  <a:t>)</a:t>
                </a:r>
              </a:p>
              <a:p>
                <a:pPr lvl="0">
                  <a:spcBef>
                    <a:spcPts val="600"/>
                  </a:spcBef>
                  <a:spcAft>
                    <a:spcPts val="600"/>
                  </a:spcAft>
                </a:pPr>
                <a:r>
                  <a:rPr lang="es-ES" sz="1900" dirty="0" smtClean="0">
                    <a:solidFill>
                      <a:prstClr val="black"/>
                    </a:solidFill>
                    <a:cs typeface="Times New Roman" panose="02020603050405020304" pitchFamily="18" charset="0"/>
                  </a:rPr>
                  <a:t>Hipótesis 	H</a:t>
                </a:r>
                <a:r>
                  <a:rPr lang="es-ES" sz="1900" baseline="-25000" dirty="0" smtClean="0">
                    <a:solidFill>
                      <a:prstClr val="black"/>
                    </a:solidFill>
                    <a:cs typeface="Times New Roman" panose="02020603050405020304" pitchFamily="18" charset="0"/>
                  </a:rPr>
                  <a:t>0</a:t>
                </a:r>
                <a:r>
                  <a:rPr lang="es-ES" sz="1900" dirty="0" smtClean="0">
                    <a:solidFill>
                      <a:prstClr val="black"/>
                    </a:solidFill>
                    <a:cs typeface="Times New Roman" panose="02020603050405020304" pitchFamily="18" charset="0"/>
                  </a:rPr>
                  <a:t>: </a:t>
                </a:r>
                <a:r>
                  <a:rPr lang="es-ES" sz="1900" i="1" dirty="0" err="1" smtClean="0">
                    <a:solidFill>
                      <a:prstClr val="black"/>
                    </a:solidFill>
                    <a:latin typeface="Symbol" panose="05050102010706020507" pitchFamily="18" charset="2"/>
                  </a:rPr>
                  <a:t>m</a:t>
                </a:r>
                <a:r>
                  <a:rPr lang="es-ES" sz="1900" i="1" baseline="-25000" dirty="0" err="1" smtClean="0">
                    <a:solidFill>
                      <a:prstClr val="black"/>
                    </a:solidFill>
                    <a:latin typeface="Times New Roman" panose="02020603050405020304" pitchFamily="18" charset="0"/>
                    <a:cs typeface="Times New Roman" panose="02020603050405020304" pitchFamily="18" charset="0"/>
                  </a:rPr>
                  <a:t>D</a:t>
                </a:r>
                <a:r>
                  <a:rPr lang="es-ES" sz="1900" dirty="0" smtClean="0">
                    <a:solidFill>
                      <a:prstClr val="black"/>
                    </a:solidFill>
                    <a:latin typeface="Times New Roman" panose="02020603050405020304" pitchFamily="18" charset="0"/>
                    <a:cs typeface="Times New Roman" panose="02020603050405020304" pitchFamily="18" charset="0"/>
                  </a:rPr>
                  <a:t>= </a:t>
                </a:r>
                <a:r>
                  <a:rPr lang="es-ES" sz="1900" i="1" dirty="0" smtClean="0">
                    <a:solidFill>
                      <a:prstClr val="black"/>
                    </a:solidFill>
                    <a:latin typeface="Symbol" panose="05050102010706020507" pitchFamily="18" charset="2"/>
                  </a:rPr>
                  <a:t>m</a:t>
                </a:r>
                <a:r>
                  <a:rPr lang="es-ES" sz="1900" i="1" baseline="-25000" dirty="0" smtClean="0">
                    <a:solidFill>
                      <a:prstClr val="black"/>
                    </a:solidFill>
                    <a:latin typeface="Times New Roman" panose="02020603050405020304" pitchFamily="18" charset="0"/>
                    <a:cs typeface="Times New Roman" panose="02020603050405020304" pitchFamily="18" charset="0"/>
                  </a:rPr>
                  <a:t>0   </a:t>
                </a:r>
                <a:r>
                  <a:rPr lang="es-ES" sz="1900" i="1" dirty="0" smtClean="0">
                    <a:solidFill>
                      <a:prstClr val="black"/>
                    </a:solidFill>
                    <a:latin typeface="Times New Roman" panose="02020603050405020304" pitchFamily="18" charset="0"/>
                    <a:cs typeface="Times New Roman" panose="02020603050405020304" pitchFamily="18" charset="0"/>
                  </a:rPr>
                  <a:t>   </a:t>
                </a:r>
                <a:r>
                  <a:rPr lang="es-ES" sz="1900" dirty="0" smtClean="0">
                    <a:solidFill>
                      <a:prstClr val="black"/>
                    </a:solidFill>
                    <a:cs typeface="Times New Roman" panose="02020603050405020304" pitchFamily="18" charset="0"/>
                  </a:rPr>
                  <a:t>vs 	H</a:t>
                </a:r>
                <a:r>
                  <a:rPr lang="es-ES" sz="1900" baseline="-25000" dirty="0" smtClean="0">
                    <a:solidFill>
                      <a:prstClr val="black"/>
                    </a:solidFill>
                    <a:cs typeface="Times New Roman" panose="02020603050405020304" pitchFamily="18" charset="0"/>
                  </a:rPr>
                  <a:t>1</a:t>
                </a:r>
                <a:r>
                  <a:rPr lang="es-ES" sz="1900" dirty="0" smtClean="0">
                    <a:solidFill>
                      <a:prstClr val="black"/>
                    </a:solidFill>
                    <a:cs typeface="Times New Roman" panose="02020603050405020304" pitchFamily="18" charset="0"/>
                  </a:rPr>
                  <a:t>: </a:t>
                </a:r>
                <a:r>
                  <a:rPr lang="es-ES" sz="1900" i="1" dirty="0" err="1" smtClean="0">
                    <a:solidFill>
                      <a:prstClr val="black"/>
                    </a:solidFill>
                    <a:latin typeface="Symbol" panose="05050102010706020507" pitchFamily="18" charset="2"/>
                  </a:rPr>
                  <a:t>m</a:t>
                </a:r>
                <a:r>
                  <a:rPr lang="es-ES" sz="1900" i="1" baseline="-25000" dirty="0" err="1" smtClean="0">
                    <a:solidFill>
                      <a:prstClr val="black"/>
                    </a:solidFill>
                    <a:latin typeface="Times New Roman" panose="02020603050405020304" pitchFamily="18" charset="0"/>
                    <a:cs typeface="Times New Roman" panose="02020603050405020304" pitchFamily="18" charset="0"/>
                  </a:rPr>
                  <a:t>D</a:t>
                </a:r>
                <a:r>
                  <a:rPr lang="es-ES" sz="1900" i="1" baseline="-25000" dirty="0" smtClean="0">
                    <a:solidFill>
                      <a:prstClr val="black"/>
                    </a:solidFill>
                    <a:latin typeface="Times New Roman" panose="02020603050405020304" pitchFamily="18" charset="0"/>
                    <a:cs typeface="Times New Roman" panose="02020603050405020304" pitchFamily="18" charset="0"/>
                  </a:rPr>
                  <a:t> </a:t>
                </a:r>
                <a:r>
                  <a:rPr lang="es-ES" sz="1900" dirty="0" smtClean="0">
                    <a:solidFill>
                      <a:prstClr val="black"/>
                    </a:solidFill>
                    <a:latin typeface="Times New Roman" panose="02020603050405020304" pitchFamily="18" charset="0"/>
                    <a:cs typeface="Times New Roman" panose="02020603050405020304" pitchFamily="18" charset="0"/>
                  </a:rPr>
                  <a:t>&lt; </a:t>
                </a:r>
                <a:r>
                  <a:rPr lang="es-ES" sz="1900" i="1" dirty="0">
                    <a:solidFill>
                      <a:prstClr val="black"/>
                    </a:solidFill>
                    <a:latin typeface="Symbol" panose="05050102010706020507" pitchFamily="18" charset="2"/>
                  </a:rPr>
                  <a:t>m</a:t>
                </a:r>
                <a:r>
                  <a:rPr lang="es-ES" sz="1900" i="1" baseline="-25000" dirty="0">
                    <a:solidFill>
                      <a:prstClr val="black"/>
                    </a:solidFill>
                    <a:latin typeface="Times New Roman" panose="02020603050405020304" pitchFamily="18" charset="0"/>
                    <a:cs typeface="Times New Roman" panose="02020603050405020304" pitchFamily="18" charset="0"/>
                  </a:rPr>
                  <a:t>0 </a:t>
                </a:r>
                <a:r>
                  <a:rPr lang="es-ES" sz="1900" i="1" baseline="-25000" dirty="0" smtClean="0">
                    <a:solidFill>
                      <a:prstClr val="black"/>
                    </a:solidFill>
                    <a:latin typeface="Times New Roman" panose="02020603050405020304" pitchFamily="18" charset="0"/>
                    <a:cs typeface="Times New Roman" panose="02020603050405020304" pitchFamily="18" charset="0"/>
                  </a:rPr>
                  <a:t> </a:t>
                </a:r>
                <a:r>
                  <a:rPr lang="es-ES" sz="1900" i="1" dirty="0" smtClean="0">
                    <a:solidFill>
                      <a:prstClr val="black"/>
                    </a:solidFill>
                    <a:latin typeface="Times New Roman" panose="02020603050405020304" pitchFamily="18" charset="0"/>
                    <a:cs typeface="Times New Roman" panose="02020603050405020304" pitchFamily="18" charset="0"/>
                  </a:rPr>
                  <a:t> ,  </a:t>
                </a:r>
                <a:r>
                  <a:rPr lang="es-ES" sz="1900" i="1" dirty="0" smtClean="0">
                    <a:solidFill>
                      <a:prstClr val="black"/>
                    </a:solidFill>
                    <a:latin typeface="Symbol" panose="05050102010706020507" pitchFamily="18" charset="2"/>
                  </a:rPr>
                  <a:t> </a:t>
                </a:r>
                <a:r>
                  <a:rPr lang="es-ES" sz="1900" i="1" dirty="0" err="1" smtClean="0">
                    <a:solidFill>
                      <a:prstClr val="black"/>
                    </a:solidFill>
                    <a:latin typeface="Symbol" panose="05050102010706020507" pitchFamily="18" charset="2"/>
                  </a:rPr>
                  <a:t>m</a:t>
                </a:r>
                <a:r>
                  <a:rPr lang="es-ES" sz="1900" i="1" baseline="-25000" dirty="0" err="1" smtClean="0">
                    <a:solidFill>
                      <a:prstClr val="black"/>
                    </a:solidFill>
                    <a:latin typeface="Times New Roman" panose="02020603050405020304" pitchFamily="18" charset="0"/>
                    <a:cs typeface="Times New Roman" panose="02020603050405020304" pitchFamily="18" charset="0"/>
                  </a:rPr>
                  <a:t>D</a:t>
                </a:r>
                <a:r>
                  <a:rPr lang="es-ES" sz="1900" i="1" baseline="-25000" dirty="0" smtClean="0">
                    <a:solidFill>
                      <a:prstClr val="black"/>
                    </a:solidFill>
                    <a:latin typeface="Times New Roman" panose="02020603050405020304" pitchFamily="18" charset="0"/>
                    <a:cs typeface="Times New Roman" panose="02020603050405020304" pitchFamily="18" charset="0"/>
                  </a:rPr>
                  <a:t> </a:t>
                </a:r>
                <a:r>
                  <a:rPr lang="es-ES" sz="1900" dirty="0" smtClean="0">
                    <a:solidFill>
                      <a:prstClr val="black"/>
                    </a:solidFill>
                    <a:latin typeface="Times New Roman" panose="02020603050405020304" pitchFamily="18" charset="0"/>
                    <a:cs typeface="Times New Roman" panose="02020603050405020304" pitchFamily="18" charset="0"/>
                  </a:rPr>
                  <a:t>&gt; </a:t>
                </a:r>
                <a:r>
                  <a:rPr lang="es-ES" sz="1900" i="1" dirty="0" smtClean="0">
                    <a:solidFill>
                      <a:prstClr val="black"/>
                    </a:solidFill>
                    <a:latin typeface="Symbol" panose="05050102010706020507" pitchFamily="18" charset="2"/>
                  </a:rPr>
                  <a:t>m</a:t>
                </a:r>
                <a:r>
                  <a:rPr lang="es-ES" sz="1900" i="1" baseline="-25000" dirty="0" smtClean="0">
                    <a:solidFill>
                      <a:prstClr val="black"/>
                    </a:solidFill>
                    <a:latin typeface="Times New Roman" panose="02020603050405020304" pitchFamily="18" charset="0"/>
                    <a:cs typeface="Times New Roman" panose="02020603050405020304" pitchFamily="18" charset="0"/>
                  </a:rPr>
                  <a:t>0      </a:t>
                </a:r>
                <a:r>
                  <a:rPr lang="es-ES" sz="1900" i="1" dirty="0" smtClean="0">
                    <a:solidFill>
                      <a:prstClr val="black"/>
                    </a:solidFill>
                    <a:latin typeface="Times New Roman" panose="02020603050405020304" pitchFamily="18" charset="0"/>
                    <a:cs typeface="Times New Roman" panose="02020603050405020304" pitchFamily="18" charset="0"/>
                  </a:rPr>
                  <a:t> </a:t>
                </a:r>
                <a:r>
                  <a:rPr lang="es-ES" sz="1900" dirty="0" smtClean="0">
                    <a:solidFill>
                      <a:prstClr val="black"/>
                    </a:solidFill>
                    <a:cs typeface="Times New Roman" panose="02020603050405020304" pitchFamily="18" charset="0"/>
                  </a:rPr>
                  <a:t>o</a:t>
                </a:r>
                <a:r>
                  <a:rPr lang="es-ES" sz="1900" i="1" baseline="-25000" dirty="0">
                    <a:solidFill>
                      <a:prstClr val="black"/>
                    </a:solidFill>
                    <a:latin typeface="Times New Roman" panose="02020603050405020304" pitchFamily="18" charset="0"/>
                    <a:cs typeface="Times New Roman" panose="02020603050405020304" pitchFamily="18" charset="0"/>
                  </a:rPr>
                  <a:t> </a:t>
                </a:r>
                <a:r>
                  <a:rPr lang="es-ES" sz="1900" i="1" dirty="0" smtClean="0">
                    <a:solidFill>
                      <a:prstClr val="black"/>
                    </a:solidFill>
                    <a:latin typeface="Times New Roman" panose="02020603050405020304" pitchFamily="18" charset="0"/>
                    <a:cs typeface="Times New Roman" panose="02020603050405020304" pitchFamily="18" charset="0"/>
                  </a:rPr>
                  <a:t>     </a:t>
                </a:r>
                <a:r>
                  <a:rPr lang="es-ES" sz="1900" i="1" dirty="0" err="1" smtClean="0">
                    <a:solidFill>
                      <a:prstClr val="black"/>
                    </a:solidFill>
                    <a:latin typeface="Symbol" panose="05050102010706020507" pitchFamily="18" charset="2"/>
                  </a:rPr>
                  <a:t>m</a:t>
                </a:r>
                <a:r>
                  <a:rPr lang="es-ES" sz="1900" i="1" baseline="-25000" dirty="0" err="1" smtClean="0">
                    <a:solidFill>
                      <a:prstClr val="black"/>
                    </a:solidFill>
                    <a:latin typeface="Times New Roman" panose="02020603050405020304" pitchFamily="18" charset="0"/>
                    <a:cs typeface="Times New Roman" panose="02020603050405020304" pitchFamily="18" charset="0"/>
                  </a:rPr>
                  <a:t>D</a:t>
                </a:r>
                <a:r>
                  <a:rPr lang="es-ES" sz="1900" i="1" baseline="-25000" dirty="0" smtClean="0">
                    <a:solidFill>
                      <a:prstClr val="black"/>
                    </a:solidFill>
                    <a:latin typeface="Times New Roman" panose="02020603050405020304" pitchFamily="18" charset="0"/>
                    <a:cs typeface="Times New Roman" panose="02020603050405020304" pitchFamily="18" charset="0"/>
                  </a:rPr>
                  <a:t> </a:t>
                </a:r>
                <a:r>
                  <a:rPr lang="es-ES" sz="1900" dirty="0" smtClean="0">
                    <a:solidFill>
                      <a:prstClr val="black"/>
                    </a:solidFill>
                    <a:latin typeface="Times New Roman" panose="02020603050405020304" pitchFamily="18" charset="0"/>
                    <a:cs typeface="Times New Roman" panose="02020603050405020304" pitchFamily="18" charset="0"/>
                    <a:sym typeface="Symbol"/>
                  </a:rPr>
                  <a:t></a:t>
                </a:r>
                <a:r>
                  <a:rPr lang="es-ES" sz="1900" dirty="0" smtClean="0">
                    <a:solidFill>
                      <a:prstClr val="black"/>
                    </a:solidFill>
                    <a:latin typeface="Times New Roman" panose="02020603050405020304" pitchFamily="18" charset="0"/>
                    <a:cs typeface="Times New Roman" panose="02020603050405020304" pitchFamily="18" charset="0"/>
                  </a:rPr>
                  <a:t> </a:t>
                </a:r>
                <a:r>
                  <a:rPr lang="es-ES" sz="1900" i="1" dirty="0">
                    <a:solidFill>
                      <a:prstClr val="black"/>
                    </a:solidFill>
                    <a:latin typeface="Symbol" panose="05050102010706020507" pitchFamily="18" charset="2"/>
                  </a:rPr>
                  <a:t>m</a:t>
                </a:r>
                <a:r>
                  <a:rPr lang="es-ES" sz="1900" i="1" baseline="-25000" dirty="0">
                    <a:solidFill>
                      <a:prstClr val="black"/>
                    </a:solidFill>
                    <a:latin typeface="Times New Roman" panose="02020603050405020304" pitchFamily="18" charset="0"/>
                    <a:cs typeface="Times New Roman" panose="02020603050405020304" pitchFamily="18" charset="0"/>
                  </a:rPr>
                  <a:t>0 </a:t>
                </a:r>
                <a:endParaRPr lang="es-ES" sz="1900" i="1" baseline="-25000" dirty="0" smtClean="0">
                  <a:solidFill>
                    <a:prstClr val="black"/>
                  </a:solidFill>
                  <a:latin typeface="Times New Roman" panose="02020603050405020304" pitchFamily="18" charset="0"/>
                  <a:cs typeface="Times New Roman" panose="02020603050405020304" pitchFamily="18" charset="0"/>
                </a:endParaRPr>
              </a:p>
              <a:p>
                <a:pPr lvl="0">
                  <a:spcBef>
                    <a:spcPts val="600"/>
                  </a:spcBef>
                  <a:spcAft>
                    <a:spcPts val="600"/>
                  </a:spcAft>
                </a:pPr>
                <a:r>
                  <a:rPr lang="es-ES" sz="1900" dirty="0" smtClean="0">
                    <a:solidFill>
                      <a:prstClr val="black"/>
                    </a:solidFill>
                    <a:cs typeface="Times New Roman" panose="02020603050405020304" pitchFamily="18" charset="0"/>
                  </a:rPr>
                  <a:t>Estadístico	</a:t>
                </a:r>
                <a:r>
                  <a:rPr lang="es-ES" sz="1900" dirty="0">
                    <a:solidFill>
                      <a:prstClr val="black"/>
                    </a:solidFill>
                  </a:rPr>
                  <a:t> </a:t>
                </a:r>
                <a:r>
                  <a:rPr lang="es-ES" sz="1900" i="1" dirty="0">
                    <a:solidFill>
                      <a:prstClr val="black"/>
                    </a:solidFill>
                    <a:latin typeface="Times New Roman" panose="02020603050405020304" pitchFamily="18" charset="0"/>
                    <a:cs typeface="Times New Roman" panose="02020603050405020304" pitchFamily="18" charset="0"/>
                    <a:sym typeface="Symbol"/>
                  </a:rPr>
                  <a:t>t</a:t>
                </a:r>
                <a14:m>
                  <m:oMath xmlns:m="http://schemas.openxmlformats.org/officeDocument/2006/math">
                    <m:r>
                      <a:rPr lang="es-ES" sz="1900" b="0" i="1" smtClean="0">
                        <a:solidFill>
                          <a:prstClr val="black"/>
                        </a:solidFill>
                        <a:latin typeface="Cambria Math"/>
                      </a:rPr>
                      <m:t> =</m:t>
                    </m:r>
                    <m:f>
                      <m:fPr>
                        <m:ctrlPr>
                          <a:rPr lang="es-ES" sz="1900" i="1">
                            <a:solidFill>
                              <a:prstClr val="black"/>
                            </a:solidFill>
                            <a:latin typeface="Cambria Math" panose="02040503050406030204" pitchFamily="18" charset="0"/>
                          </a:rPr>
                        </m:ctrlPr>
                      </m:fPr>
                      <m:num>
                        <m:acc>
                          <m:accPr>
                            <m:chr m:val="̅"/>
                            <m:ctrlPr>
                              <a:rPr lang="es-ES" sz="1900" i="1">
                                <a:solidFill>
                                  <a:prstClr val="black"/>
                                </a:solidFill>
                                <a:latin typeface="Cambria Math" panose="02040503050406030204" pitchFamily="18" charset="0"/>
                              </a:rPr>
                            </m:ctrlPr>
                          </m:accPr>
                          <m:e>
                            <m:r>
                              <a:rPr lang="es-ES" sz="1900" b="0" i="1" smtClean="0">
                                <a:solidFill>
                                  <a:prstClr val="black"/>
                                </a:solidFill>
                                <a:latin typeface="Cambria Math"/>
                              </a:rPr>
                              <m:t>𝐷</m:t>
                            </m:r>
                          </m:e>
                        </m:acc>
                        <m:r>
                          <a:rPr lang="es-ES" sz="1900" i="1">
                            <a:solidFill>
                              <a:prstClr val="black"/>
                            </a:solidFill>
                            <a:latin typeface="Cambria Math"/>
                          </a:rPr>
                          <m:t>−</m:t>
                        </m:r>
                        <m:sSub>
                          <m:sSubPr>
                            <m:ctrlPr>
                              <a:rPr lang="es-ES" sz="1900" i="1">
                                <a:solidFill>
                                  <a:prstClr val="black"/>
                                </a:solidFill>
                                <a:latin typeface="Cambria Math" panose="02040503050406030204" pitchFamily="18" charset="0"/>
                              </a:rPr>
                            </m:ctrlPr>
                          </m:sSubPr>
                          <m:e>
                            <m:r>
                              <a:rPr lang="es-ES" sz="1900" i="1">
                                <a:solidFill>
                                  <a:prstClr val="black"/>
                                </a:solidFill>
                                <a:latin typeface="Cambria Math"/>
                                <a:ea typeface="Cambria Math"/>
                              </a:rPr>
                              <m:t>𝜇</m:t>
                            </m:r>
                          </m:e>
                          <m:sub>
                            <m:r>
                              <a:rPr lang="es-ES" sz="1900" i="1">
                                <a:solidFill>
                                  <a:prstClr val="black"/>
                                </a:solidFill>
                                <a:latin typeface="Cambria Math"/>
                              </a:rPr>
                              <m:t>0</m:t>
                            </m:r>
                          </m:sub>
                        </m:sSub>
                      </m:num>
                      <m:den>
                        <m:f>
                          <m:fPr>
                            <m:ctrlPr>
                              <a:rPr lang="es-ES" sz="1900" i="1">
                                <a:solidFill>
                                  <a:prstClr val="black"/>
                                </a:solidFill>
                                <a:latin typeface="Cambria Math" panose="02040503050406030204" pitchFamily="18" charset="0"/>
                              </a:rPr>
                            </m:ctrlPr>
                          </m:fPr>
                          <m:num>
                            <m:r>
                              <a:rPr lang="es-ES" sz="1900" i="1">
                                <a:solidFill>
                                  <a:prstClr val="black"/>
                                </a:solidFill>
                                <a:latin typeface="Cambria Math"/>
                              </a:rPr>
                              <m:t>𝑆</m:t>
                            </m:r>
                            <m:r>
                              <a:rPr lang="es-ES" sz="1900" b="0" i="1" baseline="-25000" smtClean="0">
                                <a:solidFill>
                                  <a:prstClr val="black"/>
                                </a:solidFill>
                                <a:latin typeface="Cambria Math"/>
                              </a:rPr>
                              <m:t>𝐷</m:t>
                            </m:r>
                          </m:num>
                          <m:den>
                            <m:rad>
                              <m:radPr>
                                <m:degHide m:val="on"/>
                                <m:ctrlPr>
                                  <a:rPr lang="es-ES" sz="1900" i="1">
                                    <a:solidFill>
                                      <a:prstClr val="black"/>
                                    </a:solidFill>
                                    <a:latin typeface="Cambria Math" panose="02040503050406030204" pitchFamily="18" charset="0"/>
                                  </a:rPr>
                                </m:ctrlPr>
                              </m:radPr>
                              <m:deg/>
                              <m:e>
                                <m:r>
                                  <a:rPr lang="es-ES" sz="1900" i="1">
                                    <a:solidFill>
                                      <a:prstClr val="black"/>
                                    </a:solidFill>
                                    <a:latin typeface="Cambria Math"/>
                                  </a:rPr>
                                  <m:t>𝑛</m:t>
                                </m:r>
                              </m:e>
                            </m:rad>
                          </m:den>
                        </m:f>
                      </m:den>
                    </m:f>
                  </m:oMath>
                </a14:m>
                <a:r>
                  <a:rPr lang="es-ES" sz="1900" i="1" dirty="0">
                    <a:solidFill>
                      <a:prstClr val="black"/>
                    </a:solidFill>
                    <a:latin typeface="Times New Roman" panose="02020603050405020304" pitchFamily="18" charset="0"/>
                    <a:cs typeface="Times New Roman" panose="02020603050405020304" pitchFamily="18" charset="0"/>
                    <a:sym typeface="Symbol"/>
                  </a:rPr>
                  <a:t> </a:t>
                </a:r>
                <a:r>
                  <a:rPr lang="es-ES" sz="1900" i="1" dirty="0" smtClean="0">
                    <a:solidFill>
                      <a:prstClr val="black"/>
                    </a:solidFill>
                    <a:latin typeface="Times New Roman" panose="02020603050405020304" pitchFamily="18" charset="0"/>
                    <a:cs typeface="Times New Roman" panose="02020603050405020304" pitchFamily="18" charset="0"/>
                    <a:sym typeface="Symbol"/>
                  </a:rPr>
                  <a:t>t</a:t>
                </a:r>
                <a:r>
                  <a:rPr lang="es-ES" sz="1900" i="1" baseline="-25000" dirty="0" smtClean="0">
                    <a:solidFill>
                      <a:prstClr val="black"/>
                    </a:solidFill>
                    <a:latin typeface="Times New Roman" panose="02020603050405020304" pitchFamily="18" charset="0"/>
                    <a:cs typeface="Times New Roman" panose="02020603050405020304" pitchFamily="18" charset="0"/>
                    <a:sym typeface="Symbol"/>
                  </a:rPr>
                  <a:t>n-1     </a:t>
                </a:r>
                <a:r>
                  <a:rPr lang="es-ES" sz="1900" dirty="0" smtClean="0">
                    <a:solidFill>
                      <a:prstClr val="black"/>
                    </a:solidFill>
                    <a:cs typeface="Times New Roman" panose="02020603050405020304" pitchFamily="18" charset="0"/>
                    <a:sym typeface="Symbol"/>
                  </a:rPr>
                  <a:t>bajo H</a:t>
                </a:r>
                <a:r>
                  <a:rPr lang="es-ES" sz="1900" baseline="-25000" dirty="0" smtClean="0">
                    <a:solidFill>
                      <a:prstClr val="black"/>
                    </a:solidFill>
                    <a:cs typeface="Times New Roman" panose="02020603050405020304" pitchFamily="18" charset="0"/>
                    <a:sym typeface="Symbol"/>
                  </a:rPr>
                  <a:t>0</a:t>
                </a:r>
              </a:p>
              <a:p>
                <a:pPr lvl="0">
                  <a:spcBef>
                    <a:spcPts val="600"/>
                  </a:spcBef>
                  <a:spcAft>
                    <a:spcPts val="600"/>
                  </a:spcAft>
                </a:pPr>
                <a:r>
                  <a:rPr lang="es-ES" sz="1900" dirty="0" smtClean="0">
                    <a:solidFill>
                      <a:prstClr val="black"/>
                    </a:solidFill>
                    <a:cs typeface="Times New Roman" panose="02020603050405020304" pitchFamily="18" charset="0"/>
                    <a:sym typeface="Symbol"/>
                  </a:rPr>
                  <a:t>Cálculo del valor observado del Estadístico.</a:t>
                </a:r>
              </a:p>
              <a:p>
                <a:pPr lvl="0" algn="just">
                  <a:spcBef>
                    <a:spcPts val="600"/>
                  </a:spcBef>
                  <a:spcAft>
                    <a:spcPts val="600"/>
                  </a:spcAft>
                </a:pPr>
                <a:r>
                  <a:rPr lang="es-ES" sz="1900" dirty="0">
                    <a:solidFill>
                      <a:prstClr val="black"/>
                    </a:solidFill>
                    <a:cs typeface="Times New Roman" panose="02020603050405020304" pitchFamily="18" charset="0"/>
                    <a:sym typeface="Symbol"/>
                  </a:rPr>
                  <a:t>	</a:t>
                </a:r>
                <a:r>
                  <a:rPr lang="es-ES" sz="1900" dirty="0" smtClean="0">
                    <a:solidFill>
                      <a:prstClr val="black"/>
                    </a:solidFill>
                    <a:cs typeface="Times New Roman" panose="02020603050405020304" pitchFamily="18" charset="0"/>
                    <a:sym typeface="Symbol"/>
                  </a:rPr>
                  <a:t>Se restan los valores de los pares observados (siempre en el mismo sentido) y con la muestra de las diferencias se procede a calcular la media y la desviación estándar.</a:t>
                </a:r>
              </a:p>
              <a:p>
                <a:pPr lvl="0">
                  <a:spcBef>
                    <a:spcPts val="1200"/>
                  </a:spcBef>
                  <a:spcAft>
                    <a:spcPts val="1200"/>
                  </a:spcAft>
                </a:pPr>
                <a:endParaRPr lang="es-ES" baseline="-25000" dirty="0">
                  <a:solidFill>
                    <a:prstClr val="black"/>
                  </a:solidFill>
                  <a:cs typeface="Times New Roman" panose="02020603050405020304" pitchFamily="18" charset="0"/>
                </a:endParaRPr>
              </a:p>
              <a:p>
                <a:pPr lvl="0"/>
                <a:endParaRPr lang="es-ES" sz="24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395536" y="529143"/>
                <a:ext cx="8424936" cy="5474576"/>
              </a:xfrm>
              <a:prstGeom prst="rect">
                <a:avLst/>
              </a:prstGeom>
              <a:blipFill rotWithShape="1">
                <a:blip r:embed="rId2"/>
                <a:stretch>
                  <a:fillRect l="-724" t="-668" r="-651"/>
                </a:stretch>
              </a:blipFill>
            </p:spPr>
            <p:txBody>
              <a:bodyPr/>
              <a:lstStyle/>
              <a:p>
                <a:r>
                  <a:rPr lang="es-ES">
                    <a:noFill/>
                  </a:rPr>
                  <a:t> </a:t>
                </a:r>
              </a:p>
            </p:txBody>
          </p:sp>
        </mc:Fallback>
      </mc:AlternateContent>
    </p:spTree>
    <p:extLst>
      <p:ext uri="{BB962C8B-B14F-4D97-AF65-F5344CB8AC3E}">
        <p14:creationId xmlns:p14="http://schemas.microsoft.com/office/powerpoint/2010/main" val="28564228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012160" y="5661248"/>
            <a:ext cx="3011868"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endParaRPr lang="es-ES" sz="4400" dirty="0" smtClean="0"/>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6300192" y="5661248"/>
            <a:ext cx="2516196"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Ejemplo</a:t>
            </a:r>
          </a:p>
        </p:txBody>
      </p:sp>
      <p:sp>
        <p:nvSpPr>
          <p:cNvPr id="4" name="3 CuadroTexto"/>
          <p:cNvSpPr txBox="1"/>
          <p:nvPr/>
        </p:nvSpPr>
        <p:spPr>
          <a:xfrm>
            <a:off x="555022" y="764704"/>
            <a:ext cx="7788450" cy="5170646"/>
          </a:xfrm>
          <a:prstGeom prst="rect">
            <a:avLst/>
          </a:prstGeom>
          <a:noFill/>
        </p:spPr>
        <p:txBody>
          <a:bodyPr wrap="square" rtlCol="0">
            <a:spAutoFit/>
          </a:bodyPr>
          <a:lstStyle/>
          <a:p>
            <a:pPr algn="just">
              <a:lnSpc>
                <a:spcPct val="150000"/>
              </a:lnSpc>
            </a:pPr>
            <a:r>
              <a:rPr lang="es-ES" dirty="0" smtClean="0"/>
              <a:t>	</a:t>
            </a:r>
            <a:r>
              <a:rPr lang="es-ES" sz="2000" dirty="0" smtClean="0"/>
              <a:t>En el contexto de un estudio para analizar el efecto que tiene la Terapia de activación conductual como tratamiento de ansiedad y depresión en supervivientes de cáncer se administró la </a:t>
            </a:r>
            <a:r>
              <a:rPr lang="en-US" sz="2000" dirty="0" smtClean="0">
                <a:solidFill>
                  <a:prstClr val="black"/>
                </a:solidFill>
              </a:rPr>
              <a:t>Anxiety </a:t>
            </a:r>
            <a:r>
              <a:rPr lang="en-US" sz="2000" dirty="0">
                <a:solidFill>
                  <a:prstClr val="black"/>
                </a:solidFill>
              </a:rPr>
              <a:t>subscale of HADS </a:t>
            </a:r>
            <a:r>
              <a:rPr lang="es-ES" sz="2000" dirty="0" smtClean="0"/>
              <a:t>a una muestra de 17 personas elegidas aleatoriamente entre las que se curaron de algún tipo de cáncer en cierta localidad española. Respondieron el HADS antes y después de recibir la terapia. Los resultados fueron cargados en la base </a:t>
            </a:r>
            <a:r>
              <a:rPr lang="es-ES" sz="2000" dirty="0" err="1" smtClean="0"/>
              <a:t>Sx</a:t>
            </a:r>
            <a:r>
              <a:rPr lang="es-ES" sz="2000" dirty="0" smtClean="0"/>
              <a:t>. A partir de los mismos, pruebe con un nivel del 1% que la terapia es efectiva para bajar la ansiedad. Realice el procedimiento manualmente y verifique los resultados con la salida de un software.</a:t>
            </a:r>
          </a:p>
        </p:txBody>
      </p:sp>
    </p:spTree>
    <p:extLst>
      <p:ext uri="{BB962C8B-B14F-4D97-AF65-F5344CB8AC3E}">
        <p14:creationId xmlns:p14="http://schemas.microsoft.com/office/powerpoint/2010/main" val="1147470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516216" y="5661248"/>
            <a:ext cx="2300172"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Planteo</a:t>
            </a:r>
          </a:p>
        </p:txBody>
      </p:sp>
      <mc:AlternateContent xmlns:mc="http://schemas.openxmlformats.org/markup-compatibility/2006" xmlns:a14="http://schemas.microsoft.com/office/drawing/2010/main">
        <mc:Choice Requires="a14">
          <p:sp>
            <p:nvSpPr>
              <p:cNvPr id="4" name="3 Rectángulo"/>
              <p:cNvSpPr/>
              <p:nvPr/>
            </p:nvSpPr>
            <p:spPr>
              <a:xfrm>
                <a:off x="323528" y="404664"/>
                <a:ext cx="8492860" cy="5504327"/>
              </a:xfrm>
              <a:prstGeom prst="rect">
                <a:avLst/>
              </a:prstGeom>
            </p:spPr>
            <p:txBody>
              <a:bodyPr wrap="square">
                <a:spAutoFit/>
              </a:bodyPr>
              <a:lstStyle/>
              <a:p>
                <a:pPr lvl="0" algn="just">
                  <a:spcBef>
                    <a:spcPts val="1200"/>
                  </a:spcBef>
                </a:pPr>
                <a:r>
                  <a:rPr lang="es-ES" sz="2200" i="1" dirty="0" smtClean="0">
                    <a:solidFill>
                      <a:prstClr val="black"/>
                    </a:solidFill>
                    <a:latin typeface="Times New Roman" panose="02020603050405020304" pitchFamily="18" charset="0"/>
                    <a:cs typeface="Times New Roman" panose="02020603050405020304" pitchFamily="18" charset="0"/>
                  </a:rPr>
                  <a:t>X</a:t>
                </a:r>
                <a:r>
                  <a:rPr lang="es-ES" sz="2200" i="1" baseline="-25000" dirty="0">
                    <a:solidFill>
                      <a:prstClr val="black"/>
                    </a:solidFill>
                    <a:latin typeface="Times New Roman" panose="02020603050405020304" pitchFamily="18" charset="0"/>
                    <a:cs typeface="Times New Roman" panose="02020603050405020304" pitchFamily="18" charset="0"/>
                  </a:rPr>
                  <a:t>1</a:t>
                </a:r>
                <a:r>
                  <a:rPr lang="es-ES" sz="2200" dirty="0">
                    <a:solidFill>
                      <a:prstClr val="black"/>
                    </a:solidFill>
                  </a:rPr>
                  <a:t> = Puntaje </a:t>
                </a:r>
                <a:r>
                  <a:rPr lang="es-ES" sz="2200" dirty="0" smtClean="0">
                    <a:solidFill>
                      <a:prstClr val="black"/>
                    </a:solidFill>
                  </a:rPr>
                  <a:t>que tendrían las personas curadas de cáncer si respondieran a la HADS antes de recibir la terapia.</a:t>
                </a:r>
                <a:endParaRPr lang="es-ES" sz="2200" dirty="0">
                  <a:solidFill>
                    <a:prstClr val="black"/>
                  </a:solidFill>
                </a:endParaRPr>
              </a:p>
              <a:p>
                <a:pPr lvl="0" algn="just">
                  <a:spcBef>
                    <a:spcPts val="1200"/>
                  </a:spcBef>
                </a:pPr>
                <a:r>
                  <a:rPr lang="es-ES" sz="2200" i="1" dirty="0" smtClean="0">
                    <a:solidFill>
                      <a:prstClr val="black"/>
                    </a:solidFill>
                    <a:latin typeface="Times New Roman" panose="02020603050405020304" pitchFamily="18" charset="0"/>
                    <a:cs typeface="Times New Roman" panose="02020603050405020304" pitchFamily="18" charset="0"/>
                  </a:rPr>
                  <a:t>X</a:t>
                </a:r>
                <a:r>
                  <a:rPr lang="es-ES" sz="2200" i="1" baseline="-25000" dirty="0" smtClean="0">
                    <a:solidFill>
                      <a:prstClr val="black"/>
                    </a:solidFill>
                    <a:latin typeface="Times New Roman" panose="02020603050405020304" pitchFamily="18" charset="0"/>
                    <a:cs typeface="Times New Roman" panose="02020603050405020304" pitchFamily="18" charset="0"/>
                  </a:rPr>
                  <a:t>2</a:t>
                </a:r>
                <a:r>
                  <a:rPr lang="es-ES" sz="2200" dirty="0" smtClean="0">
                    <a:solidFill>
                      <a:prstClr val="black"/>
                    </a:solidFill>
                  </a:rPr>
                  <a:t> </a:t>
                </a:r>
                <a:r>
                  <a:rPr lang="es-ES" sz="2200" dirty="0">
                    <a:solidFill>
                      <a:prstClr val="black"/>
                    </a:solidFill>
                  </a:rPr>
                  <a:t>= </a:t>
                </a:r>
                <a:r>
                  <a:rPr lang="es-ES" sz="2200" dirty="0" smtClean="0">
                    <a:solidFill>
                      <a:prstClr val="black"/>
                    </a:solidFill>
                  </a:rPr>
                  <a:t>Puntaje </a:t>
                </a:r>
                <a:r>
                  <a:rPr lang="es-ES" sz="2200" dirty="0">
                    <a:solidFill>
                      <a:prstClr val="black"/>
                    </a:solidFill>
                  </a:rPr>
                  <a:t>que tendrían las personas </a:t>
                </a:r>
                <a:r>
                  <a:rPr lang="es-ES" sz="2200" dirty="0" smtClean="0">
                    <a:solidFill>
                      <a:prstClr val="black"/>
                    </a:solidFill>
                  </a:rPr>
                  <a:t>curadas </a:t>
                </a:r>
                <a:r>
                  <a:rPr lang="es-ES" sz="2200" dirty="0">
                    <a:solidFill>
                      <a:prstClr val="black"/>
                    </a:solidFill>
                  </a:rPr>
                  <a:t>de cáncer si respondieran a la HADS </a:t>
                </a:r>
                <a:r>
                  <a:rPr lang="es-ES" sz="2200" dirty="0" smtClean="0">
                    <a:solidFill>
                      <a:prstClr val="black"/>
                    </a:solidFill>
                  </a:rPr>
                  <a:t>después </a:t>
                </a:r>
                <a:r>
                  <a:rPr lang="es-ES" sz="2200" dirty="0">
                    <a:solidFill>
                      <a:prstClr val="black"/>
                    </a:solidFill>
                  </a:rPr>
                  <a:t>de recibir la terapia</a:t>
                </a:r>
                <a:r>
                  <a:rPr lang="es-ES" sz="2200" dirty="0" smtClean="0">
                    <a:solidFill>
                      <a:prstClr val="black"/>
                    </a:solidFill>
                  </a:rPr>
                  <a:t>.</a:t>
                </a:r>
              </a:p>
              <a:p>
                <a:pPr lvl="0">
                  <a:spcBef>
                    <a:spcPts val="600"/>
                  </a:spcBef>
                  <a:spcAft>
                    <a:spcPts val="600"/>
                  </a:spcAft>
                </a:pPr>
                <a:r>
                  <a:rPr lang="es-ES" sz="2200" i="1" dirty="0">
                    <a:solidFill>
                      <a:prstClr val="black"/>
                    </a:solidFill>
                    <a:latin typeface="Times New Roman" panose="02020603050405020304" pitchFamily="18" charset="0"/>
                    <a:cs typeface="Times New Roman" panose="02020603050405020304" pitchFamily="18" charset="0"/>
                  </a:rPr>
                  <a:t>D = X</a:t>
                </a:r>
                <a:r>
                  <a:rPr lang="es-ES" sz="2200" i="1" baseline="-25000" dirty="0">
                    <a:solidFill>
                      <a:prstClr val="black"/>
                    </a:solidFill>
                    <a:latin typeface="Times New Roman" panose="02020603050405020304" pitchFamily="18" charset="0"/>
                    <a:cs typeface="Times New Roman" panose="02020603050405020304" pitchFamily="18" charset="0"/>
                  </a:rPr>
                  <a:t>1 </a:t>
                </a:r>
                <a:r>
                  <a:rPr lang="es-ES" sz="2200" i="1" dirty="0">
                    <a:solidFill>
                      <a:prstClr val="black"/>
                    </a:solidFill>
                    <a:latin typeface="Times New Roman" panose="02020603050405020304" pitchFamily="18" charset="0"/>
                    <a:cs typeface="Times New Roman" panose="02020603050405020304" pitchFamily="18" charset="0"/>
                  </a:rPr>
                  <a:t>- </a:t>
                </a:r>
                <a:r>
                  <a:rPr lang="es-ES" sz="2200" i="1" dirty="0" smtClean="0">
                    <a:solidFill>
                      <a:prstClr val="black"/>
                    </a:solidFill>
                    <a:latin typeface="Times New Roman" panose="02020603050405020304" pitchFamily="18" charset="0"/>
                    <a:cs typeface="Times New Roman" panose="02020603050405020304" pitchFamily="18" charset="0"/>
                  </a:rPr>
                  <a:t>X</a:t>
                </a:r>
                <a:r>
                  <a:rPr lang="es-ES" sz="2200" i="1" baseline="-25000" dirty="0" smtClean="0">
                    <a:solidFill>
                      <a:prstClr val="black"/>
                    </a:solidFill>
                    <a:latin typeface="Times New Roman" panose="02020603050405020304" pitchFamily="18" charset="0"/>
                    <a:cs typeface="Times New Roman" panose="02020603050405020304" pitchFamily="18" charset="0"/>
                  </a:rPr>
                  <a:t>2</a:t>
                </a:r>
              </a:p>
              <a:p>
                <a:pPr lvl="0">
                  <a:spcBef>
                    <a:spcPts val="600"/>
                  </a:spcBef>
                  <a:spcAft>
                    <a:spcPts val="600"/>
                  </a:spcAft>
                </a:pPr>
                <a:r>
                  <a:rPr lang="es-ES" sz="2200" dirty="0">
                    <a:solidFill>
                      <a:prstClr val="black"/>
                    </a:solidFill>
                    <a:cs typeface="Times New Roman" panose="02020603050405020304" pitchFamily="18" charset="0"/>
                  </a:rPr>
                  <a:t>Supuesto 	</a:t>
                </a:r>
                <a:r>
                  <a:rPr lang="es-ES" sz="2200" i="1" dirty="0">
                    <a:solidFill>
                      <a:prstClr val="black"/>
                    </a:solidFill>
                    <a:latin typeface="Times New Roman" panose="02020603050405020304" pitchFamily="18" charset="0"/>
                    <a:cs typeface="Times New Roman" panose="02020603050405020304" pitchFamily="18" charset="0"/>
                  </a:rPr>
                  <a:t>D </a:t>
                </a:r>
                <a:r>
                  <a:rPr lang="es-ES" sz="2200" i="1" dirty="0">
                    <a:solidFill>
                      <a:prstClr val="black"/>
                    </a:solidFill>
                    <a:latin typeface="Times New Roman" panose="02020603050405020304" pitchFamily="18" charset="0"/>
                    <a:cs typeface="Times New Roman" panose="02020603050405020304" pitchFamily="18" charset="0"/>
                    <a:sym typeface="Symbol"/>
                  </a:rPr>
                  <a:t> N(</a:t>
                </a:r>
                <a:r>
                  <a:rPr lang="es-ES" sz="2200" i="1" dirty="0" err="1">
                    <a:solidFill>
                      <a:prstClr val="black"/>
                    </a:solidFill>
                    <a:latin typeface="Symbol" panose="05050102010706020507" pitchFamily="18" charset="2"/>
                  </a:rPr>
                  <a:t>m</a:t>
                </a:r>
                <a:r>
                  <a:rPr lang="es-ES" sz="2200" i="1" baseline="-25000" dirty="0" err="1">
                    <a:solidFill>
                      <a:prstClr val="black"/>
                    </a:solidFill>
                    <a:latin typeface="Times New Roman" panose="02020603050405020304" pitchFamily="18" charset="0"/>
                    <a:cs typeface="Times New Roman" panose="02020603050405020304" pitchFamily="18" charset="0"/>
                  </a:rPr>
                  <a:t>D</a:t>
                </a:r>
                <a:r>
                  <a:rPr lang="es-ES" sz="2200" dirty="0">
                    <a:solidFill>
                      <a:prstClr val="black"/>
                    </a:solidFill>
                  </a:rPr>
                  <a:t>,</a:t>
                </a:r>
                <a:r>
                  <a:rPr lang="es-ES" sz="2200" i="1" dirty="0">
                    <a:solidFill>
                      <a:prstClr val="black"/>
                    </a:solidFill>
                    <a:sym typeface="Symbol"/>
                  </a:rPr>
                  <a:t></a:t>
                </a:r>
                <a:r>
                  <a:rPr lang="es-ES" sz="2200" i="1" baseline="-25000" dirty="0">
                    <a:solidFill>
                      <a:prstClr val="black"/>
                    </a:solidFill>
                    <a:latin typeface="Times New Roman" panose="02020603050405020304" pitchFamily="18" charset="0"/>
                    <a:cs typeface="Times New Roman" panose="02020603050405020304" pitchFamily="18" charset="0"/>
                  </a:rPr>
                  <a:t>D</a:t>
                </a:r>
                <a:r>
                  <a:rPr lang="es-ES" sz="2200" dirty="0">
                    <a:solidFill>
                      <a:prstClr val="black"/>
                    </a:solidFill>
                    <a:latin typeface="Times New Roman" panose="02020603050405020304" pitchFamily="18" charset="0"/>
                    <a:cs typeface="Times New Roman" panose="02020603050405020304" pitchFamily="18" charset="0"/>
                  </a:rPr>
                  <a:t>)</a:t>
                </a:r>
              </a:p>
              <a:p>
                <a:pPr lvl="0">
                  <a:spcBef>
                    <a:spcPts val="600"/>
                  </a:spcBef>
                  <a:spcAft>
                    <a:spcPts val="600"/>
                  </a:spcAft>
                </a:pPr>
                <a:r>
                  <a:rPr lang="es-ES" sz="2200" dirty="0">
                    <a:solidFill>
                      <a:prstClr val="black"/>
                    </a:solidFill>
                    <a:cs typeface="Times New Roman" panose="02020603050405020304" pitchFamily="18" charset="0"/>
                  </a:rPr>
                  <a:t>Hipótesis 	H</a:t>
                </a:r>
                <a:r>
                  <a:rPr lang="es-ES" sz="2200" baseline="-25000" dirty="0">
                    <a:solidFill>
                      <a:prstClr val="black"/>
                    </a:solidFill>
                    <a:cs typeface="Times New Roman" panose="02020603050405020304" pitchFamily="18" charset="0"/>
                  </a:rPr>
                  <a:t>0</a:t>
                </a:r>
                <a:r>
                  <a:rPr lang="es-ES" sz="2200" dirty="0">
                    <a:solidFill>
                      <a:prstClr val="black"/>
                    </a:solidFill>
                    <a:cs typeface="Times New Roman" panose="02020603050405020304" pitchFamily="18" charset="0"/>
                  </a:rPr>
                  <a:t>: </a:t>
                </a:r>
                <a:r>
                  <a:rPr lang="es-ES" sz="2200" i="1" dirty="0" err="1">
                    <a:solidFill>
                      <a:prstClr val="black"/>
                    </a:solidFill>
                    <a:latin typeface="Symbol" panose="05050102010706020507" pitchFamily="18" charset="2"/>
                  </a:rPr>
                  <a:t>m</a:t>
                </a:r>
                <a:r>
                  <a:rPr lang="es-ES" sz="2200" i="1" baseline="-25000" dirty="0" err="1">
                    <a:solidFill>
                      <a:prstClr val="black"/>
                    </a:solidFill>
                    <a:latin typeface="Times New Roman" panose="02020603050405020304" pitchFamily="18" charset="0"/>
                    <a:cs typeface="Times New Roman" panose="02020603050405020304" pitchFamily="18" charset="0"/>
                  </a:rPr>
                  <a:t>D</a:t>
                </a:r>
                <a:r>
                  <a:rPr lang="es-ES" sz="2200" dirty="0">
                    <a:solidFill>
                      <a:prstClr val="black"/>
                    </a:solidFill>
                    <a:latin typeface="Times New Roman" panose="02020603050405020304" pitchFamily="18" charset="0"/>
                    <a:cs typeface="Times New Roman" panose="02020603050405020304" pitchFamily="18" charset="0"/>
                  </a:rPr>
                  <a:t>= </a:t>
                </a:r>
                <a:r>
                  <a:rPr lang="es-ES" sz="2200" dirty="0" smtClean="0">
                    <a:solidFill>
                      <a:prstClr val="black"/>
                    </a:solidFill>
                    <a:latin typeface="Symbol" panose="05050102010706020507" pitchFamily="18" charset="2"/>
                  </a:rPr>
                  <a:t>0</a:t>
                </a:r>
                <a:r>
                  <a:rPr lang="es-ES" sz="2200" i="1" baseline="-25000" dirty="0" smtClean="0">
                    <a:solidFill>
                      <a:prstClr val="black"/>
                    </a:solidFill>
                    <a:latin typeface="Times New Roman" panose="02020603050405020304" pitchFamily="18" charset="0"/>
                    <a:cs typeface="Times New Roman" panose="02020603050405020304" pitchFamily="18" charset="0"/>
                  </a:rPr>
                  <a:t>   </a:t>
                </a:r>
                <a:r>
                  <a:rPr lang="es-ES" sz="2200" i="1" dirty="0" smtClean="0">
                    <a:solidFill>
                      <a:prstClr val="black"/>
                    </a:solidFill>
                    <a:latin typeface="Times New Roman" panose="02020603050405020304" pitchFamily="18" charset="0"/>
                    <a:cs typeface="Times New Roman" panose="02020603050405020304" pitchFamily="18" charset="0"/>
                  </a:rPr>
                  <a:t>   </a:t>
                </a:r>
                <a:r>
                  <a:rPr lang="es-ES" sz="2200" dirty="0">
                    <a:solidFill>
                      <a:prstClr val="black"/>
                    </a:solidFill>
                    <a:cs typeface="Times New Roman" panose="02020603050405020304" pitchFamily="18" charset="0"/>
                  </a:rPr>
                  <a:t>vs   </a:t>
                </a:r>
                <a:r>
                  <a:rPr lang="es-ES" sz="2200" dirty="0" smtClean="0">
                    <a:solidFill>
                      <a:prstClr val="black"/>
                    </a:solidFill>
                    <a:cs typeface="Times New Roman" panose="02020603050405020304" pitchFamily="18" charset="0"/>
                  </a:rPr>
                  <a:t> H</a:t>
                </a:r>
                <a:r>
                  <a:rPr lang="es-ES" sz="2200" baseline="-25000" dirty="0" smtClean="0">
                    <a:solidFill>
                      <a:prstClr val="black"/>
                    </a:solidFill>
                    <a:cs typeface="Times New Roman" panose="02020603050405020304" pitchFamily="18" charset="0"/>
                  </a:rPr>
                  <a:t>1</a:t>
                </a:r>
                <a:r>
                  <a:rPr lang="es-ES" sz="2200" dirty="0">
                    <a:solidFill>
                      <a:prstClr val="black"/>
                    </a:solidFill>
                    <a:cs typeface="Times New Roman" panose="02020603050405020304" pitchFamily="18" charset="0"/>
                  </a:rPr>
                  <a:t>: </a:t>
                </a:r>
                <a:r>
                  <a:rPr lang="es-ES" sz="2200" i="1" dirty="0" err="1" smtClean="0">
                    <a:solidFill>
                      <a:prstClr val="black"/>
                    </a:solidFill>
                    <a:latin typeface="Symbol" panose="05050102010706020507" pitchFamily="18" charset="2"/>
                  </a:rPr>
                  <a:t>m</a:t>
                </a:r>
                <a:r>
                  <a:rPr lang="es-ES" sz="2200" i="1" baseline="-25000" dirty="0" err="1" smtClean="0">
                    <a:solidFill>
                      <a:prstClr val="black"/>
                    </a:solidFill>
                    <a:latin typeface="Times New Roman" panose="02020603050405020304" pitchFamily="18" charset="0"/>
                    <a:cs typeface="Times New Roman" panose="02020603050405020304" pitchFamily="18" charset="0"/>
                  </a:rPr>
                  <a:t>D</a:t>
                </a:r>
                <a:r>
                  <a:rPr lang="es-ES" sz="2200" i="1" baseline="-25000" dirty="0" smtClean="0">
                    <a:solidFill>
                      <a:prstClr val="black"/>
                    </a:solidFill>
                    <a:latin typeface="Times New Roman" panose="02020603050405020304" pitchFamily="18" charset="0"/>
                    <a:cs typeface="Times New Roman" panose="02020603050405020304" pitchFamily="18" charset="0"/>
                  </a:rPr>
                  <a:t> </a:t>
                </a:r>
                <a:r>
                  <a:rPr lang="es-ES" sz="2200" dirty="0" smtClean="0">
                    <a:solidFill>
                      <a:prstClr val="black"/>
                    </a:solidFill>
                    <a:latin typeface="Times New Roman" panose="02020603050405020304" pitchFamily="18" charset="0"/>
                    <a:cs typeface="Times New Roman" panose="02020603050405020304" pitchFamily="18" charset="0"/>
                  </a:rPr>
                  <a:t>&gt; </a:t>
                </a:r>
                <a:r>
                  <a:rPr lang="es-ES" sz="2200" dirty="0" smtClean="0">
                    <a:solidFill>
                      <a:prstClr val="black"/>
                    </a:solidFill>
                    <a:latin typeface="Symbol" panose="05050102010706020507" pitchFamily="18" charset="2"/>
                  </a:rPr>
                  <a:t>0</a:t>
                </a:r>
                <a:r>
                  <a:rPr lang="es-ES" sz="2200" baseline="-25000" dirty="0" smtClean="0">
                    <a:solidFill>
                      <a:prstClr val="black"/>
                    </a:solidFill>
                    <a:latin typeface="Times New Roman" panose="02020603050405020304" pitchFamily="18" charset="0"/>
                    <a:cs typeface="Times New Roman" panose="02020603050405020304" pitchFamily="18" charset="0"/>
                  </a:rPr>
                  <a:t>  </a:t>
                </a:r>
                <a:r>
                  <a:rPr lang="es-ES" sz="2200" i="1" dirty="0" smtClean="0">
                    <a:solidFill>
                      <a:prstClr val="black"/>
                    </a:solidFill>
                    <a:latin typeface="Times New Roman" panose="02020603050405020304" pitchFamily="18" charset="0"/>
                    <a:cs typeface="Times New Roman" panose="02020603050405020304" pitchFamily="18" charset="0"/>
                  </a:rPr>
                  <a:t> </a:t>
                </a:r>
              </a:p>
              <a:p>
                <a:pPr lvl="0">
                  <a:spcBef>
                    <a:spcPts val="600"/>
                  </a:spcBef>
                  <a:spcAft>
                    <a:spcPts val="600"/>
                  </a:spcAft>
                </a:pPr>
                <a:r>
                  <a:rPr lang="es-ES" sz="2200" dirty="0" smtClean="0">
                    <a:solidFill>
                      <a:prstClr val="black"/>
                    </a:solidFill>
                    <a:cs typeface="Times New Roman" panose="02020603050405020304" pitchFamily="18" charset="0"/>
                  </a:rPr>
                  <a:t>Estadístico</a:t>
                </a:r>
                <a:r>
                  <a:rPr lang="es-ES" sz="2200" dirty="0">
                    <a:solidFill>
                      <a:prstClr val="black"/>
                    </a:solidFill>
                    <a:cs typeface="Times New Roman" panose="02020603050405020304" pitchFamily="18" charset="0"/>
                  </a:rPr>
                  <a:t>	</a:t>
                </a:r>
                <a:r>
                  <a:rPr lang="es-ES" sz="2200" dirty="0">
                    <a:solidFill>
                      <a:prstClr val="black"/>
                    </a:solidFill>
                  </a:rPr>
                  <a:t> </a:t>
                </a:r>
                <a:r>
                  <a:rPr lang="es-ES" sz="2200" i="1" dirty="0">
                    <a:solidFill>
                      <a:prstClr val="black"/>
                    </a:solidFill>
                    <a:latin typeface="Times New Roman" panose="02020603050405020304" pitchFamily="18" charset="0"/>
                    <a:cs typeface="Times New Roman" panose="02020603050405020304" pitchFamily="18" charset="0"/>
                    <a:sym typeface="Symbol"/>
                  </a:rPr>
                  <a:t>t</a:t>
                </a:r>
                <a14:m>
                  <m:oMath xmlns:m="http://schemas.openxmlformats.org/officeDocument/2006/math">
                    <m:r>
                      <a:rPr lang="es-ES" sz="2200" i="1">
                        <a:solidFill>
                          <a:prstClr val="black"/>
                        </a:solidFill>
                        <a:latin typeface="Cambria Math"/>
                      </a:rPr>
                      <m:t> =</m:t>
                    </m:r>
                    <m:f>
                      <m:fPr>
                        <m:ctrlPr>
                          <a:rPr lang="es-ES" sz="2200" i="1">
                            <a:solidFill>
                              <a:prstClr val="black"/>
                            </a:solidFill>
                            <a:latin typeface="Cambria Math" panose="02040503050406030204" pitchFamily="18" charset="0"/>
                          </a:rPr>
                        </m:ctrlPr>
                      </m:fPr>
                      <m:num>
                        <m:acc>
                          <m:accPr>
                            <m:chr m:val="̅"/>
                            <m:ctrlPr>
                              <a:rPr lang="es-ES" sz="2200" i="1">
                                <a:solidFill>
                                  <a:prstClr val="black"/>
                                </a:solidFill>
                                <a:latin typeface="Cambria Math" panose="02040503050406030204" pitchFamily="18" charset="0"/>
                              </a:rPr>
                            </m:ctrlPr>
                          </m:accPr>
                          <m:e>
                            <m:r>
                              <a:rPr lang="es-ES" sz="2200" i="1">
                                <a:solidFill>
                                  <a:prstClr val="black"/>
                                </a:solidFill>
                                <a:latin typeface="Cambria Math"/>
                              </a:rPr>
                              <m:t>𝐷</m:t>
                            </m:r>
                          </m:e>
                        </m:acc>
                        <m:r>
                          <a:rPr lang="es-ES" sz="2200" i="1">
                            <a:solidFill>
                              <a:prstClr val="black"/>
                            </a:solidFill>
                            <a:latin typeface="Cambria Math"/>
                          </a:rPr>
                          <m:t>−</m:t>
                        </m:r>
                        <m:r>
                          <a:rPr lang="es-ES" sz="2200" b="0" i="1" smtClean="0">
                            <a:solidFill>
                              <a:prstClr val="black"/>
                            </a:solidFill>
                            <a:latin typeface="Cambria Math"/>
                          </a:rPr>
                          <m:t>0</m:t>
                        </m:r>
                      </m:num>
                      <m:den>
                        <m:f>
                          <m:fPr>
                            <m:ctrlPr>
                              <a:rPr lang="es-ES" sz="2200" i="1">
                                <a:solidFill>
                                  <a:prstClr val="black"/>
                                </a:solidFill>
                                <a:latin typeface="Cambria Math" panose="02040503050406030204" pitchFamily="18" charset="0"/>
                              </a:rPr>
                            </m:ctrlPr>
                          </m:fPr>
                          <m:num>
                            <m:r>
                              <a:rPr lang="es-ES" sz="2200" i="1">
                                <a:solidFill>
                                  <a:prstClr val="black"/>
                                </a:solidFill>
                                <a:latin typeface="Cambria Math"/>
                              </a:rPr>
                              <m:t>𝑆</m:t>
                            </m:r>
                            <m:r>
                              <a:rPr lang="es-ES" sz="2200" i="1" baseline="-25000">
                                <a:solidFill>
                                  <a:prstClr val="black"/>
                                </a:solidFill>
                                <a:latin typeface="Cambria Math"/>
                              </a:rPr>
                              <m:t>𝐷</m:t>
                            </m:r>
                          </m:num>
                          <m:den>
                            <m:rad>
                              <m:radPr>
                                <m:degHide m:val="on"/>
                                <m:ctrlPr>
                                  <a:rPr lang="es-ES" sz="2200" i="1">
                                    <a:solidFill>
                                      <a:prstClr val="black"/>
                                    </a:solidFill>
                                    <a:latin typeface="Cambria Math" panose="02040503050406030204" pitchFamily="18" charset="0"/>
                                  </a:rPr>
                                </m:ctrlPr>
                              </m:radPr>
                              <m:deg/>
                              <m:e>
                                <m:r>
                                  <a:rPr lang="es-ES" sz="2200" b="0" i="1" smtClean="0">
                                    <a:solidFill>
                                      <a:prstClr val="black"/>
                                    </a:solidFill>
                                    <a:latin typeface="Cambria Math"/>
                                  </a:rPr>
                                  <m:t>17</m:t>
                                </m:r>
                              </m:e>
                            </m:rad>
                          </m:den>
                        </m:f>
                      </m:den>
                    </m:f>
                  </m:oMath>
                </a14:m>
                <a:r>
                  <a:rPr lang="es-ES" sz="2200" i="1" dirty="0">
                    <a:solidFill>
                      <a:prstClr val="black"/>
                    </a:solidFill>
                    <a:latin typeface="Times New Roman" panose="02020603050405020304" pitchFamily="18" charset="0"/>
                    <a:cs typeface="Times New Roman" panose="02020603050405020304" pitchFamily="18" charset="0"/>
                    <a:sym typeface="Symbol"/>
                  </a:rPr>
                  <a:t> </a:t>
                </a:r>
                <a:r>
                  <a:rPr lang="es-ES" sz="2200" i="1" dirty="0" smtClean="0">
                    <a:solidFill>
                      <a:prstClr val="black"/>
                    </a:solidFill>
                    <a:latin typeface="Times New Roman" panose="02020603050405020304" pitchFamily="18" charset="0"/>
                    <a:cs typeface="Times New Roman" panose="02020603050405020304" pitchFamily="18" charset="0"/>
                    <a:sym typeface="Symbol"/>
                  </a:rPr>
                  <a:t>t</a:t>
                </a:r>
                <a:r>
                  <a:rPr lang="es-ES" sz="2200" i="1" baseline="-25000" dirty="0" smtClean="0">
                    <a:solidFill>
                      <a:prstClr val="black"/>
                    </a:solidFill>
                    <a:latin typeface="Times New Roman" panose="02020603050405020304" pitchFamily="18" charset="0"/>
                    <a:cs typeface="Times New Roman" panose="02020603050405020304" pitchFamily="18" charset="0"/>
                    <a:sym typeface="Symbol"/>
                  </a:rPr>
                  <a:t>17-1     </a:t>
                </a:r>
                <a:r>
                  <a:rPr lang="es-ES" sz="2200" dirty="0">
                    <a:solidFill>
                      <a:prstClr val="black"/>
                    </a:solidFill>
                    <a:cs typeface="Times New Roman" panose="02020603050405020304" pitchFamily="18" charset="0"/>
                    <a:sym typeface="Symbol"/>
                  </a:rPr>
                  <a:t>bajo H</a:t>
                </a:r>
                <a:r>
                  <a:rPr lang="es-ES" sz="2200" baseline="-25000" dirty="0">
                    <a:solidFill>
                      <a:prstClr val="black"/>
                    </a:solidFill>
                    <a:cs typeface="Times New Roman" panose="02020603050405020304" pitchFamily="18" charset="0"/>
                    <a:sym typeface="Symbol"/>
                  </a:rPr>
                  <a:t>0</a:t>
                </a:r>
              </a:p>
              <a:p>
                <a:pPr lvl="0">
                  <a:spcBef>
                    <a:spcPts val="600"/>
                  </a:spcBef>
                  <a:spcAft>
                    <a:spcPts val="600"/>
                  </a:spcAft>
                </a:pPr>
                <a:r>
                  <a:rPr lang="es-ES" sz="2200" dirty="0">
                    <a:solidFill>
                      <a:prstClr val="black"/>
                    </a:solidFill>
                    <a:cs typeface="Times New Roman" panose="02020603050405020304" pitchFamily="18" charset="0"/>
                    <a:sym typeface="Symbol"/>
                  </a:rPr>
                  <a:t>Cálculo del valor observado del Estadístico.</a:t>
                </a:r>
                <a:endParaRPr lang="es-ES" sz="2200" dirty="0">
                  <a:solidFill>
                    <a:prstClr val="black"/>
                  </a:solidFill>
                </a:endParaRPr>
              </a:p>
              <a:p>
                <a:pPr lvl="0" algn="just">
                  <a:spcBef>
                    <a:spcPts val="600"/>
                  </a:spcBef>
                  <a:spcAft>
                    <a:spcPts val="600"/>
                  </a:spcAft>
                </a:pPr>
                <a:r>
                  <a:rPr lang="es-ES" sz="2200" i="1" baseline="-25000" dirty="0" smtClean="0">
                    <a:solidFill>
                      <a:prstClr val="black"/>
                    </a:solidFill>
                    <a:latin typeface="Times New Roman" panose="02020603050405020304" pitchFamily="18" charset="0"/>
                    <a:cs typeface="Times New Roman" panose="02020603050405020304" pitchFamily="18" charset="0"/>
                  </a:rPr>
                  <a:t>	</a:t>
                </a:r>
                <a:r>
                  <a:rPr lang="es-ES" sz="2200" dirty="0" smtClean="0">
                    <a:solidFill>
                      <a:prstClr val="black"/>
                    </a:solidFill>
                    <a:cs typeface="Times New Roman" panose="02020603050405020304" pitchFamily="18" charset="0"/>
                  </a:rPr>
                  <a:t>Utilizaremos el </a:t>
                </a:r>
                <a:r>
                  <a:rPr lang="es-ES" sz="2200" dirty="0" err="1" smtClean="0">
                    <a:solidFill>
                      <a:prstClr val="black"/>
                    </a:solidFill>
                    <a:cs typeface="Times New Roman" panose="02020603050405020304" pitchFamily="18" charset="0"/>
                  </a:rPr>
                  <a:t>Statistix</a:t>
                </a:r>
                <a:r>
                  <a:rPr lang="es-ES" sz="2200" dirty="0" smtClean="0">
                    <a:solidFill>
                      <a:prstClr val="black"/>
                    </a:solidFill>
                    <a:cs typeface="Times New Roman" panose="02020603050405020304" pitchFamily="18" charset="0"/>
                  </a:rPr>
                  <a:t> para ayudarnos a calcular la media y la desviación estándar de las diferencias (puede usarse EXCEL o cualquier otra aplicación).</a:t>
                </a:r>
                <a:endParaRPr lang="es-ES" sz="2200" dirty="0">
                  <a:solidFill>
                    <a:prstClr val="black"/>
                  </a:solidFill>
                  <a:cs typeface="Times New Roman" panose="02020603050405020304" pitchFamily="18"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323528" y="404664"/>
                <a:ext cx="8492860" cy="5504327"/>
              </a:xfrm>
              <a:prstGeom prst="rect">
                <a:avLst/>
              </a:prstGeom>
              <a:blipFill rotWithShape="1">
                <a:blip r:embed="rId2"/>
                <a:stretch>
                  <a:fillRect l="-861" t="-775" r="-1005" b="-1218"/>
                </a:stretch>
              </a:blipFill>
            </p:spPr>
            <p:txBody>
              <a:bodyPr/>
              <a:lstStyle/>
              <a:p>
                <a:r>
                  <a:rPr lang="es-ES">
                    <a:noFill/>
                  </a:rPr>
                  <a:t> </a:t>
                </a:r>
              </a:p>
            </p:txBody>
          </p:sp>
        </mc:Fallback>
      </mc:AlternateContent>
    </p:spTree>
    <p:extLst>
      <p:ext uri="{BB962C8B-B14F-4D97-AF65-F5344CB8AC3E}">
        <p14:creationId xmlns:p14="http://schemas.microsoft.com/office/powerpoint/2010/main" val="2295662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29337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236" y="404664"/>
            <a:ext cx="56769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831980"/>
            <a:ext cx="46958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a:extLst>
              <a:ext uri="{FF2B5EF4-FFF2-40B4-BE49-F238E27FC236}">
                <a16:creationId xmlns:a16="http://schemas.microsoft.com/office/drawing/2014/main" id="{5D38356E-C424-4E23-849D-789CB849615B}"/>
              </a:ext>
            </a:extLst>
          </p:cNvPr>
          <p:cNvSpPr txBox="1">
            <a:spLocks/>
          </p:cNvSpPr>
          <p:nvPr/>
        </p:nvSpPr>
        <p:spPr>
          <a:xfrm>
            <a:off x="6167686" y="5661248"/>
            <a:ext cx="2648702"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Cómputo</a:t>
            </a:r>
          </a:p>
        </p:txBody>
      </p:sp>
    </p:spTree>
    <p:extLst>
      <p:ext uri="{BB962C8B-B14F-4D97-AF65-F5344CB8AC3E}">
        <p14:creationId xmlns:p14="http://schemas.microsoft.com/office/powerpoint/2010/main" val="572210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652120" y="5661248"/>
            <a:ext cx="3164268"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Resolución</a:t>
            </a:r>
          </a:p>
        </p:txBody>
      </p:sp>
      <mc:AlternateContent xmlns:mc="http://schemas.openxmlformats.org/markup-compatibility/2006" xmlns:a14="http://schemas.microsoft.com/office/drawing/2010/main">
        <mc:Choice Requires="a14">
          <p:sp>
            <p:nvSpPr>
              <p:cNvPr id="4" name="3 Rectángulo"/>
              <p:cNvSpPr/>
              <p:nvPr/>
            </p:nvSpPr>
            <p:spPr>
              <a:xfrm>
                <a:off x="755576" y="692696"/>
                <a:ext cx="7920880" cy="5074979"/>
              </a:xfrm>
              <a:prstGeom prst="rect">
                <a:avLst/>
              </a:prstGeom>
            </p:spPr>
            <p:txBody>
              <a:bodyPr wrap="square">
                <a:spAutoFit/>
              </a:bodyPr>
              <a:lstStyle/>
              <a:p>
                <a:r>
                  <a:rPr lang="es-ES" sz="2800" i="1" dirty="0" smtClean="0">
                    <a:solidFill>
                      <a:prstClr val="black"/>
                    </a:solidFill>
                    <a:latin typeface="Times New Roman" panose="02020603050405020304" pitchFamily="18" charset="0"/>
                    <a:cs typeface="Times New Roman" panose="02020603050405020304" pitchFamily="18" charset="0"/>
                    <a:sym typeface="Symbol"/>
                  </a:rPr>
                  <a:t>t</a:t>
                </a:r>
                <a:r>
                  <a:rPr lang="es-ES" sz="2800" i="1" baseline="-25000" dirty="0" smtClean="0">
                    <a:solidFill>
                      <a:prstClr val="black"/>
                    </a:solidFill>
                    <a:latin typeface="Times New Roman" panose="02020603050405020304" pitchFamily="18" charset="0"/>
                    <a:cs typeface="Times New Roman" panose="02020603050405020304" pitchFamily="18" charset="0"/>
                    <a:sym typeface="Symbol"/>
                  </a:rPr>
                  <a:t>obs</a:t>
                </a:r>
                <a14:m>
                  <m:oMath xmlns:m="http://schemas.openxmlformats.org/officeDocument/2006/math">
                    <m:r>
                      <a:rPr lang="es-ES" sz="2800" i="1">
                        <a:solidFill>
                          <a:prstClr val="black"/>
                        </a:solidFill>
                        <a:latin typeface="Cambria Math"/>
                      </a:rPr>
                      <m:t>=</m:t>
                    </m:r>
                    <m:f>
                      <m:fPr>
                        <m:ctrlPr>
                          <a:rPr lang="es-ES" sz="2800" i="1">
                            <a:solidFill>
                              <a:prstClr val="black"/>
                            </a:solidFill>
                            <a:latin typeface="Cambria Math" panose="02040503050406030204" pitchFamily="18" charset="0"/>
                          </a:rPr>
                        </m:ctrlPr>
                      </m:fPr>
                      <m:num>
                        <m:r>
                          <a:rPr lang="es-ES" sz="2800" i="1">
                            <a:solidFill>
                              <a:prstClr val="black"/>
                            </a:solidFill>
                            <a:latin typeface="Cambria Math"/>
                          </a:rPr>
                          <m:t>4,2353−0</m:t>
                        </m:r>
                      </m:num>
                      <m:den>
                        <m:f>
                          <m:fPr>
                            <m:ctrlPr>
                              <a:rPr lang="es-ES" sz="2800" i="1">
                                <a:solidFill>
                                  <a:prstClr val="black"/>
                                </a:solidFill>
                                <a:latin typeface="Cambria Math" panose="02040503050406030204" pitchFamily="18" charset="0"/>
                              </a:rPr>
                            </m:ctrlPr>
                          </m:fPr>
                          <m:num>
                            <m:r>
                              <a:rPr lang="es-ES" sz="2800" i="1">
                                <a:solidFill>
                                  <a:prstClr val="black"/>
                                </a:solidFill>
                                <a:latin typeface="Cambria Math"/>
                              </a:rPr>
                              <m:t>3,8492</m:t>
                            </m:r>
                          </m:num>
                          <m:den>
                            <m:rad>
                              <m:radPr>
                                <m:degHide m:val="on"/>
                                <m:ctrlPr>
                                  <a:rPr lang="es-ES" sz="2800" i="1">
                                    <a:solidFill>
                                      <a:prstClr val="black"/>
                                    </a:solidFill>
                                    <a:latin typeface="Cambria Math" panose="02040503050406030204" pitchFamily="18" charset="0"/>
                                  </a:rPr>
                                </m:ctrlPr>
                              </m:radPr>
                              <m:deg/>
                              <m:e>
                                <m:r>
                                  <a:rPr lang="es-ES" sz="2800" i="1">
                                    <a:solidFill>
                                      <a:prstClr val="black"/>
                                    </a:solidFill>
                                    <a:latin typeface="Cambria Math"/>
                                  </a:rPr>
                                  <m:t>17</m:t>
                                </m:r>
                              </m:e>
                            </m:rad>
                          </m:den>
                        </m:f>
                      </m:den>
                    </m:f>
                    <m:r>
                      <a:rPr lang="es-ES" sz="2800" i="1">
                        <a:solidFill>
                          <a:prstClr val="black"/>
                        </a:solidFill>
                        <a:latin typeface="Cambria Math"/>
                      </a:rPr>
                      <m:t>=</m:t>
                    </m:r>
                    <m:r>
                      <a:rPr lang="es-ES" sz="2800" i="1" smtClean="0">
                        <a:solidFill>
                          <a:prstClr val="black"/>
                        </a:solidFill>
                        <a:latin typeface="Cambria Math" panose="02040503050406030204" pitchFamily="18" charset="0"/>
                        <a:ea typeface="Cambria Math" panose="02040503050406030204" pitchFamily="18" charset="0"/>
                      </a:rPr>
                      <m:t>4</m:t>
                    </m:r>
                    <m:r>
                      <a:rPr lang="es-ES" sz="2800" b="0" i="1" smtClean="0">
                        <a:solidFill>
                          <a:prstClr val="black"/>
                        </a:solidFill>
                        <a:latin typeface="Cambria Math" panose="02040503050406030204" pitchFamily="18" charset="0"/>
                        <a:ea typeface="Cambria Math" panose="02040503050406030204" pitchFamily="18" charset="0"/>
                      </a:rPr>
                      <m:t>,5367</m:t>
                    </m:r>
                  </m:oMath>
                </a14:m>
                <a:endParaRPr lang="es-ES" sz="2800" b="0" i="1" dirty="0" smtClean="0">
                  <a:solidFill>
                    <a:prstClr val="black"/>
                  </a:solidFill>
                  <a:latin typeface="Cambria Math" panose="02040503050406030204" pitchFamily="18" charset="0"/>
                  <a:ea typeface="Cambria Math" panose="02040503050406030204" pitchFamily="18" charset="0"/>
                </a:endParaRPr>
              </a:p>
              <a:p>
                <a:endParaRPr lang="es-ES" dirty="0" smtClean="0"/>
              </a:p>
              <a:p>
                <a:r>
                  <a:rPr lang="es-ES" sz="2400" i="1" dirty="0" smtClean="0"/>
                  <a:t>Valor p</a:t>
                </a:r>
                <a:r>
                  <a:rPr lang="es-ES" sz="2400" dirty="0" smtClean="0"/>
                  <a:t> = P(</a:t>
                </a:r>
                <a:r>
                  <a:rPr lang="es-ES" sz="2400" i="1" dirty="0" smtClean="0">
                    <a:latin typeface="Times New Roman" panose="02020603050405020304" pitchFamily="18" charset="0"/>
                    <a:cs typeface="Times New Roman" panose="02020603050405020304" pitchFamily="18" charset="0"/>
                  </a:rPr>
                  <a:t>t</a:t>
                </a:r>
                <a:r>
                  <a:rPr lang="es-ES" sz="2400" i="1" baseline="-25000" dirty="0" smtClean="0">
                    <a:latin typeface="Times New Roman" panose="02020603050405020304" pitchFamily="18" charset="0"/>
                    <a:cs typeface="Times New Roman" panose="02020603050405020304" pitchFamily="18" charset="0"/>
                  </a:rPr>
                  <a:t>16</a:t>
                </a:r>
                <a:r>
                  <a:rPr lang="es-ES" sz="2400" dirty="0" smtClean="0"/>
                  <a:t> &gt; 4,5367 / </a:t>
                </a:r>
                <a:r>
                  <a:rPr lang="es-ES" sz="2400" i="1" dirty="0" err="1">
                    <a:solidFill>
                      <a:prstClr val="black"/>
                    </a:solidFill>
                    <a:latin typeface="Symbol" panose="05050102010706020507" pitchFamily="18" charset="2"/>
                  </a:rPr>
                  <a:t>m</a:t>
                </a:r>
                <a:r>
                  <a:rPr lang="es-ES" sz="2400" i="1" baseline="-25000" dirty="0" err="1">
                    <a:solidFill>
                      <a:prstClr val="black"/>
                    </a:solidFill>
                    <a:latin typeface="Times New Roman" panose="02020603050405020304" pitchFamily="18" charset="0"/>
                    <a:cs typeface="Times New Roman" panose="02020603050405020304" pitchFamily="18" charset="0"/>
                  </a:rPr>
                  <a:t>D</a:t>
                </a:r>
                <a:r>
                  <a:rPr lang="es-ES" sz="2400" dirty="0">
                    <a:solidFill>
                      <a:prstClr val="black"/>
                    </a:solidFill>
                    <a:latin typeface="Times New Roman" panose="02020603050405020304" pitchFamily="18" charset="0"/>
                    <a:cs typeface="Times New Roman" panose="02020603050405020304" pitchFamily="18" charset="0"/>
                  </a:rPr>
                  <a:t>= </a:t>
                </a:r>
                <a:r>
                  <a:rPr lang="es-ES" sz="2400" dirty="0" smtClean="0">
                    <a:solidFill>
                      <a:prstClr val="black"/>
                    </a:solidFill>
                    <a:latin typeface="Symbol" panose="05050102010706020507" pitchFamily="18" charset="2"/>
                  </a:rPr>
                  <a:t>0</a:t>
                </a:r>
                <a:r>
                  <a:rPr lang="es-ES" sz="2400" dirty="0" smtClean="0">
                    <a:solidFill>
                      <a:prstClr val="black"/>
                    </a:solidFill>
                  </a:rPr>
                  <a:t>) = 0,00017</a:t>
                </a:r>
              </a:p>
              <a:p>
                <a:endParaRPr lang="es-ES" sz="2400" dirty="0">
                  <a:solidFill>
                    <a:prstClr val="black"/>
                  </a:solidFill>
                </a:endParaRPr>
              </a:p>
              <a:p>
                <a:r>
                  <a:rPr lang="es-ES" sz="2400" dirty="0" smtClean="0">
                    <a:solidFill>
                      <a:prstClr val="black"/>
                    </a:solidFill>
                  </a:rPr>
                  <a:t>Como 0,00017 &lt; 0,01 se rechaza H</a:t>
                </a:r>
                <a:r>
                  <a:rPr lang="es-ES" sz="2400" baseline="-25000" dirty="0" smtClean="0">
                    <a:solidFill>
                      <a:prstClr val="black"/>
                    </a:solidFill>
                  </a:rPr>
                  <a:t>0</a:t>
                </a:r>
                <a:r>
                  <a:rPr lang="es-ES" sz="2400" dirty="0" smtClean="0">
                    <a:solidFill>
                      <a:prstClr val="black"/>
                    </a:solidFill>
                  </a:rPr>
                  <a:t>. </a:t>
                </a:r>
              </a:p>
              <a:p>
                <a:endParaRPr lang="es-ES" sz="2400" dirty="0">
                  <a:solidFill>
                    <a:prstClr val="black"/>
                  </a:solidFill>
                </a:endParaRPr>
              </a:p>
              <a:p>
                <a:r>
                  <a:rPr lang="es-ES" sz="2400" dirty="0" smtClean="0">
                    <a:solidFill>
                      <a:prstClr val="black"/>
                    </a:solidFill>
                  </a:rPr>
                  <a:t>Tamaño del Efecto</a:t>
                </a:r>
              </a:p>
              <a:p>
                <a14:m>
                  <m:oMath xmlns:m="http://schemas.openxmlformats.org/officeDocument/2006/math">
                    <m:r>
                      <a:rPr lang="es-ES" sz="2400" i="1">
                        <a:latin typeface="Cambria Math"/>
                        <a:ea typeface="Times New Roman"/>
                        <a:cs typeface="Arial"/>
                      </a:rPr>
                      <m:t>𝑑</m:t>
                    </m:r>
                    <m:r>
                      <a:rPr lang="es-ES" sz="2400" i="1">
                        <a:latin typeface="Cambria Math"/>
                        <a:ea typeface="Times New Roman"/>
                        <a:cs typeface="Arial"/>
                      </a:rPr>
                      <m:t>=</m:t>
                    </m:r>
                    <m:f>
                      <m:fPr>
                        <m:ctrlPr>
                          <a:rPr lang="es-ES" sz="2400" i="1">
                            <a:solidFill>
                              <a:prstClr val="black"/>
                            </a:solidFill>
                            <a:latin typeface="Cambria Math" panose="02040503050406030204" pitchFamily="18" charset="0"/>
                            <a:cs typeface="Arial"/>
                          </a:rPr>
                        </m:ctrlPr>
                      </m:fPr>
                      <m:num>
                        <m:acc>
                          <m:accPr>
                            <m:chr m:val="̅"/>
                            <m:ctrlPr>
                              <a:rPr lang="es-ES" sz="2400" i="1">
                                <a:solidFill>
                                  <a:prstClr val="black"/>
                                </a:solidFill>
                                <a:latin typeface="Cambria Math" panose="02040503050406030204" pitchFamily="18" charset="0"/>
                                <a:cs typeface="Arial"/>
                              </a:rPr>
                            </m:ctrlPr>
                          </m:accPr>
                          <m:e>
                            <m:r>
                              <a:rPr lang="es-ES" sz="2400" i="1">
                                <a:solidFill>
                                  <a:prstClr val="black"/>
                                </a:solidFill>
                                <a:latin typeface="Cambria Math"/>
                                <a:ea typeface="Times New Roman"/>
                                <a:cs typeface="Arial"/>
                              </a:rPr>
                              <m:t>𝑥</m:t>
                            </m:r>
                          </m:e>
                        </m:acc>
                        <m:r>
                          <a:rPr lang="es-ES" sz="2400" i="1">
                            <a:solidFill>
                              <a:prstClr val="black"/>
                            </a:solidFill>
                            <a:latin typeface="Cambria Math"/>
                            <a:ea typeface="Times New Roman"/>
                            <a:cs typeface="Arial"/>
                          </a:rPr>
                          <m:t>−</m:t>
                        </m:r>
                        <m:sSub>
                          <m:sSubPr>
                            <m:ctrlPr>
                              <a:rPr lang="es-ES" sz="2400" i="1">
                                <a:solidFill>
                                  <a:prstClr val="black"/>
                                </a:solidFill>
                                <a:latin typeface="Cambria Math" panose="02040503050406030204" pitchFamily="18" charset="0"/>
                                <a:cs typeface="Arial"/>
                              </a:rPr>
                            </m:ctrlPr>
                          </m:sSubPr>
                          <m:e>
                            <m:r>
                              <a:rPr lang="es-ES" sz="2400" i="1">
                                <a:solidFill>
                                  <a:prstClr val="black"/>
                                </a:solidFill>
                                <a:latin typeface="Cambria Math"/>
                                <a:ea typeface="Times New Roman"/>
                                <a:cs typeface="Arial"/>
                              </a:rPr>
                              <m:t>𝜇</m:t>
                            </m:r>
                          </m:e>
                          <m:sub>
                            <m:r>
                              <a:rPr lang="es-ES" sz="2400" i="1">
                                <a:solidFill>
                                  <a:prstClr val="black"/>
                                </a:solidFill>
                                <a:latin typeface="Cambria Math"/>
                                <a:ea typeface="Times New Roman"/>
                                <a:cs typeface="Arial"/>
                              </a:rPr>
                              <m:t>0</m:t>
                            </m:r>
                          </m:sub>
                        </m:sSub>
                      </m:num>
                      <m:den>
                        <m:r>
                          <a:rPr lang="es-ES" sz="2400" i="1">
                            <a:solidFill>
                              <a:prstClr val="black"/>
                            </a:solidFill>
                            <a:latin typeface="Cambria Math"/>
                            <a:ea typeface="Times New Roman"/>
                            <a:cs typeface="Arial"/>
                          </a:rPr>
                          <m:t>𝑠</m:t>
                        </m:r>
                      </m:den>
                    </m:f>
                    <m:r>
                      <a:rPr lang="es-ES" sz="2400" i="1">
                        <a:solidFill>
                          <a:prstClr val="black"/>
                        </a:solidFill>
                        <a:latin typeface="Cambria Math"/>
                        <a:ea typeface="Times New Roman"/>
                        <a:cs typeface="Arial"/>
                      </a:rPr>
                      <m:t>=</m:t>
                    </m:r>
                    <m:f>
                      <m:fPr>
                        <m:ctrlPr>
                          <a:rPr lang="es-ES" sz="2400" i="1">
                            <a:effectLst/>
                            <a:latin typeface="Cambria Math" panose="02040503050406030204" pitchFamily="18" charset="0"/>
                            <a:cs typeface="Arial"/>
                          </a:rPr>
                        </m:ctrlPr>
                      </m:fPr>
                      <m:num>
                        <m:r>
                          <a:rPr lang="es-ES" sz="2400" b="0" i="1" smtClean="0">
                            <a:effectLst/>
                            <a:latin typeface="Cambria Math"/>
                            <a:cs typeface="Arial"/>
                          </a:rPr>
                          <m:t>4,2353</m:t>
                        </m:r>
                        <m:r>
                          <a:rPr lang="es-ES" sz="2400" i="1">
                            <a:effectLst/>
                            <a:latin typeface="Cambria Math"/>
                            <a:ea typeface="Times New Roman"/>
                            <a:cs typeface="Arial"/>
                          </a:rPr>
                          <m:t>−</m:t>
                        </m:r>
                        <m:r>
                          <a:rPr lang="es-ES" sz="2400" b="0" i="1" smtClean="0">
                            <a:effectLst/>
                            <a:latin typeface="Cambria Math"/>
                            <a:cs typeface="Arial"/>
                          </a:rPr>
                          <m:t>0</m:t>
                        </m:r>
                      </m:num>
                      <m:den>
                        <m:r>
                          <a:rPr lang="es-ES" sz="2400" b="0" i="1" smtClean="0">
                            <a:effectLst/>
                            <a:latin typeface="Cambria Math"/>
                            <a:ea typeface="Times New Roman"/>
                            <a:cs typeface="Arial"/>
                          </a:rPr>
                          <m:t>3,8492</m:t>
                        </m:r>
                      </m:den>
                    </m:f>
                    <m:r>
                      <a:rPr lang="es-ES" sz="2400" i="1">
                        <a:solidFill>
                          <a:prstClr val="black"/>
                        </a:solidFill>
                        <a:latin typeface="Cambria Math"/>
                        <a:ea typeface="Times New Roman"/>
                        <a:cs typeface="Arial"/>
                      </a:rPr>
                      <m:t>=</m:t>
                    </m:r>
                    <m:r>
                      <a:rPr lang="es-ES" sz="2400" b="0" i="1" smtClean="0">
                        <a:solidFill>
                          <a:prstClr val="black"/>
                        </a:solidFill>
                        <a:latin typeface="Cambria Math"/>
                        <a:cs typeface="Arial"/>
                      </a:rPr>
                      <m:t>1,1</m:t>
                    </m:r>
                  </m:oMath>
                </a14:m>
                <a:r>
                  <a:rPr lang="es-ES" sz="2400" b="0" dirty="0" smtClean="0">
                    <a:solidFill>
                      <a:prstClr val="black"/>
                    </a:solidFill>
                    <a:cs typeface="Arial"/>
                    <a:sym typeface="Symbol"/>
                  </a:rPr>
                  <a:t>       Efecto alto</a:t>
                </a:r>
                <a:endParaRPr lang="es-ES" sz="2400" b="0" dirty="0" smtClean="0">
                  <a:solidFill>
                    <a:prstClr val="black"/>
                  </a:solidFill>
                  <a:cs typeface="Arial"/>
                </a:endParaRPr>
              </a:p>
              <a:p>
                <a:endParaRPr lang="es-ES" sz="2400" dirty="0" smtClean="0">
                  <a:solidFill>
                    <a:prstClr val="black"/>
                  </a:solidFill>
                </a:endParaRPr>
              </a:p>
              <a:p>
                <a:pPr algn="just"/>
                <a:r>
                  <a:rPr lang="es-ES" sz="2400" dirty="0" smtClean="0">
                    <a:solidFill>
                      <a:prstClr val="black"/>
                    </a:solidFill>
                  </a:rPr>
                  <a:t>Conclusión: </a:t>
                </a:r>
                <a:r>
                  <a:rPr lang="es-ES" sz="2400" i="1" dirty="0" smtClean="0">
                    <a:solidFill>
                      <a:prstClr val="black"/>
                    </a:solidFill>
                  </a:rPr>
                  <a:t>La terapia de activación conductual es efectiva para disminuir la ansiedad en personas curadas de algún tipo de cáncer.</a:t>
                </a:r>
                <a:endParaRPr lang="es-ES" sz="2400" i="1" dirty="0"/>
              </a:p>
            </p:txBody>
          </p:sp>
        </mc:Choice>
        <mc:Fallback xmlns="">
          <p:sp>
            <p:nvSpPr>
              <p:cNvPr id="4" name="3 Rectángulo"/>
              <p:cNvSpPr>
                <a:spLocks noRot="1" noChangeAspect="1" noMove="1" noResize="1" noEditPoints="1" noAdjustHandles="1" noChangeArrowheads="1" noChangeShapeType="1" noTextEdit="1"/>
              </p:cNvSpPr>
              <p:nvPr/>
            </p:nvSpPr>
            <p:spPr>
              <a:xfrm>
                <a:off x="755576" y="692696"/>
                <a:ext cx="7920880" cy="5074979"/>
              </a:xfrm>
              <a:prstGeom prst="rect">
                <a:avLst/>
              </a:prstGeom>
              <a:blipFill rotWithShape="1">
                <a:blip r:embed="rId2"/>
                <a:stretch>
                  <a:fillRect l="-1617" r="-1155" b="-1803"/>
                </a:stretch>
              </a:blipFill>
            </p:spPr>
            <p:txBody>
              <a:bodyPr/>
              <a:lstStyle/>
              <a:p>
                <a:r>
                  <a:rPr lang="es-ES">
                    <a:noFill/>
                  </a:rPr>
                  <a:t> </a:t>
                </a:r>
              </a:p>
            </p:txBody>
          </p:sp>
        </mc:Fallback>
      </mc:AlternateContent>
    </p:spTree>
    <p:extLst>
      <p:ext uri="{BB962C8B-B14F-4D97-AF65-F5344CB8AC3E}">
        <p14:creationId xmlns:p14="http://schemas.microsoft.com/office/powerpoint/2010/main" val="2387993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239079" y="5949280"/>
            <a:ext cx="5756556"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t – Test con </a:t>
            </a:r>
            <a:r>
              <a:rPr lang="es-ES" sz="4400" dirty="0" err="1" smtClean="0"/>
              <a:t>Statistix</a:t>
            </a:r>
            <a:endParaRPr lang="es-ES" sz="4400" dirty="0" smtClean="0"/>
          </a:p>
        </p:txBody>
      </p:sp>
      <p:pic>
        <p:nvPicPr>
          <p:cNvPr id="6" name="Imagen 5"/>
          <p:cNvPicPr>
            <a:picLocks noChangeAspect="1"/>
          </p:cNvPicPr>
          <p:nvPr/>
        </p:nvPicPr>
        <p:blipFill>
          <a:blip r:embed="rId2"/>
          <a:stretch>
            <a:fillRect/>
          </a:stretch>
        </p:blipFill>
        <p:spPr>
          <a:xfrm>
            <a:off x="10235" y="33500"/>
            <a:ext cx="9133765" cy="5771764"/>
          </a:xfrm>
          <a:prstGeom prst="rect">
            <a:avLst/>
          </a:prstGeom>
        </p:spPr>
      </p:pic>
      <p:pic>
        <p:nvPicPr>
          <p:cNvPr id="8" name="Imagen 7"/>
          <p:cNvPicPr>
            <a:picLocks noChangeAspect="1"/>
          </p:cNvPicPr>
          <p:nvPr/>
        </p:nvPicPr>
        <p:blipFill>
          <a:blip r:embed="rId3"/>
          <a:stretch>
            <a:fillRect/>
          </a:stretch>
        </p:blipFill>
        <p:spPr>
          <a:xfrm>
            <a:off x="3851920" y="980728"/>
            <a:ext cx="4705350" cy="2705100"/>
          </a:xfrm>
          <a:prstGeom prst="rect">
            <a:avLst/>
          </a:prstGeom>
        </p:spPr>
      </p:pic>
    </p:spTree>
    <p:extLst>
      <p:ext uri="{BB962C8B-B14F-4D97-AF65-F5344CB8AC3E}">
        <p14:creationId xmlns:p14="http://schemas.microsoft.com/office/powerpoint/2010/main" val="567656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133882" y="5661248"/>
            <a:ext cx="5756556"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t – Test con </a:t>
            </a:r>
            <a:r>
              <a:rPr lang="es-ES" sz="4400" dirty="0" err="1" smtClean="0"/>
              <a:t>Statistix</a:t>
            </a:r>
            <a:endParaRPr lang="es-ES" sz="4400" dirty="0" smtClean="0"/>
          </a:p>
        </p:txBody>
      </p:sp>
      <p:pic>
        <p:nvPicPr>
          <p:cNvPr id="9" name="Imagen 8"/>
          <p:cNvPicPr>
            <a:picLocks noChangeAspect="1"/>
          </p:cNvPicPr>
          <p:nvPr/>
        </p:nvPicPr>
        <p:blipFill>
          <a:blip r:embed="rId2"/>
          <a:stretch>
            <a:fillRect/>
          </a:stretch>
        </p:blipFill>
        <p:spPr>
          <a:xfrm>
            <a:off x="638173" y="296525"/>
            <a:ext cx="7867650" cy="4038600"/>
          </a:xfrm>
          <a:prstGeom prst="rect">
            <a:avLst/>
          </a:prstGeom>
        </p:spPr>
      </p:pic>
      <p:sp>
        <p:nvSpPr>
          <p:cNvPr id="7" name="6 CuadroTexto"/>
          <p:cNvSpPr txBox="1"/>
          <p:nvPr/>
        </p:nvSpPr>
        <p:spPr>
          <a:xfrm>
            <a:off x="661312" y="4581128"/>
            <a:ext cx="7821372" cy="369332"/>
          </a:xfrm>
          <a:prstGeom prst="rect">
            <a:avLst/>
          </a:prstGeom>
          <a:noFill/>
        </p:spPr>
        <p:txBody>
          <a:bodyPr wrap="none" rtlCol="0">
            <a:spAutoFit/>
          </a:bodyPr>
          <a:lstStyle/>
          <a:p>
            <a:r>
              <a:rPr lang="es-ES" dirty="0" smtClean="0"/>
              <a:t>Los valores resaltados coinciden con los hallados en la resolución anterior.</a:t>
            </a:r>
            <a:endParaRPr lang="es-ES" dirty="0"/>
          </a:p>
        </p:txBody>
      </p:sp>
      <p:sp>
        <p:nvSpPr>
          <p:cNvPr id="5" name="4 Elipse"/>
          <p:cNvSpPr/>
          <p:nvPr/>
        </p:nvSpPr>
        <p:spPr>
          <a:xfrm>
            <a:off x="2051720" y="2924944"/>
            <a:ext cx="936104" cy="701752"/>
          </a:xfrm>
          <a:prstGeom prst="ellipse">
            <a:avLst/>
          </a:prstGeom>
          <a:solidFill>
            <a:schemeClr val="accent3">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361859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267744" y="5661248"/>
            <a:ext cx="6622694"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Test de Independencia</a:t>
            </a:r>
          </a:p>
        </p:txBody>
      </p:sp>
      <p:sp>
        <p:nvSpPr>
          <p:cNvPr id="3" name="2 CuadroTexto"/>
          <p:cNvSpPr txBox="1"/>
          <p:nvPr/>
        </p:nvSpPr>
        <p:spPr>
          <a:xfrm>
            <a:off x="539552" y="476672"/>
            <a:ext cx="7776864" cy="5016758"/>
          </a:xfrm>
          <a:prstGeom prst="rect">
            <a:avLst/>
          </a:prstGeom>
          <a:noFill/>
        </p:spPr>
        <p:txBody>
          <a:bodyPr wrap="square" rtlCol="0">
            <a:spAutoFit/>
          </a:bodyPr>
          <a:lstStyle/>
          <a:p>
            <a:pPr algn="just">
              <a:spcBef>
                <a:spcPts val="600"/>
              </a:spcBef>
              <a:spcAft>
                <a:spcPts val="600"/>
              </a:spcAft>
            </a:pPr>
            <a:r>
              <a:rPr lang="es-ES" dirty="0" smtClean="0"/>
              <a:t>	</a:t>
            </a:r>
            <a:r>
              <a:rPr lang="es-ES" sz="2000" dirty="0" smtClean="0"/>
              <a:t>Para estudiar la independencia entre dos variables cualitativas se dispone de una muestra de datos en una tabla de contingencia. Las frecuencias relativas conjuntas estiman las correspondientes probabilidades poblacionales.</a:t>
            </a:r>
          </a:p>
          <a:p>
            <a:pPr algn="just">
              <a:spcBef>
                <a:spcPts val="600"/>
              </a:spcBef>
              <a:spcAft>
                <a:spcPts val="600"/>
              </a:spcAft>
            </a:pPr>
            <a:r>
              <a:rPr lang="es-ES" sz="2000" dirty="0"/>
              <a:t>	</a:t>
            </a:r>
            <a:r>
              <a:rPr lang="es-ES" sz="2000" dirty="0" smtClean="0"/>
              <a:t>Ya se ha visto el modo de calcular el coeficiente </a:t>
            </a:r>
            <a:r>
              <a:rPr lang="es-ES" sz="2000" i="1" dirty="0" smtClean="0">
                <a:latin typeface="Symbol" panose="05050102010706020507" pitchFamily="18" charset="2"/>
              </a:rPr>
              <a:t>c</a:t>
            </a:r>
            <a:r>
              <a:rPr lang="es-ES" sz="2000" baseline="30000" dirty="0" smtClean="0"/>
              <a:t>2</a:t>
            </a:r>
            <a:r>
              <a:rPr lang="es-ES" sz="2000" dirty="0" smtClean="0"/>
              <a:t> a partir de las discrepancias entre las frecuencias conjuntas observadas y las teóricas bajo la hipótesis de independencia.</a:t>
            </a:r>
          </a:p>
          <a:p>
            <a:pPr algn="just">
              <a:spcBef>
                <a:spcPts val="600"/>
              </a:spcBef>
              <a:spcAft>
                <a:spcPts val="600"/>
              </a:spcAft>
            </a:pPr>
            <a:r>
              <a:rPr lang="es-ES" sz="2000" dirty="0"/>
              <a:t>	</a:t>
            </a:r>
            <a:r>
              <a:rPr lang="es-ES" sz="2000" dirty="0" smtClean="0"/>
              <a:t>Las hipótesis en este caso no son sobre parámetros sino sobre las distribuciones de probabilidades (estimadas por las frecuencias relativas observadas). Bajo la hipótesis de independencia, las probabilidades conjuntas son el producto de las marginales. En símbolos:</a:t>
            </a:r>
          </a:p>
          <a:p>
            <a:pPr algn="just">
              <a:spcBef>
                <a:spcPts val="600"/>
              </a:spcBef>
              <a:spcAft>
                <a:spcPts val="600"/>
              </a:spcAft>
            </a:pPr>
            <a:r>
              <a:rPr lang="es-ES" sz="2000" dirty="0" smtClean="0"/>
              <a:t>H</a:t>
            </a:r>
            <a:r>
              <a:rPr lang="es-ES" sz="2000" baseline="-25000" dirty="0" smtClean="0"/>
              <a:t>0</a:t>
            </a:r>
            <a:r>
              <a:rPr lang="es-ES" sz="2000" dirty="0" smtClean="0"/>
              <a:t> : </a:t>
            </a:r>
            <a:r>
              <a:rPr lang="es-ES" sz="2000" i="1" dirty="0" err="1" smtClean="0">
                <a:latin typeface="Times New Roman" panose="02020603050405020304" pitchFamily="18" charset="0"/>
                <a:cs typeface="Times New Roman" panose="02020603050405020304" pitchFamily="18" charset="0"/>
              </a:rPr>
              <a:t>p</a:t>
            </a:r>
            <a:r>
              <a:rPr lang="es-ES" sz="2000" i="1" baseline="-25000" dirty="0" err="1" smtClean="0">
                <a:latin typeface="Times New Roman" panose="02020603050405020304" pitchFamily="18" charset="0"/>
                <a:cs typeface="Times New Roman" panose="02020603050405020304" pitchFamily="18" charset="0"/>
              </a:rPr>
              <a:t>XY</a:t>
            </a:r>
            <a:r>
              <a:rPr lang="es-ES" sz="2000" i="1" dirty="0" smtClean="0">
                <a:latin typeface="Times New Roman" panose="02020603050405020304" pitchFamily="18" charset="0"/>
                <a:cs typeface="Times New Roman" panose="02020603050405020304" pitchFamily="18" charset="0"/>
              </a:rPr>
              <a:t> = </a:t>
            </a:r>
            <a:r>
              <a:rPr lang="es-ES" sz="2000" i="1" dirty="0" err="1" smtClean="0">
                <a:latin typeface="Times New Roman" panose="02020603050405020304" pitchFamily="18" charset="0"/>
                <a:cs typeface="Times New Roman" panose="02020603050405020304" pitchFamily="18" charset="0"/>
              </a:rPr>
              <a:t>p</a:t>
            </a:r>
            <a:r>
              <a:rPr lang="es-ES" sz="2000" i="1" baseline="-25000" dirty="0" err="1" smtClean="0">
                <a:latin typeface="Times New Roman" panose="02020603050405020304" pitchFamily="18" charset="0"/>
                <a:cs typeface="Times New Roman" panose="02020603050405020304" pitchFamily="18" charset="0"/>
              </a:rPr>
              <a:t>X</a:t>
            </a:r>
            <a:r>
              <a:rPr lang="es-ES" sz="2000" i="1" baseline="-25000" dirty="0" smtClean="0">
                <a:latin typeface="Times New Roman" panose="02020603050405020304" pitchFamily="18" charset="0"/>
                <a:cs typeface="Times New Roman" panose="02020603050405020304" pitchFamily="18" charset="0"/>
              </a:rPr>
              <a:t> </a:t>
            </a:r>
            <a:r>
              <a:rPr lang="es-ES" sz="2000" i="1" dirty="0" err="1" smtClean="0">
                <a:latin typeface="Times New Roman" panose="02020603050405020304" pitchFamily="18" charset="0"/>
                <a:cs typeface="Times New Roman" panose="02020603050405020304" pitchFamily="18" charset="0"/>
              </a:rPr>
              <a:t>p</a:t>
            </a:r>
            <a:r>
              <a:rPr lang="es-ES" sz="2000" i="1" baseline="-25000" dirty="0" err="1" smtClean="0">
                <a:latin typeface="Times New Roman" panose="02020603050405020304" pitchFamily="18" charset="0"/>
                <a:cs typeface="Times New Roman" panose="02020603050405020304" pitchFamily="18" charset="0"/>
              </a:rPr>
              <a:t>Y</a:t>
            </a:r>
            <a:r>
              <a:rPr lang="es-ES" sz="2000" i="1" baseline="-25000" dirty="0" smtClean="0">
                <a:latin typeface="Times New Roman" panose="02020603050405020304" pitchFamily="18" charset="0"/>
                <a:cs typeface="Times New Roman" panose="02020603050405020304" pitchFamily="18" charset="0"/>
              </a:rPr>
              <a:t> </a:t>
            </a:r>
            <a:r>
              <a:rPr lang="es-ES" sz="2000" i="1" dirty="0" smtClean="0">
                <a:latin typeface="Times New Roman" panose="02020603050405020304" pitchFamily="18" charset="0"/>
                <a:cs typeface="Times New Roman" panose="02020603050405020304" pitchFamily="18" charset="0"/>
              </a:rPr>
              <a:t> </a:t>
            </a:r>
            <a:r>
              <a:rPr lang="es-ES" sz="2000" i="1" dirty="0" smtClean="0">
                <a:latin typeface="Times New Roman" panose="02020603050405020304" pitchFamily="18" charset="0"/>
                <a:cs typeface="Times New Roman" panose="02020603050405020304" pitchFamily="18" charset="0"/>
                <a:sym typeface="Symbol"/>
              </a:rPr>
              <a:t>  X e Y son independientes.</a:t>
            </a:r>
          </a:p>
          <a:p>
            <a:pPr algn="just">
              <a:spcBef>
                <a:spcPts val="600"/>
              </a:spcBef>
              <a:spcAft>
                <a:spcPts val="600"/>
              </a:spcAft>
            </a:pPr>
            <a:r>
              <a:rPr lang="es-ES" sz="2000" dirty="0" smtClean="0">
                <a:solidFill>
                  <a:prstClr val="black"/>
                </a:solidFill>
              </a:rPr>
              <a:t>H</a:t>
            </a:r>
            <a:r>
              <a:rPr lang="es-ES" sz="2000" baseline="-25000" dirty="0" smtClean="0">
                <a:solidFill>
                  <a:prstClr val="black"/>
                </a:solidFill>
              </a:rPr>
              <a:t>1</a:t>
            </a:r>
            <a:r>
              <a:rPr lang="es-ES" sz="2000" dirty="0" smtClean="0">
                <a:solidFill>
                  <a:prstClr val="black"/>
                </a:solidFill>
              </a:rPr>
              <a:t> </a:t>
            </a:r>
            <a:r>
              <a:rPr lang="es-ES" sz="2000" dirty="0">
                <a:solidFill>
                  <a:prstClr val="black"/>
                </a:solidFill>
              </a:rPr>
              <a:t>: </a:t>
            </a:r>
            <a:r>
              <a:rPr lang="es-ES" sz="2000" i="1" dirty="0" err="1">
                <a:solidFill>
                  <a:prstClr val="black"/>
                </a:solidFill>
                <a:latin typeface="Times New Roman" panose="02020603050405020304" pitchFamily="18" charset="0"/>
                <a:cs typeface="Times New Roman" panose="02020603050405020304" pitchFamily="18" charset="0"/>
              </a:rPr>
              <a:t>p</a:t>
            </a:r>
            <a:r>
              <a:rPr lang="es-ES" sz="2000" i="1" baseline="-25000" dirty="0" err="1">
                <a:solidFill>
                  <a:prstClr val="black"/>
                </a:solidFill>
                <a:latin typeface="Times New Roman" panose="02020603050405020304" pitchFamily="18" charset="0"/>
                <a:cs typeface="Times New Roman" panose="02020603050405020304" pitchFamily="18" charset="0"/>
              </a:rPr>
              <a:t>XY</a:t>
            </a:r>
            <a:r>
              <a:rPr lang="es-ES" sz="2000" i="1" dirty="0">
                <a:solidFill>
                  <a:prstClr val="black"/>
                </a:solidFill>
                <a:latin typeface="Times New Roman" panose="02020603050405020304" pitchFamily="18" charset="0"/>
                <a:cs typeface="Times New Roman" panose="02020603050405020304" pitchFamily="18" charset="0"/>
              </a:rPr>
              <a:t> </a:t>
            </a:r>
            <a:r>
              <a:rPr lang="es-ES" sz="2000" i="1" dirty="0" smtClean="0">
                <a:solidFill>
                  <a:prstClr val="black"/>
                </a:solidFill>
                <a:latin typeface="Times New Roman" panose="02020603050405020304" pitchFamily="18" charset="0"/>
                <a:cs typeface="Times New Roman" panose="02020603050405020304" pitchFamily="18" charset="0"/>
                <a:sym typeface="Symbol"/>
              </a:rPr>
              <a:t></a:t>
            </a:r>
            <a:r>
              <a:rPr lang="es-ES" sz="2000" i="1" dirty="0" smtClean="0">
                <a:solidFill>
                  <a:prstClr val="black"/>
                </a:solidFill>
                <a:latin typeface="Times New Roman" panose="02020603050405020304" pitchFamily="18" charset="0"/>
                <a:cs typeface="Times New Roman" panose="02020603050405020304" pitchFamily="18" charset="0"/>
              </a:rPr>
              <a:t> </a:t>
            </a:r>
            <a:r>
              <a:rPr lang="es-ES" sz="2000" i="1" dirty="0" err="1">
                <a:solidFill>
                  <a:prstClr val="black"/>
                </a:solidFill>
                <a:latin typeface="Times New Roman" panose="02020603050405020304" pitchFamily="18" charset="0"/>
                <a:cs typeface="Times New Roman" panose="02020603050405020304" pitchFamily="18" charset="0"/>
              </a:rPr>
              <a:t>p</a:t>
            </a:r>
            <a:r>
              <a:rPr lang="es-ES" sz="2000" i="1" baseline="-25000" dirty="0" err="1">
                <a:solidFill>
                  <a:prstClr val="black"/>
                </a:solidFill>
                <a:latin typeface="Times New Roman" panose="02020603050405020304" pitchFamily="18" charset="0"/>
                <a:cs typeface="Times New Roman" panose="02020603050405020304" pitchFamily="18" charset="0"/>
              </a:rPr>
              <a:t>X</a:t>
            </a:r>
            <a:r>
              <a:rPr lang="es-ES" sz="2000" i="1" baseline="-25000" dirty="0">
                <a:solidFill>
                  <a:prstClr val="black"/>
                </a:solidFill>
                <a:latin typeface="Times New Roman" panose="02020603050405020304" pitchFamily="18" charset="0"/>
                <a:cs typeface="Times New Roman" panose="02020603050405020304" pitchFamily="18" charset="0"/>
              </a:rPr>
              <a:t> </a:t>
            </a:r>
            <a:r>
              <a:rPr lang="es-ES" sz="2000" i="1" dirty="0" err="1" smtClean="0">
                <a:solidFill>
                  <a:prstClr val="black"/>
                </a:solidFill>
                <a:latin typeface="Times New Roman" panose="02020603050405020304" pitchFamily="18" charset="0"/>
                <a:cs typeface="Times New Roman" panose="02020603050405020304" pitchFamily="18" charset="0"/>
              </a:rPr>
              <a:t>p</a:t>
            </a:r>
            <a:r>
              <a:rPr lang="es-ES" sz="2000" i="1" baseline="-25000" dirty="0" err="1" smtClean="0">
                <a:solidFill>
                  <a:prstClr val="black"/>
                </a:solidFill>
                <a:latin typeface="Times New Roman" panose="02020603050405020304" pitchFamily="18" charset="0"/>
                <a:cs typeface="Times New Roman" panose="02020603050405020304" pitchFamily="18" charset="0"/>
              </a:rPr>
              <a:t>Y</a:t>
            </a:r>
            <a:r>
              <a:rPr lang="es-ES" sz="2000" i="1" dirty="0">
                <a:solidFill>
                  <a:prstClr val="black"/>
                </a:solidFill>
                <a:latin typeface="Times New Roman" panose="02020603050405020304" pitchFamily="18" charset="0"/>
                <a:cs typeface="Times New Roman" panose="02020603050405020304" pitchFamily="18" charset="0"/>
                <a:sym typeface="Symbol"/>
              </a:rPr>
              <a:t>   X e Y </a:t>
            </a:r>
            <a:r>
              <a:rPr lang="es-ES" sz="2000" i="1" dirty="0" smtClean="0">
                <a:solidFill>
                  <a:prstClr val="black"/>
                </a:solidFill>
                <a:latin typeface="Times New Roman" panose="02020603050405020304" pitchFamily="18" charset="0"/>
                <a:cs typeface="Times New Roman" panose="02020603050405020304" pitchFamily="18" charset="0"/>
                <a:sym typeface="Symbol"/>
              </a:rPr>
              <a:t>están asociadas.</a:t>
            </a:r>
            <a:endParaRPr lang="es-ES" sz="2000"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75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372200" y="5681675"/>
            <a:ext cx="2492895"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endParaRPr lang="es-AR" sz="4400" dirty="0"/>
          </a:p>
        </p:txBody>
      </p:sp>
      <p:sp>
        <p:nvSpPr>
          <p:cNvPr id="3" name="2 CuadroTexto"/>
          <p:cNvSpPr txBox="1"/>
          <p:nvPr/>
        </p:nvSpPr>
        <p:spPr>
          <a:xfrm>
            <a:off x="683568" y="699154"/>
            <a:ext cx="7416824" cy="4493538"/>
          </a:xfrm>
          <a:prstGeom prst="rect">
            <a:avLst/>
          </a:prstGeom>
          <a:noFill/>
        </p:spPr>
        <p:txBody>
          <a:bodyPr wrap="square" rtlCol="0">
            <a:spAutoFit/>
          </a:bodyPr>
          <a:lstStyle/>
          <a:p>
            <a:pPr algn="just">
              <a:spcBef>
                <a:spcPts val="1200"/>
              </a:spcBef>
            </a:pPr>
            <a:r>
              <a:rPr lang="es-ES" sz="1200" dirty="0" smtClean="0"/>
              <a:t>	</a:t>
            </a:r>
            <a:r>
              <a:rPr lang="es-ES" sz="2200" dirty="0" smtClean="0"/>
              <a:t>Los puntajes en el </a:t>
            </a:r>
            <a:r>
              <a:rPr lang="es-ES" sz="2200" dirty="0" err="1" smtClean="0"/>
              <a:t>Early</a:t>
            </a:r>
            <a:r>
              <a:rPr lang="es-ES" sz="2200" dirty="0" smtClean="0"/>
              <a:t> </a:t>
            </a:r>
            <a:r>
              <a:rPr lang="es-ES" sz="2200" dirty="0" err="1" smtClean="0"/>
              <a:t>Numeracy</a:t>
            </a:r>
            <a:r>
              <a:rPr lang="es-ES" sz="2200" dirty="0" smtClean="0"/>
              <a:t> Test </a:t>
            </a:r>
            <a:r>
              <a:rPr lang="es-ES" sz="2200" dirty="0" err="1" smtClean="0"/>
              <a:t>revised</a:t>
            </a:r>
            <a:r>
              <a:rPr lang="es-ES" sz="2200" dirty="0"/>
              <a:t> </a:t>
            </a:r>
            <a:r>
              <a:rPr lang="es-ES" sz="2200" dirty="0" smtClean="0"/>
              <a:t>(</a:t>
            </a:r>
            <a:r>
              <a:rPr lang="es-ES" sz="2200" dirty="0" smtClean="0">
                <a:solidFill>
                  <a:prstClr val="black"/>
                </a:solidFill>
              </a:rPr>
              <a:t>ENT-r)</a:t>
            </a:r>
            <a:r>
              <a:rPr lang="es-ES" sz="2200" dirty="0" smtClean="0"/>
              <a:t> se distribuyen normalmente con una media de 19 y una desviación estándar de 6 entre los niños españoles de 5 años. Se quiere verificar si estos baremos también corresponden a los niños argentinos de la misma edad de Sta. Fe. Para ello se toma una muestra aleatoria de 300 niños. La distribución de frecuencias observada permite sostener el supuesto de que los datos provienen de una distribución con la misma desviación estándar de la población española. La media observada fue 19,4. ¿Puede sostenerse con un nivel de significación del 10% que no hay diferencias entre la media de los niños de la ciudad de Sta. Fe y los españoles?</a:t>
            </a:r>
          </a:p>
        </p:txBody>
      </p:sp>
    </p:spTree>
    <p:extLst>
      <p:ext uri="{BB962C8B-B14F-4D97-AF65-F5344CB8AC3E}">
        <p14:creationId xmlns:p14="http://schemas.microsoft.com/office/powerpoint/2010/main" val="30443504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267744" y="5661248"/>
            <a:ext cx="6622694"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Test de Independencia</a:t>
            </a:r>
          </a:p>
        </p:txBody>
      </p:sp>
      <mc:AlternateContent xmlns:mc="http://schemas.openxmlformats.org/markup-compatibility/2006" xmlns:a14="http://schemas.microsoft.com/office/drawing/2010/main">
        <mc:Choice Requires="a14">
          <p:sp>
            <p:nvSpPr>
              <p:cNvPr id="4" name="3 CuadroTexto"/>
              <p:cNvSpPr txBox="1"/>
              <p:nvPr/>
            </p:nvSpPr>
            <p:spPr>
              <a:xfrm>
                <a:off x="396430" y="476672"/>
                <a:ext cx="6840760" cy="1833002"/>
              </a:xfrm>
              <a:prstGeom prst="rect">
                <a:avLst/>
              </a:prstGeom>
              <a:noFill/>
            </p:spPr>
            <p:txBody>
              <a:bodyPr wrap="square" rtlCol="0">
                <a:spAutoFit/>
              </a:bodyPr>
              <a:lstStyle/>
              <a:p>
                <a:r>
                  <a:rPr lang="es-ES" sz="2000" dirty="0" smtClean="0"/>
                  <a:t>El estadístico es</a:t>
                </a:r>
              </a:p>
              <a:p>
                <a:endParaRPr lang="es-ES" dirty="0"/>
              </a:p>
              <a:p>
                <a:pPr lvl="0"/>
                <a14:m>
                  <m:oMath xmlns:m="http://schemas.openxmlformats.org/officeDocument/2006/math">
                    <m:sSup>
                      <m:sSupPr>
                        <m:ctrlPr>
                          <a:rPr lang="es-ES" sz="2800" i="1">
                            <a:solidFill>
                              <a:prstClr val="black"/>
                            </a:solidFill>
                            <a:latin typeface="Cambria Math" panose="02040503050406030204" pitchFamily="18" charset="0"/>
                            <a:sym typeface="Symbol"/>
                          </a:rPr>
                        </m:ctrlPr>
                      </m:sSupPr>
                      <m:e>
                        <m:r>
                          <a:rPr lang="es-ES" sz="2800" i="1">
                            <a:solidFill>
                              <a:prstClr val="black"/>
                            </a:solidFill>
                            <a:latin typeface="Cambria Math"/>
                            <a:sym typeface="Symbol"/>
                          </a:rPr>
                          <m:t></m:t>
                        </m:r>
                      </m:e>
                      <m:sup>
                        <m:r>
                          <a:rPr lang="es-ES" sz="2800" i="1">
                            <a:solidFill>
                              <a:prstClr val="black"/>
                            </a:solidFill>
                            <a:latin typeface="Cambria Math"/>
                            <a:sym typeface="Symbol"/>
                          </a:rPr>
                          <m:t>2</m:t>
                        </m:r>
                      </m:sup>
                    </m:sSup>
                  </m:oMath>
                </a14:m>
                <a:r>
                  <a:rPr lang="es-ES" sz="2800" dirty="0">
                    <a:solidFill>
                      <a:prstClr val="black"/>
                    </a:solidFill>
                  </a:rPr>
                  <a:t> = </a:t>
                </a:r>
                <a14:m>
                  <m:oMath xmlns:m="http://schemas.openxmlformats.org/officeDocument/2006/math">
                    <m:nary>
                      <m:naryPr>
                        <m:chr m:val="∑"/>
                        <m:ctrlPr>
                          <a:rPr lang="es-ES" sz="2800" i="1">
                            <a:solidFill>
                              <a:prstClr val="black"/>
                            </a:solidFill>
                            <a:latin typeface="Cambria Math" panose="02040503050406030204" pitchFamily="18" charset="0"/>
                          </a:rPr>
                        </m:ctrlPr>
                      </m:naryPr>
                      <m:sub>
                        <m:r>
                          <m:rPr>
                            <m:brk m:alnAt="23"/>
                          </m:rPr>
                          <a:rPr lang="es-ES" sz="2800" i="1">
                            <a:solidFill>
                              <a:prstClr val="black"/>
                            </a:solidFill>
                            <a:latin typeface="Cambria Math"/>
                          </a:rPr>
                          <m:t>𝑖</m:t>
                        </m:r>
                        <m:r>
                          <a:rPr lang="es-ES" sz="2800" i="1">
                            <a:solidFill>
                              <a:prstClr val="black"/>
                            </a:solidFill>
                            <a:latin typeface="Cambria Math"/>
                          </a:rPr>
                          <m:t>=1</m:t>
                        </m:r>
                      </m:sub>
                      <m:sup>
                        <m:sSub>
                          <m:sSubPr>
                            <m:ctrlPr>
                              <a:rPr lang="es-ES" sz="2800" i="1">
                                <a:solidFill>
                                  <a:prstClr val="black"/>
                                </a:solidFill>
                                <a:latin typeface="Cambria Math" panose="02040503050406030204" pitchFamily="18" charset="0"/>
                              </a:rPr>
                            </m:ctrlPr>
                          </m:sSubPr>
                          <m:e>
                            <m:r>
                              <a:rPr lang="es-ES" sz="2800" i="1">
                                <a:solidFill>
                                  <a:prstClr val="black"/>
                                </a:solidFill>
                                <a:latin typeface="Cambria Math"/>
                              </a:rPr>
                              <m:t>𝑛</m:t>
                            </m:r>
                          </m:e>
                          <m:sub>
                            <m:r>
                              <a:rPr lang="es-ES" sz="2800" i="1">
                                <a:solidFill>
                                  <a:prstClr val="black"/>
                                </a:solidFill>
                                <a:latin typeface="Cambria Math"/>
                              </a:rPr>
                              <m:t>𝑓</m:t>
                            </m:r>
                          </m:sub>
                        </m:sSub>
                      </m:sup>
                      <m:e>
                        <m:nary>
                          <m:naryPr>
                            <m:chr m:val="∑"/>
                            <m:ctrlPr>
                              <a:rPr lang="es-ES" sz="2800" i="1" smtClean="0">
                                <a:solidFill>
                                  <a:prstClr val="black"/>
                                </a:solidFill>
                                <a:latin typeface="Cambria Math" panose="02040503050406030204" pitchFamily="18" charset="0"/>
                              </a:rPr>
                            </m:ctrlPr>
                          </m:naryPr>
                          <m:sub>
                            <m:r>
                              <m:rPr>
                                <m:brk m:alnAt="23"/>
                              </m:rPr>
                              <a:rPr lang="es-ES" sz="2800" i="1">
                                <a:solidFill>
                                  <a:prstClr val="black"/>
                                </a:solidFill>
                                <a:latin typeface="Cambria Math"/>
                              </a:rPr>
                              <m:t>𝑗</m:t>
                            </m:r>
                            <m:r>
                              <a:rPr lang="es-ES" sz="2800" i="1">
                                <a:solidFill>
                                  <a:prstClr val="black"/>
                                </a:solidFill>
                                <a:latin typeface="Cambria Math"/>
                              </a:rPr>
                              <m:t>=1</m:t>
                            </m:r>
                          </m:sub>
                          <m:sup>
                            <m:sSub>
                              <m:sSubPr>
                                <m:ctrlPr>
                                  <a:rPr lang="es-ES" sz="2800" i="1">
                                    <a:solidFill>
                                      <a:prstClr val="black"/>
                                    </a:solidFill>
                                    <a:latin typeface="Cambria Math" panose="02040503050406030204" pitchFamily="18" charset="0"/>
                                  </a:rPr>
                                </m:ctrlPr>
                              </m:sSubPr>
                              <m:e>
                                <m:r>
                                  <a:rPr lang="es-ES" sz="2800" i="1">
                                    <a:solidFill>
                                      <a:prstClr val="black"/>
                                    </a:solidFill>
                                    <a:latin typeface="Cambria Math"/>
                                  </a:rPr>
                                  <m:t>𝑛</m:t>
                                </m:r>
                              </m:e>
                              <m:sub>
                                <m:r>
                                  <a:rPr lang="es-ES" sz="2800" i="1">
                                    <a:solidFill>
                                      <a:prstClr val="black"/>
                                    </a:solidFill>
                                    <a:latin typeface="Cambria Math"/>
                                  </a:rPr>
                                  <m:t>𝑐</m:t>
                                </m:r>
                              </m:sub>
                            </m:sSub>
                          </m:sup>
                          <m:e>
                            <m:f>
                              <m:fPr>
                                <m:ctrlPr>
                                  <a:rPr lang="es-ES" sz="2800" i="1">
                                    <a:solidFill>
                                      <a:prstClr val="black"/>
                                    </a:solidFill>
                                    <a:latin typeface="Cambria Math" panose="02040503050406030204" pitchFamily="18" charset="0"/>
                                  </a:rPr>
                                </m:ctrlPr>
                              </m:fPr>
                              <m:num>
                                <m:sSup>
                                  <m:sSupPr>
                                    <m:ctrlPr>
                                      <a:rPr lang="es-ES" sz="2800" i="1">
                                        <a:solidFill>
                                          <a:prstClr val="black"/>
                                        </a:solidFill>
                                        <a:latin typeface="Cambria Math" panose="02040503050406030204" pitchFamily="18" charset="0"/>
                                      </a:rPr>
                                    </m:ctrlPr>
                                  </m:sSupPr>
                                  <m:e>
                                    <m:d>
                                      <m:dPr>
                                        <m:ctrlPr>
                                          <a:rPr lang="es-ES" sz="2800" i="1">
                                            <a:solidFill>
                                              <a:prstClr val="black"/>
                                            </a:solidFill>
                                            <a:latin typeface="Cambria Math" panose="02040503050406030204" pitchFamily="18" charset="0"/>
                                          </a:rPr>
                                        </m:ctrlPr>
                                      </m:dPr>
                                      <m:e>
                                        <m:sSub>
                                          <m:sSubPr>
                                            <m:ctrlPr>
                                              <a:rPr lang="es-ES" sz="2800" i="1">
                                                <a:solidFill>
                                                  <a:prstClr val="black"/>
                                                </a:solidFill>
                                                <a:latin typeface="Cambria Math" panose="02040503050406030204" pitchFamily="18" charset="0"/>
                                              </a:rPr>
                                            </m:ctrlPr>
                                          </m:sSubPr>
                                          <m:e>
                                            <m:r>
                                              <a:rPr lang="es-ES" sz="2800" i="1">
                                                <a:solidFill>
                                                  <a:prstClr val="black"/>
                                                </a:solidFill>
                                                <a:latin typeface="Cambria Math"/>
                                              </a:rPr>
                                              <m:t>𝑓</m:t>
                                            </m:r>
                                            <m:r>
                                              <a:rPr lang="es-ES" sz="2800" i="1" baseline="30000">
                                                <a:solidFill>
                                                  <a:prstClr val="black"/>
                                                </a:solidFill>
                                                <a:latin typeface="Cambria Math"/>
                                              </a:rPr>
                                              <m:t>𝑜</m:t>
                                            </m:r>
                                          </m:e>
                                          <m:sub>
                                            <m:r>
                                              <a:rPr lang="es-ES" sz="2800" i="1">
                                                <a:solidFill>
                                                  <a:prstClr val="black"/>
                                                </a:solidFill>
                                                <a:latin typeface="Cambria Math"/>
                                              </a:rPr>
                                              <m:t>𝑖𝑗</m:t>
                                            </m:r>
                                          </m:sub>
                                        </m:sSub>
                                        <m:r>
                                          <a:rPr lang="es-ES" sz="2800" i="1">
                                            <a:solidFill>
                                              <a:prstClr val="black"/>
                                            </a:solidFill>
                                            <a:latin typeface="Cambria Math"/>
                                          </a:rPr>
                                          <m:t>−</m:t>
                                        </m:r>
                                        <m:sSub>
                                          <m:sSubPr>
                                            <m:ctrlPr>
                                              <a:rPr lang="es-ES" sz="2800" i="1">
                                                <a:solidFill>
                                                  <a:prstClr val="black"/>
                                                </a:solidFill>
                                                <a:latin typeface="Cambria Math" panose="02040503050406030204" pitchFamily="18" charset="0"/>
                                              </a:rPr>
                                            </m:ctrlPr>
                                          </m:sSubPr>
                                          <m:e>
                                            <m:r>
                                              <a:rPr lang="es-ES" sz="2800" i="1">
                                                <a:solidFill>
                                                  <a:prstClr val="black"/>
                                                </a:solidFill>
                                                <a:latin typeface="Cambria Math"/>
                                              </a:rPr>
                                              <m:t>𝑓</m:t>
                                            </m:r>
                                            <m:r>
                                              <a:rPr lang="es-ES" sz="2800" i="1" baseline="30000">
                                                <a:solidFill>
                                                  <a:prstClr val="black"/>
                                                </a:solidFill>
                                                <a:latin typeface="Cambria Math"/>
                                              </a:rPr>
                                              <m:t>𝑒</m:t>
                                            </m:r>
                                          </m:e>
                                          <m:sub>
                                            <m:r>
                                              <a:rPr lang="es-ES" sz="2800" i="1">
                                                <a:solidFill>
                                                  <a:prstClr val="black"/>
                                                </a:solidFill>
                                                <a:latin typeface="Cambria Math"/>
                                              </a:rPr>
                                              <m:t>𝑖𝑗</m:t>
                                            </m:r>
                                          </m:sub>
                                        </m:sSub>
                                      </m:e>
                                    </m:d>
                                  </m:e>
                                  <m:sup>
                                    <m:r>
                                      <a:rPr lang="es-ES" sz="2800" i="1">
                                        <a:solidFill>
                                          <a:prstClr val="black"/>
                                        </a:solidFill>
                                        <a:latin typeface="Cambria Math"/>
                                      </a:rPr>
                                      <m:t>2</m:t>
                                    </m:r>
                                  </m:sup>
                                </m:sSup>
                              </m:num>
                              <m:den>
                                <m:sSub>
                                  <m:sSubPr>
                                    <m:ctrlPr>
                                      <a:rPr lang="es-ES" sz="2800" i="1">
                                        <a:solidFill>
                                          <a:prstClr val="black"/>
                                        </a:solidFill>
                                        <a:latin typeface="Cambria Math" panose="02040503050406030204" pitchFamily="18" charset="0"/>
                                      </a:rPr>
                                    </m:ctrlPr>
                                  </m:sSubPr>
                                  <m:e>
                                    <m:r>
                                      <a:rPr lang="es-ES" sz="2800" i="1">
                                        <a:solidFill>
                                          <a:prstClr val="black"/>
                                        </a:solidFill>
                                        <a:latin typeface="Cambria Math"/>
                                      </a:rPr>
                                      <m:t>𝑓</m:t>
                                    </m:r>
                                    <m:r>
                                      <a:rPr lang="es-ES" sz="2800" i="1" baseline="30000">
                                        <a:solidFill>
                                          <a:prstClr val="black"/>
                                        </a:solidFill>
                                        <a:latin typeface="Cambria Math"/>
                                      </a:rPr>
                                      <m:t>𝑒</m:t>
                                    </m:r>
                                  </m:e>
                                  <m:sub>
                                    <m:r>
                                      <a:rPr lang="es-ES" sz="2800" i="1">
                                        <a:solidFill>
                                          <a:prstClr val="black"/>
                                        </a:solidFill>
                                        <a:latin typeface="Cambria Math"/>
                                      </a:rPr>
                                      <m:t>𝑖𝑗</m:t>
                                    </m:r>
                                  </m:sub>
                                </m:sSub>
                              </m:den>
                            </m:f>
                            <m:r>
                              <a:rPr lang="es-ES" sz="2800" b="0" i="1" smtClean="0">
                                <a:solidFill>
                                  <a:prstClr val="black"/>
                                </a:solidFill>
                                <a:latin typeface="Cambria Math"/>
                              </a:rPr>
                              <m:t> </m:t>
                            </m:r>
                            <m:r>
                              <a:rPr lang="es-ES" sz="2800" i="1" smtClean="0">
                                <a:solidFill>
                                  <a:prstClr val="black"/>
                                </a:solidFill>
                                <a:latin typeface="Cambria Math"/>
                                <a:sym typeface="Symbol"/>
                              </a:rPr>
                              <m:t></m:t>
                            </m:r>
                            <m:sSup>
                              <m:sSupPr>
                                <m:ctrlPr>
                                  <a:rPr lang="es-ES" sz="2800" i="1">
                                    <a:solidFill>
                                      <a:prstClr val="black"/>
                                    </a:solidFill>
                                    <a:latin typeface="Cambria Math" panose="02040503050406030204" pitchFamily="18" charset="0"/>
                                    <a:sym typeface="Symbol"/>
                                  </a:rPr>
                                </m:ctrlPr>
                              </m:sSupPr>
                              <m:e>
                                <m:r>
                                  <a:rPr lang="es-ES" sz="2800" b="0" i="1" smtClean="0">
                                    <a:solidFill>
                                      <a:prstClr val="black"/>
                                    </a:solidFill>
                                    <a:latin typeface="Cambria Math"/>
                                    <a:sym typeface="Symbol"/>
                                  </a:rPr>
                                  <m:t>  </m:t>
                                </m:r>
                                <m:r>
                                  <a:rPr lang="es-ES" sz="2800" i="1">
                                    <a:solidFill>
                                      <a:prstClr val="black"/>
                                    </a:solidFill>
                                    <a:latin typeface="Cambria Math"/>
                                    <a:sym typeface="Symbol"/>
                                  </a:rPr>
                                  <m:t></m:t>
                                </m:r>
                                <m:r>
                                  <a:rPr lang="es-ES" sz="2800" b="0" i="1" baseline="-25000" smtClean="0">
                                    <a:solidFill>
                                      <a:prstClr val="black"/>
                                    </a:solidFill>
                                    <a:latin typeface="Cambria Math"/>
                                    <a:sym typeface="Symbol"/>
                                  </a:rPr>
                                  <m:t></m:t>
                                </m:r>
                              </m:e>
                              <m:sup>
                                <m:r>
                                  <a:rPr lang="es-ES" sz="2800" i="1">
                                    <a:solidFill>
                                      <a:prstClr val="black"/>
                                    </a:solidFill>
                                    <a:latin typeface="Cambria Math"/>
                                    <a:sym typeface="Symbol"/>
                                  </a:rPr>
                                  <m:t>2</m:t>
                                </m:r>
                              </m:sup>
                            </m:sSup>
                          </m:e>
                        </m:nary>
                      </m:e>
                    </m:nary>
                  </m:oMath>
                </a14:m>
                <a:endParaRPr lang="es-ES" sz="2800" dirty="0">
                  <a:solidFill>
                    <a:prstClr val="black"/>
                  </a:solidFill>
                </a:endParaRPr>
              </a:p>
              <a:p>
                <a:endParaRPr lang="es-ES" dirty="0"/>
              </a:p>
            </p:txBody>
          </p:sp>
        </mc:Choice>
        <mc:Fallback xmlns="">
          <p:sp>
            <p:nvSpPr>
              <p:cNvPr id="4" name="3 CuadroTexto"/>
              <p:cNvSpPr txBox="1">
                <a:spLocks noRot="1" noChangeAspect="1" noMove="1" noResize="1" noEditPoints="1" noAdjustHandles="1" noChangeArrowheads="1" noChangeShapeType="1" noTextEdit="1"/>
              </p:cNvSpPr>
              <p:nvPr/>
            </p:nvSpPr>
            <p:spPr>
              <a:xfrm>
                <a:off x="396430" y="476672"/>
                <a:ext cx="6840760" cy="1833002"/>
              </a:xfrm>
              <a:prstGeom prst="rect">
                <a:avLst/>
              </a:prstGeom>
              <a:blipFill rotWithShape="1">
                <a:blip r:embed="rId2"/>
                <a:stretch>
                  <a:fillRect l="-891" t="-199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CuadroTexto"/>
              <p:cNvSpPr txBox="1"/>
              <p:nvPr/>
            </p:nvSpPr>
            <p:spPr>
              <a:xfrm>
                <a:off x="409781" y="2309674"/>
                <a:ext cx="8266675" cy="2985433"/>
              </a:xfrm>
              <a:prstGeom prst="rect">
                <a:avLst/>
              </a:prstGeom>
              <a:noFill/>
            </p:spPr>
            <p:txBody>
              <a:bodyPr wrap="square" rtlCol="0">
                <a:spAutoFit/>
              </a:bodyPr>
              <a:lstStyle/>
              <a:p>
                <a:r>
                  <a:rPr lang="es-ES" sz="2000" dirty="0" smtClean="0"/>
                  <a:t>Donde los grados de libertad  </a:t>
                </a:r>
                <a:r>
                  <a:rPr lang="es-ES" sz="2000" i="1" dirty="0" smtClean="0">
                    <a:sym typeface="Symbol"/>
                  </a:rPr>
                  <a:t></a:t>
                </a:r>
                <a:r>
                  <a:rPr lang="es-ES" sz="2000" dirty="0" smtClean="0">
                    <a:sym typeface="Symbol"/>
                  </a:rPr>
                  <a:t> </a:t>
                </a:r>
                <a:r>
                  <a:rPr lang="es-ES" sz="2000" dirty="0" smtClean="0"/>
                  <a:t>= (</a:t>
                </a:r>
                <a:r>
                  <a:rPr lang="es-ES" sz="2000" i="1" dirty="0" smtClean="0">
                    <a:latin typeface="Times New Roman" panose="02020603050405020304" pitchFamily="18" charset="0"/>
                    <a:cs typeface="Times New Roman" panose="02020603050405020304" pitchFamily="18" charset="0"/>
                  </a:rPr>
                  <a:t>n</a:t>
                </a:r>
                <a:r>
                  <a:rPr lang="es-ES" sz="2000" i="1" baseline="-25000" dirty="0" smtClean="0">
                    <a:latin typeface="Times New Roman" panose="02020603050405020304" pitchFamily="18" charset="0"/>
                    <a:cs typeface="Times New Roman" panose="02020603050405020304" pitchFamily="18" charset="0"/>
                  </a:rPr>
                  <a:t>f</a:t>
                </a:r>
                <a:r>
                  <a:rPr lang="es-ES" sz="2000" dirty="0" smtClean="0"/>
                  <a:t>-1)x(</a:t>
                </a:r>
                <a:r>
                  <a:rPr lang="es-ES" sz="2000" i="1" dirty="0" smtClean="0">
                    <a:latin typeface="Times New Roman" panose="02020603050405020304" pitchFamily="18" charset="0"/>
                    <a:cs typeface="Times New Roman" panose="02020603050405020304" pitchFamily="18" charset="0"/>
                  </a:rPr>
                  <a:t>n</a:t>
                </a:r>
                <a:r>
                  <a:rPr lang="es-ES" sz="2000" i="1" baseline="-25000" dirty="0" smtClean="0">
                    <a:latin typeface="Times New Roman" panose="02020603050405020304" pitchFamily="18" charset="0"/>
                    <a:cs typeface="Times New Roman" panose="02020603050405020304" pitchFamily="18" charset="0"/>
                  </a:rPr>
                  <a:t>c</a:t>
                </a:r>
                <a:r>
                  <a:rPr lang="es-ES" sz="2000" dirty="0" smtClean="0"/>
                  <a:t>-1)</a:t>
                </a:r>
              </a:p>
              <a:p>
                <a:endParaRPr lang="es-ES" sz="2000" dirty="0"/>
              </a:p>
              <a:p>
                <a:pPr algn="just"/>
                <a:r>
                  <a:rPr lang="es-ES" sz="2000" dirty="0" smtClean="0"/>
                  <a:t>	La hipótesis de independencia se mantendrá si el valor observado de </a:t>
                </a:r>
                <a14:m>
                  <m:oMath xmlns:m="http://schemas.openxmlformats.org/officeDocument/2006/math">
                    <m:sSup>
                      <m:sSupPr>
                        <m:ctrlPr>
                          <a:rPr lang="es-ES" sz="2800" i="1">
                            <a:solidFill>
                              <a:prstClr val="black"/>
                            </a:solidFill>
                            <a:latin typeface="Cambria Math" panose="02040503050406030204" pitchFamily="18" charset="0"/>
                            <a:sym typeface="Symbol"/>
                          </a:rPr>
                        </m:ctrlPr>
                      </m:sSupPr>
                      <m:e>
                        <m:r>
                          <a:rPr lang="es-ES" sz="2800" i="1">
                            <a:solidFill>
                              <a:prstClr val="black"/>
                            </a:solidFill>
                            <a:latin typeface="Cambria Math"/>
                            <a:sym typeface="Symbol"/>
                          </a:rPr>
                          <m:t></m:t>
                        </m:r>
                      </m:e>
                      <m:sup>
                        <m:r>
                          <a:rPr lang="es-ES" sz="2800" i="1">
                            <a:solidFill>
                              <a:prstClr val="black"/>
                            </a:solidFill>
                            <a:latin typeface="Cambria Math"/>
                            <a:sym typeface="Symbol"/>
                          </a:rPr>
                          <m:t>2</m:t>
                        </m:r>
                      </m:sup>
                    </m:sSup>
                  </m:oMath>
                </a14:m>
                <a:r>
                  <a:rPr lang="es-ES" sz="2800" dirty="0">
                    <a:solidFill>
                      <a:prstClr val="black"/>
                    </a:solidFill>
                  </a:rPr>
                  <a:t> </a:t>
                </a:r>
                <a:r>
                  <a:rPr lang="es-ES" sz="2000" dirty="0" smtClean="0"/>
                  <a:t>está suficientemente cerca de cero; es decir, si hay poca discrepancia entre las frecuencias conjuntas observadas y las que se habrían de observar si las variables fueran independientes. Pero si su valor excede determinado valor crítico (poco probable), se rechazará la hipótesis de independencia. Por tanto el test de Independencia es unilateral a derecha.</a:t>
                </a:r>
                <a:endParaRPr lang="es-ES" sz="2000" dirty="0"/>
              </a:p>
            </p:txBody>
          </p:sp>
        </mc:Choice>
        <mc:Fallback xmlns="">
          <p:sp>
            <p:nvSpPr>
              <p:cNvPr id="5" name="4 CuadroTexto"/>
              <p:cNvSpPr txBox="1">
                <a:spLocks noRot="1" noChangeAspect="1" noMove="1" noResize="1" noEditPoints="1" noAdjustHandles="1" noChangeArrowheads="1" noChangeShapeType="1" noTextEdit="1"/>
              </p:cNvSpPr>
              <p:nvPr/>
            </p:nvSpPr>
            <p:spPr>
              <a:xfrm>
                <a:off x="409781" y="2309674"/>
                <a:ext cx="8266675" cy="2985433"/>
              </a:xfrm>
              <a:prstGeom prst="rect">
                <a:avLst/>
              </a:prstGeom>
              <a:blipFill rotWithShape="1">
                <a:blip r:embed="rId3"/>
                <a:stretch>
                  <a:fillRect l="-737" t="-1224" r="-811" b="-2449"/>
                </a:stretch>
              </a:blipFill>
            </p:spPr>
            <p:txBody>
              <a:bodyPr/>
              <a:lstStyle/>
              <a:p>
                <a:r>
                  <a:rPr lang="es-ES">
                    <a:noFill/>
                  </a:rPr>
                  <a:t> </a:t>
                </a:r>
              </a:p>
            </p:txBody>
          </p:sp>
        </mc:Fallback>
      </mc:AlternateContent>
    </p:spTree>
    <p:extLst>
      <p:ext uri="{BB962C8B-B14F-4D97-AF65-F5344CB8AC3E}">
        <p14:creationId xmlns:p14="http://schemas.microsoft.com/office/powerpoint/2010/main" val="40356128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46577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derecha"/>
          <p:cNvSpPr/>
          <p:nvPr/>
        </p:nvSpPr>
        <p:spPr>
          <a:xfrm rot="19648302">
            <a:off x="3101180" y="4082008"/>
            <a:ext cx="677581" cy="154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3767220" y="3513054"/>
            <a:ext cx="732771" cy="646331"/>
          </a:xfrm>
          <a:prstGeom prst="rect">
            <a:avLst/>
          </a:prstGeom>
          <a:noFill/>
        </p:spPr>
        <p:txBody>
          <a:bodyPr wrap="square" rtlCol="0">
            <a:spAutoFit/>
          </a:bodyPr>
          <a:lstStyle/>
          <a:p>
            <a:r>
              <a:rPr lang="es-ES" sz="3600" b="1" i="1" dirty="0" smtClean="0">
                <a:latin typeface="Symbol" panose="05050102010706020507" pitchFamily="18" charset="2"/>
              </a:rPr>
              <a:t>a</a:t>
            </a:r>
            <a:endParaRPr lang="es-ES" sz="3600" b="1" i="1" dirty="0">
              <a:latin typeface="Symbol" panose="05050102010706020507" pitchFamily="18" charset="2"/>
            </a:endParaRPr>
          </a:p>
        </p:txBody>
      </p:sp>
      <p:sp>
        <p:nvSpPr>
          <p:cNvPr id="5" name="Título 1">
            <a:extLst>
              <a:ext uri="{FF2B5EF4-FFF2-40B4-BE49-F238E27FC236}">
                <a16:creationId xmlns:a16="http://schemas.microsoft.com/office/drawing/2014/main" id="{5D38356E-C424-4E23-849D-789CB849615B}"/>
              </a:ext>
            </a:extLst>
          </p:cNvPr>
          <p:cNvSpPr txBox="1">
            <a:spLocks/>
          </p:cNvSpPr>
          <p:nvPr/>
        </p:nvSpPr>
        <p:spPr>
          <a:xfrm>
            <a:off x="3995936" y="5661248"/>
            <a:ext cx="4894502"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Regla de Decisión</a:t>
            </a:r>
          </a:p>
        </p:txBody>
      </p:sp>
      <mc:AlternateContent xmlns:mc="http://schemas.openxmlformats.org/markup-compatibility/2006" xmlns:a14="http://schemas.microsoft.com/office/drawing/2010/main">
        <mc:Choice Requires="a14">
          <p:sp>
            <p:nvSpPr>
              <p:cNvPr id="4" name="3 CuadroTexto"/>
              <p:cNvSpPr txBox="1"/>
              <p:nvPr/>
            </p:nvSpPr>
            <p:spPr>
              <a:xfrm>
                <a:off x="5341292" y="2218587"/>
                <a:ext cx="3695203" cy="891270"/>
              </a:xfrm>
              <a:prstGeom prst="rect">
                <a:avLst/>
              </a:prstGeom>
              <a:noFill/>
            </p:spPr>
            <p:txBody>
              <a:bodyPr wrap="square" rtlCol="0">
                <a:spAutoFit/>
              </a:bodyPr>
              <a:lstStyle/>
              <a:p>
                <a:r>
                  <a:rPr lang="es-ES" sz="2400" i="1" dirty="0" smtClean="0"/>
                  <a:t>Se rechaza H</a:t>
                </a:r>
                <a:r>
                  <a:rPr lang="es-ES" sz="2400" i="1" baseline="-25000" dirty="0" smtClean="0"/>
                  <a:t>0</a:t>
                </a:r>
                <a:r>
                  <a:rPr lang="es-ES" sz="2400" i="1" dirty="0" smtClean="0"/>
                  <a:t> si y sólo si</a:t>
                </a:r>
              </a:p>
              <a:p>
                <a:pPr algn="ctr"/>
                <a14:m>
                  <m:oMath xmlns:m="http://schemas.openxmlformats.org/officeDocument/2006/math">
                    <m:sSup>
                      <m:sSupPr>
                        <m:ctrlPr>
                          <a:rPr lang="es-ES" sz="2800" i="1">
                            <a:solidFill>
                              <a:prstClr val="black"/>
                            </a:solidFill>
                            <a:latin typeface="Cambria Math" panose="02040503050406030204" pitchFamily="18" charset="0"/>
                            <a:sym typeface="Symbol"/>
                          </a:rPr>
                        </m:ctrlPr>
                      </m:sSupPr>
                      <m:e>
                        <m:r>
                          <a:rPr lang="es-ES" sz="2800" i="1">
                            <a:solidFill>
                              <a:prstClr val="black"/>
                            </a:solidFill>
                            <a:latin typeface="Cambria Math"/>
                            <a:sym typeface="Symbol"/>
                          </a:rPr>
                          <m:t>  </m:t>
                        </m:r>
                      </m:e>
                      <m:sup>
                        <m:r>
                          <a:rPr lang="es-ES" sz="2800" i="1">
                            <a:solidFill>
                              <a:prstClr val="black"/>
                            </a:solidFill>
                            <a:latin typeface="Cambria Math"/>
                            <a:sym typeface="Symbol"/>
                          </a:rPr>
                          <m:t>2</m:t>
                        </m:r>
                      </m:sup>
                    </m:sSup>
                  </m:oMath>
                </a14:m>
                <a:r>
                  <a:rPr lang="es-ES" baseline="-25000" dirty="0" err="1" smtClean="0"/>
                  <a:t>obs</a:t>
                </a:r>
                <a:r>
                  <a:rPr lang="es-ES" baseline="-25000" dirty="0" smtClean="0"/>
                  <a:t>  </a:t>
                </a:r>
                <a:r>
                  <a:rPr lang="es-ES" sz="2400" dirty="0" smtClean="0"/>
                  <a:t>&gt;  C</a:t>
                </a:r>
                <a:endParaRPr lang="es-ES" sz="2400" baseline="-250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5341292" y="2218587"/>
                <a:ext cx="3695203" cy="891270"/>
              </a:xfrm>
              <a:prstGeom prst="rect">
                <a:avLst/>
              </a:prstGeom>
              <a:blipFill rotWithShape="1">
                <a:blip r:embed="rId3"/>
                <a:stretch>
                  <a:fillRect l="-2475" t="-5479" b="-13699"/>
                </a:stretch>
              </a:blipFill>
            </p:spPr>
            <p:txBody>
              <a:bodyPr/>
              <a:lstStyle/>
              <a:p>
                <a:r>
                  <a:rPr lang="es-ES">
                    <a:noFill/>
                  </a:rPr>
                  <a:t> </a:t>
                </a:r>
              </a:p>
            </p:txBody>
          </p:sp>
        </mc:Fallback>
      </mc:AlternateContent>
    </p:spTree>
    <p:extLst>
      <p:ext uri="{BB962C8B-B14F-4D97-AF65-F5344CB8AC3E}">
        <p14:creationId xmlns:p14="http://schemas.microsoft.com/office/powerpoint/2010/main" val="12253398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1 Marcador de contenido"/>
          <p:cNvGraphicFramePr>
            <a:graphicFrameLocks/>
          </p:cNvGraphicFramePr>
          <p:nvPr>
            <p:extLst>
              <p:ext uri="{D42A27DB-BD31-4B8C-83A1-F6EECF244321}">
                <p14:modId xmlns:p14="http://schemas.microsoft.com/office/powerpoint/2010/main" val="1714032406"/>
              </p:ext>
            </p:extLst>
          </p:nvPr>
        </p:nvGraphicFramePr>
        <p:xfrm>
          <a:off x="2267744" y="2251485"/>
          <a:ext cx="4786346" cy="3429023"/>
        </p:xfrm>
        <a:graphic>
          <a:graphicData uri="http://schemas.openxmlformats.org/drawingml/2006/table">
            <a:tbl>
              <a:tblPr firstRow="1" bandRow="1">
                <a:tableStyleId>{5C22544A-7EE6-4342-B048-85BDC9FD1C3A}</a:tableStyleId>
              </a:tblPr>
              <a:tblGrid>
                <a:gridCol w="1815497">
                  <a:extLst>
                    <a:ext uri="{9D8B030D-6E8A-4147-A177-3AD203B41FA5}">
                      <a16:colId xmlns:a16="http://schemas.microsoft.com/office/drawing/2014/main" val="20000"/>
                    </a:ext>
                  </a:extLst>
                </a:gridCol>
                <a:gridCol w="990307">
                  <a:extLst>
                    <a:ext uri="{9D8B030D-6E8A-4147-A177-3AD203B41FA5}">
                      <a16:colId xmlns:a16="http://schemas.microsoft.com/office/drawing/2014/main" val="20001"/>
                    </a:ext>
                  </a:extLst>
                </a:gridCol>
                <a:gridCol w="990271">
                  <a:extLst>
                    <a:ext uri="{9D8B030D-6E8A-4147-A177-3AD203B41FA5}">
                      <a16:colId xmlns:a16="http://schemas.microsoft.com/office/drawing/2014/main" val="20002"/>
                    </a:ext>
                  </a:extLst>
                </a:gridCol>
                <a:gridCol w="990271">
                  <a:extLst>
                    <a:ext uri="{9D8B030D-6E8A-4147-A177-3AD203B41FA5}">
                      <a16:colId xmlns:a16="http://schemas.microsoft.com/office/drawing/2014/main" val="20003"/>
                    </a:ext>
                  </a:extLst>
                </a:gridCol>
              </a:tblGrid>
              <a:tr h="79087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Etapa vital del</a:t>
                      </a:r>
                      <a:r>
                        <a:rPr lang="es-ES" baseline="0" dirty="0" smtClean="0"/>
                        <a:t> paciente </a:t>
                      </a:r>
                      <a:r>
                        <a:rPr lang="es-ES" sz="1700" b="0" baseline="0" dirty="0" smtClean="0"/>
                        <a:t>(antecedente)</a:t>
                      </a:r>
                      <a:endParaRPr lang="es-ES" sz="1700" b="0" dirty="0" smtClean="0"/>
                    </a:p>
                  </a:txBody>
                  <a:tcPr anchor="b"/>
                </a:tc>
                <a:tc gridSpan="3">
                  <a:txBody>
                    <a:bodyPr/>
                    <a:lstStyle/>
                    <a:p>
                      <a:pPr algn="ctr"/>
                      <a:r>
                        <a:rPr lang="es-ES" dirty="0" smtClean="0"/>
                        <a:t>Inclusión</a:t>
                      </a:r>
                      <a:r>
                        <a:rPr lang="es-ES" baseline="0" dirty="0" smtClean="0"/>
                        <a:t> de la familia </a:t>
                      </a:r>
                      <a:r>
                        <a:rPr lang="es-ES" sz="1600" b="0" baseline="0" dirty="0" smtClean="0"/>
                        <a:t>(consecuente)</a:t>
                      </a:r>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0000"/>
                  </a:ext>
                </a:extLst>
              </a:tr>
              <a:tr h="37566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txBody>
                  <a:tcPr/>
                </a:tc>
                <a:tc>
                  <a:txBody>
                    <a:bodyPr/>
                    <a:lstStyle/>
                    <a:p>
                      <a:pPr algn="ctr">
                        <a:spcAft>
                          <a:spcPts val="0"/>
                        </a:spcAft>
                      </a:pPr>
                      <a:r>
                        <a:rPr lang="es-AR" sz="1600" kern="1200" dirty="0" smtClean="0">
                          <a:solidFill>
                            <a:schemeClr val="dk1"/>
                          </a:solidFill>
                          <a:latin typeface="+mn-lt"/>
                          <a:ea typeface="+mn-ea"/>
                          <a:cs typeface="+mn-cs"/>
                        </a:rPr>
                        <a:t>Sí</a:t>
                      </a:r>
                      <a:endParaRPr lang="es-ES" sz="1600" kern="1200" dirty="0" smtClean="0">
                        <a:solidFill>
                          <a:schemeClr val="dk1"/>
                        </a:solidFill>
                        <a:latin typeface="+mn-lt"/>
                        <a:ea typeface="+mn-ea"/>
                        <a:cs typeface="+mn-cs"/>
                      </a:endParaRPr>
                    </a:p>
                  </a:txBody>
                  <a:tcPr marL="68580" marR="68580" marT="0" marB="0"/>
                </a:tc>
                <a:tc>
                  <a:txBody>
                    <a:bodyPr/>
                    <a:lstStyle/>
                    <a:p>
                      <a:pPr algn="ctr">
                        <a:spcAft>
                          <a:spcPts val="0"/>
                        </a:spcAft>
                      </a:pPr>
                      <a:r>
                        <a:rPr lang="es-AR" sz="1600" kern="1200" dirty="0" smtClean="0">
                          <a:solidFill>
                            <a:schemeClr val="dk1"/>
                          </a:solidFill>
                          <a:latin typeface="+mn-lt"/>
                          <a:ea typeface="+mn-ea"/>
                          <a:cs typeface="+mn-cs"/>
                        </a:rPr>
                        <a:t>No</a:t>
                      </a:r>
                      <a:endParaRPr lang="es-ES" sz="1600" kern="1200" dirty="0" smtClean="0">
                        <a:solidFill>
                          <a:schemeClr val="dk1"/>
                        </a:solidFill>
                        <a:latin typeface="+mn-lt"/>
                        <a:ea typeface="+mn-ea"/>
                        <a:cs typeface="+mn-cs"/>
                      </a:endParaRPr>
                    </a:p>
                  </a:txBody>
                  <a:tcPr marL="68580" marR="68580" marT="0" marB="0"/>
                </a:tc>
                <a:tc>
                  <a:txBody>
                    <a:bodyPr/>
                    <a:lstStyle/>
                    <a:p>
                      <a:pPr algn="ctr">
                        <a:spcAft>
                          <a:spcPts val="0"/>
                        </a:spcAft>
                      </a:pPr>
                      <a:r>
                        <a:rPr lang="es-AR" sz="1600" kern="1200" dirty="0" smtClean="0">
                          <a:solidFill>
                            <a:schemeClr val="dk1"/>
                          </a:solidFill>
                          <a:latin typeface="+mn-lt"/>
                          <a:ea typeface="+mn-ea"/>
                          <a:cs typeface="+mn-cs"/>
                        </a:rPr>
                        <a:t>Totales</a:t>
                      </a:r>
                      <a:endParaRPr lang="es-ES" sz="1600" kern="120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val="10001"/>
                  </a:ext>
                </a:extLst>
              </a:tr>
              <a:tr h="448785">
                <a:tc>
                  <a:txBody>
                    <a:bodyPr/>
                    <a:lstStyle/>
                    <a:p>
                      <a:r>
                        <a:rPr lang="es-ES" sz="1600" dirty="0" smtClean="0"/>
                        <a:t>Niñez</a:t>
                      </a:r>
                      <a:endParaRPr lang="es-ES" sz="1600" dirty="0"/>
                    </a:p>
                  </a:txBody>
                  <a:tcPr/>
                </a:tc>
                <a:tc>
                  <a:txBody>
                    <a:bodyPr/>
                    <a:lstStyle/>
                    <a:p>
                      <a:pPr algn="l">
                        <a:spcAft>
                          <a:spcPts val="0"/>
                        </a:spcAft>
                      </a:pPr>
                      <a:r>
                        <a:rPr lang="es-AR" sz="1500" b="0" kern="1200" dirty="0" smtClean="0">
                          <a:solidFill>
                            <a:schemeClr val="tx1"/>
                          </a:solidFill>
                          <a:latin typeface="+mn-lt"/>
                          <a:ea typeface="+mn-ea"/>
                          <a:cs typeface="+mn-cs"/>
                        </a:rPr>
                        <a:t>17</a:t>
                      </a:r>
                      <a:endParaRPr lang="es-ES" sz="1500" b="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0" kern="1200" dirty="0" smtClean="0">
                          <a:solidFill>
                            <a:schemeClr val="tx1"/>
                          </a:solidFill>
                          <a:latin typeface="+mn-lt"/>
                          <a:ea typeface="+mn-ea"/>
                          <a:cs typeface="+mn-cs"/>
                        </a:rPr>
                        <a:t>8</a:t>
                      </a:r>
                      <a:endParaRPr lang="es-ES" sz="1500" b="0" kern="1200" dirty="0" smtClean="0">
                        <a:solidFill>
                          <a:schemeClr val="tx1"/>
                        </a:solidFill>
                        <a:latin typeface="+mn-lt"/>
                        <a:ea typeface="+mn-ea"/>
                        <a:cs typeface="+mn-cs"/>
                      </a:endParaRPr>
                    </a:p>
                  </a:txBody>
                  <a:tcPr marL="68580" marR="68580" marT="0" marB="0" anchor="ctr"/>
                </a:tc>
                <a:tc>
                  <a:txBody>
                    <a:bodyPr/>
                    <a:lstStyle/>
                    <a:p>
                      <a:pPr algn="ctr">
                        <a:spcAft>
                          <a:spcPts val="0"/>
                        </a:spcAft>
                      </a:pPr>
                      <a:r>
                        <a:rPr lang="es-ES" sz="1500" b="0" kern="1200" dirty="0" smtClean="0">
                          <a:solidFill>
                            <a:schemeClr val="dk1"/>
                          </a:solidFill>
                          <a:latin typeface="+mn-lt"/>
                          <a:ea typeface="+mn-ea"/>
                          <a:cs typeface="+mn-cs"/>
                        </a:rPr>
                        <a:t>25</a:t>
                      </a:r>
                    </a:p>
                  </a:txBody>
                  <a:tcPr marL="68580" marR="68580" marT="0" marB="0" anchor="ctr"/>
                </a:tc>
                <a:extLst>
                  <a:ext uri="{0D108BD9-81ED-4DB2-BD59-A6C34878D82A}">
                    <a16:rowId xmlns:a16="http://schemas.microsoft.com/office/drawing/2014/main" val="10002"/>
                  </a:ext>
                </a:extLst>
              </a:tr>
              <a:tr h="464968">
                <a:tc>
                  <a:txBody>
                    <a:bodyPr/>
                    <a:lstStyle/>
                    <a:p>
                      <a:r>
                        <a:rPr lang="es-ES" sz="1600" dirty="0" smtClean="0"/>
                        <a:t>Adolescencia</a:t>
                      </a:r>
                      <a:endParaRPr lang="es-ES" sz="1600" dirty="0"/>
                    </a:p>
                  </a:txBody>
                  <a:tcPr/>
                </a:tc>
                <a:tc>
                  <a:txBody>
                    <a:bodyPr/>
                    <a:lstStyle/>
                    <a:p>
                      <a:pPr marL="0" algn="l" defTabSz="914400" rtl="0" eaLnBrk="1" latinLnBrk="0" hangingPunct="1">
                        <a:spcAft>
                          <a:spcPts val="0"/>
                        </a:spcAft>
                      </a:pPr>
                      <a:r>
                        <a:rPr lang="es-AR" sz="1500" b="0" kern="1200" dirty="0" smtClean="0">
                          <a:solidFill>
                            <a:schemeClr val="tx1"/>
                          </a:solidFill>
                          <a:latin typeface="+mn-lt"/>
                          <a:ea typeface="+mn-ea"/>
                          <a:cs typeface="+mn-cs"/>
                        </a:rPr>
                        <a:t>5</a:t>
                      </a:r>
                      <a:endParaRPr lang="es-ES" sz="1500" b="0" kern="1200" dirty="0" smtClean="0">
                        <a:solidFill>
                          <a:schemeClr val="tx1"/>
                        </a:solidFill>
                        <a:latin typeface="+mn-lt"/>
                        <a:ea typeface="+mn-ea"/>
                        <a:cs typeface="+mn-cs"/>
                      </a:endParaRPr>
                    </a:p>
                  </a:txBody>
                  <a:tcPr marL="68580" marR="68580" marT="0" marB="0" anchor="ctr"/>
                </a:tc>
                <a:tc>
                  <a:txBody>
                    <a:bodyPr/>
                    <a:lstStyle/>
                    <a:p>
                      <a:pPr marL="0" algn="l" defTabSz="914400" rtl="0" eaLnBrk="1" latinLnBrk="0" hangingPunct="1">
                        <a:spcAft>
                          <a:spcPts val="0"/>
                        </a:spcAft>
                      </a:pPr>
                      <a:r>
                        <a:rPr lang="es-AR" sz="1500" b="0" kern="1200" dirty="0" smtClean="0">
                          <a:solidFill>
                            <a:schemeClr val="tx1"/>
                          </a:solidFill>
                          <a:latin typeface="+mn-lt"/>
                          <a:ea typeface="+mn-ea"/>
                          <a:cs typeface="+mn-cs"/>
                        </a:rPr>
                        <a:t>15</a:t>
                      </a:r>
                      <a:endParaRPr lang="es-ES" sz="1500" b="0" kern="1200" dirty="0" smtClean="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ES" sz="1500" b="0" kern="1200" dirty="0" smtClean="0">
                          <a:solidFill>
                            <a:schemeClr val="tx1"/>
                          </a:solidFill>
                          <a:latin typeface="+mn-lt"/>
                          <a:ea typeface="+mn-ea"/>
                          <a:cs typeface="+mn-cs"/>
                        </a:rPr>
                        <a:t>20</a:t>
                      </a:r>
                    </a:p>
                  </a:txBody>
                  <a:tcPr marL="68580" marR="68580" marT="0" marB="0" anchor="ctr"/>
                </a:tc>
                <a:extLst>
                  <a:ext uri="{0D108BD9-81ED-4DB2-BD59-A6C34878D82A}">
                    <a16:rowId xmlns:a16="http://schemas.microsoft.com/office/drawing/2014/main" val="10003"/>
                  </a:ext>
                </a:extLst>
              </a:tr>
              <a:tr h="464968">
                <a:tc>
                  <a:txBody>
                    <a:bodyPr/>
                    <a:lstStyle/>
                    <a:p>
                      <a:r>
                        <a:rPr lang="es-ES" sz="1600" dirty="0" smtClean="0"/>
                        <a:t>Adultez</a:t>
                      </a:r>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0" kern="1200" dirty="0" smtClean="0">
                          <a:solidFill>
                            <a:schemeClr val="tx1"/>
                          </a:solidFill>
                          <a:latin typeface="+mn-lt"/>
                          <a:ea typeface="+mn-ea"/>
                          <a:cs typeface="+mn-cs"/>
                        </a:rPr>
                        <a:t>5</a:t>
                      </a:r>
                      <a:endParaRPr lang="es-ES" sz="1500" b="0" kern="1200" dirty="0" smtClean="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0" kern="1200" dirty="0" smtClean="0">
                          <a:solidFill>
                            <a:schemeClr val="tx1"/>
                          </a:solidFill>
                          <a:latin typeface="+mn-lt"/>
                          <a:ea typeface="+mn-ea"/>
                          <a:cs typeface="+mn-cs"/>
                        </a:rPr>
                        <a:t>35</a:t>
                      </a:r>
                      <a:endParaRPr lang="es-ES" sz="1500" b="0" kern="1200" dirty="0" smtClean="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ES" sz="1500" b="0" kern="1200" dirty="0" smtClean="0">
                          <a:solidFill>
                            <a:schemeClr val="tx1"/>
                          </a:solidFill>
                          <a:latin typeface="+mn-lt"/>
                          <a:ea typeface="+mn-ea"/>
                          <a:cs typeface="+mn-cs"/>
                        </a:rPr>
                        <a:t>40</a:t>
                      </a:r>
                    </a:p>
                  </a:txBody>
                  <a:tcPr marL="68580" marR="68580" marT="0" marB="0" anchor="ctr"/>
                </a:tc>
                <a:extLst>
                  <a:ext uri="{0D108BD9-81ED-4DB2-BD59-A6C34878D82A}">
                    <a16:rowId xmlns:a16="http://schemas.microsoft.com/office/drawing/2014/main" val="10004"/>
                  </a:ext>
                </a:extLst>
              </a:tr>
              <a:tr h="434980">
                <a:tc>
                  <a:txBody>
                    <a:bodyPr/>
                    <a:lstStyle/>
                    <a:p>
                      <a:r>
                        <a:rPr lang="es-ES" sz="1600" dirty="0" smtClean="0"/>
                        <a:t>Vejez</a:t>
                      </a:r>
                      <a:endParaRPr lang="es-E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500" b="0" kern="1200" dirty="0" smtClean="0">
                          <a:solidFill>
                            <a:schemeClr val="tx1"/>
                          </a:solidFill>
                          <a:latin typeface="+mn-lt"/>
                          <a:ea typeface="+mn-ea"/>
                          <a:cs typeface="+mn-cs"/>
                        </a:rPr>
                        <a:t>13</a:t>
                      </a:r>
                      <a:endParaRPr lang="es-ES" sz="1500" b="0" kern="1200" dirty="0" smtClean="0">
                        <a:solidFill>
                          <a:schemeClr val="tx1"/>
                        </a:solidFill>
                        <a:latin typeface="+mn-lt"/>
                        <a:ea typeface="+mn-ea"/>
                        <a:cs typeface="+mn-cs"/>
                      </a:endParaRPr>
                    </a:p>
                  </a:txBody>
                  <a:tcPr marL="68580" marR="68580" marT="0" marB="0" anchor="ctr"/>
                </a:tc>
                <a:tc>
                  <a:txBody>
                    <a:bodyPr/>
                    <a:lstStyle/>
                    <a:p>
                      <a:pPr marL="0" algn="l" defTabSz="914400" rtl="0" eaLnBrk="1" latinLnBrk="0" hangingPunct="1">
                        <a:spcAft>
                          <a:spcPts val="0"/>
                        </a:spcAft>
                      </a:pPr>
                      <a:r>
                        <a:rPr lang="es-AR" sz="1500" b="0" kern="1200" dirty="0" smtClean="0">
                          <a:solidFill>
                            <a:schemeClr val="tx1"/>
                          </a:solidFill>
                          <a:latin typeface="+mn-lt"/>
                          <a:ea typeface="+mn-ea"/>
                          <a:cs typeface="+mn-cs"/>
                        </a:rPr>
                        <a:t>2</a:t>
                      </a:r>
                      <a:endParaRPr lang="es-ES" sz="1500" b="0" kern="1200" dirty="0" smtClean="0">
                        <a:solidFill>
                          <a:schemeClr val="tx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s-ES" sz="1500" b="0" kern="1200" dirty="0" smtClean="0">
                          <a:solidFill>
                            <a:schemeClr val="tx1"/>
                          </a:solidFill>
                          <a:latin typeface="+mn-lt"/>
                          <a:ea typeface="+mn-ea"/>
                          <a:cs typeface="+mn-cs"/>
                        </a:rPr>
                        <a:t>15</a:t>
                      </a:r>
                    </a:p>
                  </a:txBody>
                  <a:tcPr marL="68580" marR="68580" marT="0" marB="0" anchor="ctr"/>
                </a:tc>
                <a:extLst>
                  <a:ext uri="{0D108BD9-81ED-4DB2-BD59-A6C34878D82A}">
                    <a16:rowId xmlns:a16="http://schemas.microsoft.com/office/drawing/2014/main" val="10005"/>
                  </a:ext>
                </a:extLst>
              </a:tr>
              <a:tr h="448785">
                <a:tc>
                  <a:txBody>
                    <a:bodyPr/>
                    <a:lstStyle/>
                    <a:p>
                      <a:r>
                        <a:rPr lang="es-ES" sz="1600" dirty="0" smtClean="0"/>
                        <a:t>Totales</a:t>
                      </a:r>
                      <a:endParaRPr lang="es-ES" sz="1600" dirty="0"/>
                    </a:p>
                  </a:txBody>
                  <a:tcPr anchor="b"/>
                </a:tc>
                <a:tc>
                  <a:txBody>
                    <a:bodyPr/>
                    <a:lstStyle/>
                    <a:p>
                      <a:pPr algn="ctr"/>
                      <a:r>
                        <a:rPr lang="es-ES" sz="1500" dirty="0" smtClean="0"/>
                        <a:t>40</a:t>
                      </a:r>
                      <a:endParaRPr lang="es-ES" sz="1500" dirty="0"/>
                    </a:p>
                  </a:txBody>
                  <a:tcPr anchor="ctr"/>
                </a:tc>
                <a:tc>
                  <a:txBody>
                    <a:bodyPr/>
                    <a:lstStyle/>
                    <a:p>
                      <a:pPr algn="ctr"/>
                      <a:r>
                        <a:rPr lang="es-ES" sz="1500" dirty="0" smtClean="0"/>
                        <a:t>60</a:t>
                      </a:r>
                      <a:endParaRPr lang="es-ES" sz="1500" dirty="0"/>
                    </a:p>
                  </a:txBody>
                  <a:tcPr anchor="ctr"/>
                </a:tc>
                <a:tc>
                  <a:txBody>
                    <a:bodyPr/>
                    <a:lstStyle/>
                    <a:p>
                      <a:pPr algn="ctr"/>
                      <a:r>
                        <a:rPr lang="es-ES" sz="1500" b="0" dirty="0" smtClean="0"/>
                        <a:t>100</a:t>
                      </a:r>
                      <a:endParaRPr lang="es-ES" sz="1500" b="0" dirty="0"/>
                    </a:p>
                  </a:txBody>
                  <a:tcPr anchor="ctr"/>
                </a:tc>
                <a:extLst>
                  <a:ext uri="{0D108BD9-81ED-4DB2-BD59-A6C34878D82A}">
                    <a16:rowId xmlns:a16="http://schemas.microsoft.com/office/drawing/2014/main" val="10006"/>
                  </a:ext>
                </a:extLst>
              </a:tr>
            </a:tbl>
          </a:graphicData>
        </a:graphic>
      </p:graphicFrame>
      <p:sp>
        <p:nvSpPr>
          <p:cNvPr id="3" name="Título 1">
            <a:extLst>
              <a:ext uri="{FF2B5EF4-FFF2-40B4-BE49-F238E27FC236}">
                <a16:creationId xmlns:a16="http://schemas.microsoft.com/office/drawing/2014/main" id="{5D38356E-C424-4E23-849D-789CB849615B}"/>
              </a:ext>
            </a:extLst>
          </p:cNvPr>
          <p:cNvSpPr txBox="1">
            <a:spLocks/>
          </p:cNvSpPr>
          <p:nvPr/>
        </p:nvSpPr>
        <p:spPr>
          <a:xfrm>
            <a:off x="6156176" y="5674050"/>
            <a:ext cx="2518238"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Ejemplo</a:t>
            </a:r>
          </a:p>
        </p:txBody>
      </p:sp>
      <p:sp>
        <p:nvSpPr>
          <p:cNvPr id="4" name="3 CuadroTexto"/>
          <p:cNvSpPr txBox="1"/>
          <p:nvPr/>
        </p:nvSpPr>
        <p:spPr>
          <a:xfrm>
            <a:off x="467544" y="476672"/>
            <a:ext cx="8206870" cy="1569660"/>
          </a:xfrm>
          <a:prstGeom prst="rect">
            <a:avLst/>
          </a:prstGeom>
          <a:noFill/>
        </p:spPr>
        <p:txBody>
          <a:bodyPr wrap="square" rtlCol="0">
            <a:spAutoFit/>
          </a:bodyPr>
          <a:lstStyle/>
          <a:p>
            <a:pPr algn="just"/>
            <a:r>
              <a:rPr lang="es-ES" sz="2400" dirty="0" smtClean="0"/>
              <a:t>Retomando el ejemplo de la diapositiva 3 de la Clase 6, donde se estudiaba si la etapa vital del paciente estaba asociada a su decisión de incluir o no a su familia en el tratamiento. Realizar la prueba de hipótesis utilizando </a:t>
            </a:r>
            <a:r>
              <a:rPr lang="es-ES" sz="2400" dirty="0" err="1" smtClean="0"/>
              <a:t>Sx</a:t>
            </a:r>
            <a:r>
              <a:rPr lang="es-ES" sz="2400" dirty="0" smtClean="0"/>
              <a:t>.</a:t>
            </a:r>
            <a:endParaRPr lang="es-ES" sz="2400" dirty="0"/>
          </a:p>
        </p:txBody>
      </p:sp>
    </p:spTree>
    <p:extLst>
      <p:ext uri="{BB962C8B-B14F-4D97-AF65-F5344CB8AC3E}">
        <p14:creationId xmlns:p14="http://schemas.microsoft.com/office/powerpoint/2010/main" val="14343935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139952" y="5966314"/>
            <a:ext cx="4822494"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Chi </a:t>
            </a:r>
            <a:r>
              <a:rPr lang="es-ES" sz="4400" dirty="0" err="1" smtClean="0"/>
              <a:t>Square</a:t>
            </a:r>
            <a:r>
              <a:rPr lang="es-ES" sz="4400" dirty="0" smtClean="0"/>
              <a:t> Test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73" y="188640"/>
            <a:ext cx="295275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73" y="2636912"/>
            <a:ext cx="5843510" cy="274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67668"/>
            <a:ext cx="3449863" cy="308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07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D38356E-C424-4E23-849D-789CB849615B}"/>
              </a:ext>
            </a:extLst>
          </p:cNvPr>
          <p:cNvSpPr txBox="1">
            <a:spLocks/>
          </p:cNvSpPr>
          <p:nvPr/>
        </p:nvSpPr>
        <p:spPr>
          <a:xfrm>
            <a:off x="4139952" y="5966314"/>
            <a:ext cx="4822494"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Chi </a:t>
            </a:r>
            <a:r>
              <a:rPr lang="es-ES" sz="4400" dirty="0" err="1" smtClean="0"/>
              <a:t>Square</a:t>
            </a:r>
            <a:r>
              <a:rPr lang="es-ES" sz="4400" dirty="0" smtClean="0"/>
              <a:t> Test</a:t>
            </a:r>
          </a:p>
        </p:txBody>
      </p:sp>
      <p:sp>
        <p:nvSpPr>
          <p:cNvPr id="6" name="5 CuadroTexto"/>
          <p:cNvSpPr txBox="1"/>
          <p:nvPr/>
        </p:nvSpPr>
        <p:spPr>
          <a:xfrm>
            <a:off x="343990" y="5248920"/>
            <a:ext cx="8532440" cy="707886"/>
          </a:xfrm>
          <a:prstGeom prst="rect">
            <a:avLst/>
          </a:prstGeom>
          <a:noFill/>
        </p:spPr>
        <p:txBody>
          <a:bodyPr wrap="square" rtlCol="0">
            <a:spAutoFit/>
          </a:bodyPr>
          <a:lstStyle/>
          <a:p>
            <a:r>
              <a:rPr lang="es-ES" sz="2000" i="1" dirty="0" smtClean="0"/>
              <a:t>Conclusión: La decisión del terapeuta de incluir o no a la familia está asociada a la etapa evolutiva del paciente.</a:t>
            </a:r>
            <a:endParaRPr lang="es-ES" sz="2000" i="1" dirty="0"/>
          </a:p>
        </p:txBody>
      </p:sp>
      <p:pic>
        <p:nvPicPr>
          <p:cNvPr id="8" name="3 Marcador de contenido" descr="Chi cuadrado etapa vital inclusión familia.jpg"/>
          <p:cNvPicPr>
            <a:picLocks noChangeAspect="1"/>
          </p:cNvPicPr>
          <p:nvPr/>
        </p:nvPicPr>
        <p:blipFill>
          <a:blip r:embed="rId2"/>
          <a:stretch>
            <a:fillRect/>
          </a:stretch>
        </p:blipFill>
        <p:spPr>
          <a:xfrm>
            <a:off x="0" y="338244"/>
            <a:ext cx="6547568" cy="4910676"/>
          </a:xfrm>
          <a:prstGeom prst="rect">
            <a:avLst/>
          </a:prstGeom>
        </p:spPr>
      </p:pic>
      <p:sp>
        <p:nvSpPr>
          <p:cNvPr id="5" name="4 CuadroTexto"/>
          <p:cNvSpPr txBox="1"/>
          <p:nvPr/>
        </p:nvSpPr>
        <p:spPr>
          <a:xfrm>
            <a:off x="4714961" y="4282326"/>
            <a:ext cx="4249494" cy="923330"/>
          </a:xfrm>
          <a:prstGeom prst="rect">
            <a:avLst/>
          </a:prstGeom>
          <a:noFill/>
        </p:spPr>
        <p:txBody>
          <a:bodyPr wrap="square" rtlCol="0">
            <a:spAutoFit/>
          </a:bodyPr>
          <a:lstStyle/>
          <a:p>
            <a:pPr algn="just"/>
            <a:r>
              <a:rPr lang="es-ES" dirty="0" smtClean="0"/>
              <a:t>Como el </a:t>
            </a:r>
            <a:r>
              <a:rPr lang="es-ES" i="1" dirty="0" smtClean="0"/>
              <a:t>valor p</a:t>
            </a:r>
            <a:r>
              <a:rPr lang="es-ES" dirty="0" smtClean="0"/>
              <a:t> </a:t>
            </a:r>
            <a:r>
              <a:rPr lang="es-ES" dirty="0" smtClean="0">
                <a:sym typeface="Symbol"/>
              </a:rPr>
              <a:t> 0 se rechaza H</a:t>
            </a:r>
            <a:r>
              <a:rPr lang="es-ES" baseline="-25000" dirty="0" smtClean="0">
                <a:sym typeface="Symbol"/>
              </a:rPr>
              <a:t>0 </a:t>
            </a:r>
            <a:r>
              <a:rPr lang="es-ES" dirty="0" smtClean="0">
                <a:sym typeface="Symbol"/>
              </a:rPr>
              <a:t> (la independencia) para cualquier nivel de significación.</a:t>
            </a:r>
            <a:endParaRPr lang="es-ES" dirty="0"/>
          </a:p>
        </p:txBody>
      </p:sp>
      <p:sp>
        <p:nvSpPr>
          <p:cNvPr id="4" name="3 Flecha derecha"/>
          <p:cNvSpPr/>
          <p:nvPr/>
        </p:nvSpPr>
        <p:spPr>
          <a:xfrm>
            <a:off x="4210938" y="4531662"/>
            <a:ext cx="504023"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Elipse"/>
          <p:cNvSpPr/>
          <p:nvPr/>
        </p:nvSpPr>
        <p:spPr>
          <a:xfrm>
            <a:off x="3419872" y="4308572"/>
            <a:ext cx="865118" cy="662204"/>
          </a:xfrm>
          <a:prstGeom prst="ellipse">
            <a:avLst/>
          </a:prstGeom>
          <a:solidFill>
            <a:schemeClr val="accent5">
              <a:lumMod val="20000"/>
              <a:lumOff val="8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997678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372200" y="5805264"/>
            <a:ext cx="2446230"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ES" sz="4400" dirty="0" smtClean="0"/>
              <a:t>Análisis</a:t>
            </a:r>
          </a:p>
        </p:txBody>
      </p:sp>
      <p:sp>
        <p:nvSpPr>
          <p:cNvPr id="4" name="3 CuadroTexto"/>
          <p:cNvSpPr txBox="1"/>
          <p:nvPr/>
        </p:nvSpPr>
        <p:spPr>
          <a:xfrm>
            <a:off x="539552" y="908720"/>
            <a:ext cx="7920880" cy="4462760"/>
          </a:xfrm>
          <a:prstGeom prst="rect">
            <a:avLst/>
          </a:prstGeom>
          <a:noFill/>
        </p:spPr>
        <p:txBody>
          <a:bodyPr wrap="square" rtlCol="0">
            <a:spAutoFit/>
          </a:bodyPr>
          <a:lstStyle/>
          <a:p>
            <a:pPr algn="just">
              <a:spcBef>
                <a:spcPts val="600"/>
              </a:spcBef>
              <a:spcAft>
                <a:spcPts val="600"/>
              </a:spcAft>
            </a:pPr>
            <a:r>
              <a:rPr lang="es-ES" sz="2200" dirty="0" smtClean="0"/>
              <a:t>	Cuando se concluye que hay asociación es de interés analizar en qué consiste la misma. Para ello es útil examinar cómo resultaron las frecuencias observadas en relación a las teóricas.</a:t>
            </a:r>
            <a:endParaRPr lang="es-ES" sz="2200" dirty="0"/>
          </a:p>
          <a:p>
            <a:pPr algn="just">
              <a:spcBef>
                <a:spcPts val="600"/>
              </a:spcBef>
              <a:spcAft>
                <a:spcPts val="600"/>
              </a:spcAft>
            </a:pPr>
            <a:r>
              <a:rPr lang="es-ES" sz="2200" dirty="0" smtClean="0"/>
              <a:t>	Vemos que dentro de la columna correspondiente al Sí (inclusión) en el caso de los niños y de los ancianos fue más frecuente el incluir a la familia que lo que se habría esperado si fueran independientes mientras que en los adolescentes y adultos se dio lo contrario.</a:t>
            </a:r>
          </a:p>
          <a:p>
            <a:pPr algn="just">
              <a:spcBef>
                <a:spcPts val="600"/>
              </a:spcBef>
              <a:spcAft>
                <a:spcPts val="600"/>
              </a:spcAft>
            </a:pPr>
            <a:r>
              <a:rPr lang="es-ES" sz="2200" dirty="0"/>
              <a:t>	</a:t>
            </a:r>
            <a:r>
              <a:rPr lang="es-ES" sz="2200" dirty="0" smtClean="0"/>
              <a:t>Por tanto puede decirse que hay una tendencia a que el terapeuta incluya a la familia si el paciente es niño o anciano más que si es adolescente o adulto.</a:t>
            </a:r>
            <a:endParaRPr lang="es-ES" sz="2200" dirty="0"/>
          </a:p>
        </p:txBody>
      </p:sp>
      <p:sp>
        <p:nvSpPr>
          <p:cNvPr id="5" name="4 CuadroTexto"/>
          <p:cNvSpPr txBox="1"/>
          <p:nvPr/>
        </p:nvSpPr>
        <p:spPr>
          <a:xfrm>
            <a:off x="3455876" y="5805264"/>
            <a:ext cx="2088232" cy="769441"/>
          </a:xfrm>
          <a:prstGeom prst="rect">
            <a:avLst/>
          </a:prstGeom>
          <a:noFill/>
        </p:spPr>
        <p:txBody>
          <a:bodyPr wrap="square" rtlCol="0">
            <a:spAutoFit/>
          </a:bodyPr>
          <a:lstStyle/>
          <a:p>
            <a:r>
              <a:rPr lang="es-ES" sz="4400" i="1" dirty="0" smtClean="0">
                <a:solidFill>
                  <a:schemeClr val="accent2">
                    <a:lumMod val="20000"/>
                    <a:lumOff val="80000"/>
                  </a:schemeClr>
                </a:solidFill>
                <a:latin typeface="French Script MT" panose="03020402040607040605" pitchFamily="66" charset="0"/>
              </a:rPr>
              <a:t>AMDG</a:t>
            </a:r>
            <a:endParaRPr lang="es-ES" sz="4400" i="1" dirty="0">
              <a:solidFill>
                <a:schemeClr val="accent2">
                  <a:lumMod val="20000"/>
                  <a:lumOff val="80000"/>
                </a:schemeClr>
              </a:solidFill>
              <a:latin typeface="French Script MT" panose="03020402040607040605" pitchFamily="66" charset="0"/>
            </a:endParaRPr>
          </a:p>
        </p:txBody>
      </p:sp>
    </p:spTree>
    <p:extLst>
      <p:ext uri="{BB962C8B-B14F-4D97-AF65-F5344CB8AC3E}">
        <p14:creationId xmlns:p14="http://schemas.microsoft.com/office/powerpoint/2010/main" val="5137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691680" y="5337568"/>
            <a:ext cx="7092788" cy="1403799"/>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Variable – Supuestos Planteo de las Hipótesis</a:t>
            </a:r>
            <a:endParaRPr lang="es-AR" sz="4400" dirty="0"/>
          </a:p>
        </p:txBody>
      </p:sp>
      <p:sp>
        <p:nvSpPr>
          <p:cNvPr id="3" name="2 CuadroTexto"/>
          <p:cNvSpPr txBox="1"/>
          <p:nvPr/>
        </p:nvSpPr>
        <p:spPr>
          <a:xfrm>
            <a:off x="503548" y="476672"/>
            <a:ext cx="8280920" cy="4862870"/>
          </a:xfrm>
          <a:prstGeom prst="rect">
            <a:avLst/>
          </a:prstGeom>
          <a:noFill/>
        </p:spPr>
        <p:txBody>
          <a:bodyPr wrap="square" rtlCol="0">
            <a:spAutoFit/>
          </a:bodyPr>
          <a:lstStyle/>
          <a:p>
            <a:pPr algn="just">
              <a:spcAft>
                <a:spcPts val="0"/>
              </a:spcAft>
            </a:pPr>
            <a:r>
              <a:rPr lang="es-ES" sz="2000" b="1" dirty="0">
                <a:ea typeface="Times New Roman"/>
                <a:cs typeface="Arial"/>
              </a:rPr>
              <a:t>RESOLUCIÓN</a:t>
            </a:r>
            <a:endParaRPr lang="es-ES" sz="2000" dirty="0">
              <a:ea typeface="Calibri"/>
              <a:cs typeface="Times New Roman"/>
            </a:endParaRPr>
          </a:p>
          <a:p>
            <a:pPr algn="just">
              <a:spcAft>
                <a:spcPts val="0"/>
              </a:spcAft>
            </a:pPr>
            <a:r>
              <a:rPr lang="es-ES" sz="2000" b="1" dirty="0">
                <a:ea typeface="Times New Roman"/>
                <a:cs typeface="Arial"/>
              </a:rPr>
              <a:t> </a:t>
            </a:r>
            <a:endParaRPr lang="es-ES" sz="2000" dirty="0">
              <a:ea typeface="Calibri"/>
              <a:cs typeface="Times New Roman"/>
            </a:endParaRPr>
          </a:p>
          <a:p>
            <a:pPr algn="just">
              <a:spcAft>
                <a:spcPts val="1200"/>
              </a:spcAft>
            </a:pPr>
            <a:r>
              <a:rPr lang="es-ES" sz="2000" b="1" dirty="0" smtClean="0">
                <a:ea typeface="Times New Roman"/>
                <a:cs typeface="Arial"/>
              </a:rPr>
              <a:t>1</a:t>
            </a:r>
            <a:r>
              <a:rPr lang="es-ES" sz="2000" b="1" dirty="0">
                <a:ea typeface="Times New Roman"/>
                <a:cs typeface="Arial"/>
              </a:rPr>
              <a:t>) Mencionar la/s variable/s de interés en la población respecto de la cual se desea hacer inferencia estadística y explicitar los supuestos mínimos necesarios  (si los hubiere) para llevar a cabo la </a:t>
            </a:r>
            <a:r>
              <a:rPr lang="es-ES" sz="2000" b="1" dirty="0" smtClean="0">
                <a:ea typeface="Times New Roman"/>
                <a:cs typeface="Arial"/>
              </a:rPr>
              <a:t>prueba.</a:t>
            </a:r>
            <a:endParaRPr lang="es-ES" sz="2000" dirty="0">
              <a:ea typeface="Calibri"/>
              <a:cs typeface="Times New Roman"/>
            </a:endParaRPr>
          </a:p>
          <a:p>
            <a:pPr algn="just">
              <a:spcAft>
                <a:spcPts val="0"/>
              </a:spcAft>
            </a:pPr>
            <a:r>
              <a:rPr lang="es-ES" sz="2000" b="1" i="1" dirty="0" smtClean="0">
                <a:latin typeface="Times New Roman" panose="02020603050405020304" pitchFamily="18" charset="0"/>
                <a:ea typeface="Times New Roman"/>
                <a:cs typeface="Times New Roman" panose="02020603050405020304" pitchFamily="18" charset="0"/>
              </a:rPr>
              <a:t>X</a:t>
            </a:r>
            <a:r>
              <a:rPr lang="es-ES" sz="2000" b="1" dirty="0" smtClean="0">
                <a:ea typeface="Times New Roman"/>
                <a:cs typeface="Arial"/>
              </a:rPr>
              <a:t> </a:t>
            </a:r>
            <a:r>
              <a:rPr lang="es-ES" sz="2000" dirty="0">
                <a:ea typeface="Times New Roman"/>
                <a:cs typeface="Arial"/>
              </a:rPr>
              <a:t>= </a:t>
            </a:r>
            <a:r>
              <a:rPr lang="es-ES" sz="2000" dirty="0" smtClean="0">
                <a:ea typeface="Times New Roman"/>
                <a:cs typeface="Arial"/>
              </a:rPr>
              <a:t>Puntaje en el ENT-r de los niños de 5 años de la ciudad de Sta. Fe.</a:t>
            </a:r>
          </a:p>
          <a:p>
            <a:pPr algn="just">
              <a:spcAft>
                <a:spcPts val="0"/>
              </a:spcAft>
            </a:pPr>
            <a:r>
              <a:rPr lang="es-ES" sz="2000" dirty="0" smtClean="0">
                <a:ea typeface="Times New Roman"/>
                <a:cs typeface="Arial"/>
              </a:rPr>
              <a:t>Supuesto: </a:t>
            </a:r>
            <a:r>
              <a:rPr lang="es-ES" sz="2000" dirty="0" smtClean="0">
                <a:ea typeface="Times New Roman"/>
                <a:cs typeface="Arial"/>
                <a:sym typeface="Symbol"/>
              </a:rPr>
              <a:t> = 6</a:t>
            </a:r>
            <a:endParaRPr lang="es-ES" sz="2000" dirty="0" smtClean="0">
              <a:ea typeface="Times New Roman"/>
              <a:cs typeface="Times New Roman"/>
            </a:endParaRPr>
          </a:p>
          <a:p>
            <a:pPr algn="just">
              <a:spcBef>
                <a:spcPts val="1200"/>
              </a:spcBef>
              <a:spcAft>
                <a:spcPts val="0"/>
              </a:spcAft>
            </a:pPr>
            <a:r>
              <a:rPr lang="es-ES" sz="2000" b="1" dirty="0" smtClean="0">
                <a:ea typeface="Times New Roman"/>
                <a:cs typeface="Arial"/>
              </a:rPr>
              <a:t>2</a:t>
            </a:r>
            <a:r>
              <a:rPr lang="es-ES" sz="2000" b="1" dirty="0">
                <a:ea typeface="Times New Roman"/>
                <a:cs typeface="Arial"/>
              </a:rPr>
              <a:t>) Plantear las hipótesis por contrastar</a:t>
            </a:r>
            <a:endParaRPr lang="es-ES" sz="2000" dirty="0">
              <a:ea typeface="Calibri"/>
              <a:cs typeface="Times New Roman"/>
            </a:endParaRPr>
          </a:p>
          <a:p>
            <a:pPr algn="just">
              <a:spcBef>
                <a:spcPts val="1200"/>
              </a:spcBef>
              <a:spcAft>
                <a:spcPts val="0"/>
              </a:spcAft>
            </a:pPr>
            <a:r>
              <a:rPr lang="es-ES" sz="2000" dirty="0" smtClean="0">
                <a:ea typeface="Times New Roman"/>
                <a:cs typeface="Arial"/>
              </a:rPr>
              <a:t>H</a:t>
            </a:r>
            <a:r>
              <a:rPr lang="es-ES" sz="2000" baseline="-25000" dirty="0" smtClean="0">
                <a:ea typeface="Times New Roman"/>
                <a:cs typeface="Arial"/>
              </a:rPr>
              <a:t>0</a:t>
            </a:r>
            <a:r>
              <a:rPr lang="es-ES" sz="2000" dirty="0">
                <a:ea typeface="Times New Roman"/>
                <a:cs typeface="Arial"/>
              </a:rPr>
              <a:t>: </a:t>
            </a:r>
            <a:r>
              <a:rPr lang="es-ES" sz="2000" i="1" dirty="0">
                <a:latin typeface="Symbol" panose="05050102010706020507" pitchFamily="18" charset="2"/>
                <a:ea typeface="Times New Roman"/>
                <a:cs typeface="Arial"/>
              </a:rPr>
              <a:t>m</a:t>
            </a:r>
            <a:r>
              <a:rPr lang="es-ES" sz="2000" dirty="0">
                <a:ea typeface="Times New Roman"/>
                <a:cs typeface="Arial"/>
              </a:rPr>
              <a:t> = </a:t>
            </a:r>
            <a:r>
              <a:rPr lang="es-ES" sz="2000" dirty="0" smtClean="0">
                <a:ea typeface="Times New Roman"/>
                <a:cs typeface="Arial"/>
              </a:rPr>
              <a:t>19</a:t>
            </a:r>
            <a:r>
              <a:rPr lang="es-ES" sz="2000" dirty="0">
                <a:ea typeface="Times New Roman"/>
                <a:cs typeface="Arial"/>
              </a:rPr>
              <a:t>	</a:t>
            </a:r>
            <a:r>
              <a:rPr lang="es-ES" sz="2000" dirty="0" smtClean="0">
                <a:ea typeface="Times New Roman"/>
                <a:cs typeface="Arial"/>
              </a:rPr>
              <a:t>No difieren en promedio de la población española.</a:t>
            </a:r>
            <a:endParaRPr lang="es-ES" sz="2000" dirty="0">
              <a:ea typeface="Calibri"/>
              <a:cs typeface="Times New Roman"/>
            </a:endParaRPr>
          </a:p>
          <a:p>
            <a:pPr algn="just">
              <a:spcAft>
                <a:spcPts val="0"/>
              </a:spcAft>
            </a:pPr>
            <a:r>
              <a:rPr lang="es-ES" sz="2000" dirty="0">
                <a:ea typeface="Times New Roman"/>
                <a:cs typeface="Arial"/>
              </a:rPr>
              <a:t>H</a:t>
            </a:r>
            <a:r>
              <a:rPr lang="es-ES" sz="2000" baseline="-25000" dirty="0">
                <a:ea typeface="Times New Roman"/>
                <a:cs typeface="Arial"/>
              </a:rPr>
              <a:t>1</a:t>
            </a:r>
            <a:r>
              <a:rPr lang="es-ES" sz="2000" dirty="0">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smtClean="0">
                <a:ea typeface="Times New Roman"/>
                <a:cs typeface="Arial"/>
              </a:rPr>
              <a:t> </a:t>
            </a:r>
            <a:r>
              <a:rPr lang="es-ES" sz="2000" dirty="0" smtClean="0">
                <a:ea typeface="Times New Roman"/>
                <a:cs typeface="Arial"/>
                <a:sym typeface="Symbol"/>
              </a:rPr>
              <a:t></a:t>
            </a:r>
            <a:r>
              <a:rPr lang="es-ES" sz="2000" dirty="0" smtClean="0">
                <a:ea typeface="Times New Roman"/>
                <a:cs typeface="Arial"/>
              </a:rPr>
              <a:t> 19</a:t>
            </a:r>
            <a:r>
              <a:rPr lang="es-ES" sz="2000" dirty="0">
                <a:ea typeface="Times New Roman"/>
                <a:cs typeface="Arial"/>
              </a:rPr>
              <a:t>	</a:t>
            </a:r>
            <a:r>
              <a:rPr lang="es-ES" sz="2000" dirty="0" smtClean="0">
                <a:ea typeface="Times New Roman"/>
                <a:cs typeface="Arial"/>
              </a:rPr>
              <a:t>Difieren en promedio de la población española.</a:t>
            </a:r>
            <a:endParaRPr lang="es-ES" sz="2000" dirty="0">
              <a:ea typeface="Calibri"/>
              <a:cs typeface="Times New Roman"/>
            </a:endParaRPr>
          </a:p>
          <a:p>
            <a:pPr algn="just">
              <a:spcBef>
                <a:spcPts val="1200"/>
              </a:spcBef>
              <a:spcAft>
                <a:spcPts val="0"/>
              </a:spcAft>
            </a:pPr>
            <a:r>
              <a:rPr lang="es-ES" sz="2000" b="1" dirty="0" smtClean="0">
                <a:ea typeface="Times New Roman"/>
                <a:cs typeface="Arial"/>
              </a:rPr>
              <a:t>3</a:t>
            </a:r>
            <a:r>
              <a:rPr lang="es-ES" sz="2000" b="1" dirty="0">
                <a:ea typeface="Times New Roman"/>
                <a:cs typeface="Arial"/>
              </a:rPr>
              <a:t>) Elegir un nivel de significación</a:t>
            </a:r>
            <a:endParaRPr lang="es-ES" sz="2000" dirty="0">
              <a:ea typeface="Calibri"/>
              <a:cs typeface="Times New Roman"/>
            </a:endParaRPr>
          </a:p>
          <a:p>
            <a:pPr algn="just">
              <a:spcBef>
                <a:spcPts val="1200"/>
              </a:spcBef>
              <a:spcAft>
                <a:spcPts val="0"/>
              </a:spcAft>
            </a:pPr>
            <a:r>
              <a:rPr lang="es-ES" sz="2000" dirty="0" smtClean="0">
                <a:latin typeface="Symbol" panose="05050102010706020507" pitchFamily="18" charset="2"/>
                <a:ea typeface="Times New Roman"/>
                <a:cs typeface="Arial"/>
              </a:rPr>
              <a:t>a</a:t>
            </a:r>
            <a:r>
              <a:rPr lang="es-ES" sz="2000" dirty="0" smtClean="0">
                <a:ea typeface="Times New Roman"/>
                <a:cs typeface="Arial"/>
              </a:rPr>
              <a:t> </a:t>
            </a:r>
            <a:r>
              <a:rPr lang="es-ES" sz="2000" dirty="0">
                <a:ea typeface="Times New Roman"/>
                <a:cs typeface="Arial"/>
              </a:rPr>
              <a:t>= </a:t>
            </a:r>
            <a:r>
              <a:rPr lang="es-ES" sz="2000" dirty="0" smtClean="0">
                <a:ea typeface="Times New Roman"/>
                <a:cs typeface="Arial"/>
              </a:rPr>
              <a:t>0,10</a:t>
            </a:r>
            <a:endParaRPr lang="es-ES" sz="2000" dirty="0">
              <a:ea typeface="Calibri"/>
              <a:cs typeface="Times New Roman"/>
            </a:endParaRPr>
          </a:p>
        </p:txBody>
      </p:sp>
    </p:spTree>
    <p:extLst>
      <p:ext uri="{BB962C8B-B14F-4D97-AF65-F5344CB8AC3E}">
        <p14:creationId xmlns:p14="http://schemas.microsoft.com/office/powerpoint/2010/main" val="1436065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699792" y="4797152"/>
            <a:ext cx="6150503" cy="15841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Distribución del </a:t>
            </a:r>
          </a:p>
          <a:p>
            <a:pPr marL="0" indent="0">
              <a:buFont typeface="Georgia" pitchFamily="18" charset="0"/>
              <a:buNone/>
            </a:pPr>
            <a:r>
              <a:rPr lang="es-AR" sz="4400" dirty="0" smtClean="0"/>
              <a:t>Estadístico de Prueba</a:t>
            </a:r>
            <a:endParaRPr lang="es-AR" sz="4400" dirty="0"/>
          </a:p>
        </p:txBody>
      </p:sp>
      <p:sp>
        <p:nvSpPr>
          <p:cNvPr id="3" name="2 CuadroTexto"/>
          <p:cNvSpPr txBox="1"/>
          <p:nvPr/>
        </p:nvSpPr>
        <p:spPr>
          <a:xfrm>
            <a:off x="331208" y="404664"/>
            <a:ext cx="8280920" cy="646331"/>
          </a:xfrm>
          <a:prstGeom prst="rect">
            <a:avLst/>
          </a:prstGeom>
          <a:noFill/>
        </p:spPr>
        <p:txBody>
          <a:bodyPr wrap="square" rtlCol="0">
            <a:spAutoFit/>
          </a:bodyPr>
          <a:lstStyle/>
          <a:p>
            <a:pPr algn="just">
              <a:spcAft>
                <a:spcPts val="0"/>
              </a:spcAft>
            </a:pPr>
            <a:r>
              <a:rPr lang="es-ES" b="1" dirty="0" smtClean="0">
                <a:ea typeface="Times New Roman"/>
                <a:cs typeface="Arial"/>
              </a:rPr>
              <a:t>4</a:t>
            </a:r>
            <a:r>
              <a:rPr lang="es-ES" b="1" dirty="0">
                <a:ea typeface="Times New Roman"/>
                <a:cs typeface="Arial"/>
              </a:rPr>
              <a:t>) Indicar el estadístico de prueba adecuado y explicitar su distribución bajo la hipótesis </a:t>
            </a:r>
            <a:r>
              <a:rPr lang="es-ES" b="1" dirty="0" smtClean="0">
                <a:ea typeface="Times New Roman"/>
                <a:cs typeface="Arial"/>
              </a:rPr>
              <a:t>nula.</a:t>
            </a:r>
            <a:endParaRPr lang="es-ES" sz="1600" dirty="0">
              <a:effectLst/>
              <a:ea typeface="Calibri"/>
              <a:cs typeface="Times New Roman"/>
            </a:endParaRPr>
          </a:p>
        </p:txBody>
      </p:sp>
      <mc:AlternateContent xmlns:mc="http://schemas.openxmlformats.org/markup-compatibility/2006" xmlns:a14="http://schemas.microsoft.com/office/drawing/2010/main">
        <mc:Choice Requires="a14">
          <p:sp>
            <p:nvSpPr>
              <p:cNvPr id="4" name="3 Rectángulo"/>
              <p:cNvSpPr/>
              <p:nvPr/>
            </p:nvSpPr>
            <p:spPr>
              <a:xfrm>
                <a:off x="304494" y="1772816"/>
                <a:ext cx="4051482"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ea typeface="Times New Roman"/>
                              <a:cs typeface="Arial"/>
                            </a:rPr>
                          </m:ctrlPr>
                        </m:accPr>
                        <m:e>
                          <m:r>
                            <a:rPr lang="es-ES" i="1">
                              <a:effectLst/>
                              <a:latin typeface="Cambria Math"/>
                              <a:ea typeface="Times New Roman"/>
                              <a:cs typeface="Arial"/>
                            </a:rPr>
                            <m:t>𝑋</m:t>
                          </m:r>
                        </m:e>
                      </m:acc>
                      <m:r>
                        <a:rPr lang="es-ES" i="1">
                          <a:effectLst/>
                          <a:latin typeface="Cambria Math"/>
                          <a:ea typeface="Times New Roman"/>
                          <a:cs typeface="Arial"/>
                        </a:rPr>
                        <m:t>≈</m:t>
                      </m:r>
                      <m:r>
                        <a:rPr lang="es-ES" i="1">
                          <a:effectLst/>
                          <a:latin typeface="Cambria Math"/>
                          <a:ea typeface="Times New Roman"/>
                          <a:cs typeface="Arial"/>
                        </a:rPr>
                        <m:t>𝑁</m:t>
                      </m:r>
                      <m:d>
                        <m:dPr>
                          <m:ctrlPr>
                            <a:rPr lang="es-ES" i="1">
                              <a:effectLst/>
                              <a:latin typeface="Cambria Math" panose="02040503050406030204" pitchFamily="18" charset="0"/>
                              <a:ea typeface="Times New Roman"/>
                              <a:cs typeface="Arial"/>
                            </a:rPr>
                          </m:ctrlPr>
                        </m:dPr>
                        <m:e>
                          <m:r>
                            <a:rPr lang="es-ES" b="0" i="1" smtClean="0">
                              <a:effectLst/>
                              <a:latin typeface="Cambria Math"/>
                              <a:ea typeface="Times New Roman"/>
                              <a:cs typeface="Arial"/>
                            </a:rPr>
                            <m:t>19</m:t>
                          </m:r>
                          <m:r>
                            <a:rPr lang="es-ES" i="1">
                              <a:effectLst/>
                              <a:latin typeface="Cambria Math"/>
                              <a:ea typeface="Times New Roman"/>
                              <a:cs typeface="Arial"/>
                            </a:rPr>
                            <m:t>,</m:t>
                          </m:r>
                          <m:f>
                            <m:fPr>
                              <m:ctrlPr>
                                <a:rPr lang="es-ES" i="1">
                                  <a:effectLst/>
                                  <a:latin typeface="Cambria Math" panose="02040503050406030204" pitchFamily="18" charset="0"/>
                                  <a:ea typeface="Times New Roman"/>
                                  <a:cs typeface="Arial"/>
                                </a:rPr>
                              </m:ctrlPr>
                            </m:fPr>
                            <m:num>
                              <m:r>
                                <a:rPr lang="es-ES" b="0" i="1" smtClean="0">
                                  <a:effectLst/>
                                  <a:latin typeface="Cambria Math"/>
                                  <a:ea typeface="Times New Roman"/>
                                  <a:cs typeface="Arial"/>
                                </a:rPr>
                                <m:t>6</m:t>
                              </m:r>
                            </m:num>
                            <m:den>
                              <m:rad>
                                <m:radPr>
                                  <m:degHide m:val="on"/>
                                  <m:ctrlPr>
                                    <a:rPr lang="es-ES" i="1">
                                      <a:effectLst/>
                                      <a:latin typeface="Cambria Math" panose="02040503050406030204" pitchFamily="18" charset="0"/>
                                      <a:ea typeface="Times New Roman"/>
                                      <a:cs typeface="Arial"/>
                                    </a:rPr>
                                  </m:ctrlPr>
                                </m:radPr>
                                <m:deg/>
                                <m:e>
                                  <m:r>
                                    <a:rPr lang="es-ES" i="1">
                                      <a:effectLst/>
                                      <a:latin typeface="Cambria Math"/>
                                      <a:ea typeface="Times New Roman"/>
                                      <a:cs typeface="Arial"/>
                                    </a:rPr>
                                    <m:t>3</m:t>
                                  </m:r>
                                  <m:r>
                                    <a:rPr lang="es-ES" b="0" i="1" smtClean="0">
                                      <a:effectLst/>
                                      <a:latin typeface="Cambria Math"/>
                                      <a:ea typeface="Times New Roman"/>
                                      <a:cs typeface="Arial"/>
                                    </a:rPr>
                                    <m:t>00</m:t>
                                  </m:r>
                                </m:e>
                              </m:rad>
                            </m:den>
                          </m:f>
                        </m:e>
                      </m:d>
                      <m:r>
                        <a:rPr lang="es-ES" i="1">
                          <a:effectLst/>
                          <a:latin typeface="Cambria Math"/>
                          <a:ea typeface="Times New Roman"/>
                          <a:cs typeface="Arial"/>
                        </a:rPr>
                        <m:t>=</m:t>
                      </m:r>
                      <m:r>
                        <a:rPr lang="es-ES" i="1">
                          <a:effectLst/>
                          <a:latin typeface="Cambria Math"/>
                          <a:ea typeface="Times New Roman"/>
                          <a:cs typeface="Arial"/>
                        </a:rPr>
                        <m:t>𝑁</m:t>
                      </m:r>
                      <m:r>
                        <a:rPr lang="es-ES" i="1">
                          <a:effectLst/>
                          <a:latin typeface="Cambria Math"/>
                          <a:ea typeface="Times New Roman"/>
                          <a:cs typeface="Arial"/>
                        </a:rPr>
                        <m:t>(19;0,3464)</m:t>
                      </m:r>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04494" y="1772816"/>
                <a:ext cx="4051482" cy="714683"/>
              </a:xfrm>
              <a:prstGeom prst="rect">
                <a:avLst/>
              </a:prstGeom>
              <a:blipFill rotWithShape="1">
                <a:blip r:embed="rId2"/>
                <a:stretch>
                  <a:fillRect/>
                </a:stretch>
              </a:blipFill>
            </p:spPr>
            <p:txBody>
              <a:bodyPr/>
              <a:lstStyle/>
              <a:p>
                <a:r>
                  <a:rPr lang="es-ES">
                    <a:noFill/>
                  </a:rPr>
                  <a:t> </a:t>
                </a:r>
              </a:p>
            </p:txBody>
          </p:sp>
        </mc:Fallback>
      </mc:AlternateContent>
      <p:sp>
        <p:nvSpPr>
          <p:cNvPr id="5" name="4 Llamada con línea 2"/>
          <p:cNvSpPr>
            <a:spLocks/>
          </p:cNvSpPr>
          <p:nvPr/>
        </p:nvSpPr>
        <p:spPr bwMode="auto">
          <a:xfrm>
            <a:off x="3707904" y="1196752"/>
            <a:ext cx="5313681" cy="650906"/>
          </a:xfrm>
          <a:prstGeom prst="borderCallout2">
            <a:avLst>
              <a:gd name="adj1" fmla="val 39389"/>
              <a:gd name="adj2" fmla="val -1963"/>
              <a:gd name="adj3" fmla="val 39389"/>
              <a:gd name="adj4" fmla="val -39265"/>
              <a:gd name="adj5" fmla="val 119450"/>
              <a:gd name="adj6" fmla="val -5124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s-ES" sz="1600" dirty="0">
                <a:effectLst/>
                <a:ea typeface="Calibri"/>
                <a:cs typeface="Times New Roman"/>
              </a:rPr>
              <a:t>por el Teorema Central del Límite ya que la muestra es suficientemente grande.</a:t>
            </a:r>
          </a:p>
        </p:txBody>
      </p:sp>
      <p:sp>
        <p:nvSpPr>
          <p:cNvPr id="8" name="7 CuadroTexto"/>
          <p:cNvSpPr txBox="1"/>
          <p:nvPr/>
        </p:nvSpPr>
        <p:spPr>
          <a:xfrm>
            <a:off x="952842" y="3068960"/>
            <a:ext cx="1080120" cy="369332"/>
          </a:xfrm>
          <a:prstGeom prst="rect">
            <a:avLst/>
          </a:prstGeom>
          <a:solidFill>
            <a:schemeClr val="bg1"/>
          </a:solidFill>
        </p:spPr>
        <p:txBody>
          <a:bodyPr wrap="square" rtlCol="0">
            <a:spAutoFit/>
          </a:bodyPr>
          <a:lstStyle/>
          <a:p>
            <a:r>
              <a:rPr lang="es-ES" dirty="0" smtClean="0"/>
              <a:t>Bajo H</a:t>
            </a:r>
            <a:r>
              <a:rPr lang="es-ES" baseline="-25000" dirty="0" smtClean="0"/>
              <a:t>0</a:t>
            </a:r>
            <a:endParaRPr lang="es-ES" baseline="-25000" dirty="0"/>
          </a:p>
        </p:txBody>
      </p:sp>
      <p:cxnSp>
        <p:nvCxnSpPr>
          <p:cNvPr id="11" name="10 Conector recto de flecha"/>
          <p:cNvCxnSpPr>
            <a:endCxn id="8" idx="0"/>
          </p:cNvCxnSpPr>
          <p:nvPr/>
        </p:nvCxnSpPr>
        <p:spPr>
          <a:xfrm>
            <a:off x="1492902" y="2262126"/>
            <a:ext cx="0" cy="806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66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26571</TotalTime>
  <Words>8329</Words>
  <Application>Microsoft Office PowerPoint</Application>
  <PresentationFormat>Presentación en pantalla (4:3)</PresentationFormat>
  <Paragraphs>625</Paragraphs>
  <Slides>75</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75</vt:i4>
      </vt:variant>
    </vt:vector>
  </HeadingPairs>
  <TitlesOfParts>
    <vt:vector size="87" baseType="lpstr">
      <vt:lpstr>Arial</vt:lpstr>
      <vt:lpstr>Calibri</vt:lpstr>
      <vt:lpstr>Cambria Math</vt:lpstr>
      <vt:lpstr>French Script MT</vt:lpstr>
      <vt:lpstr>Georgia</vt:lpstr>
      <vt:lpstr>HelveticaLTStd-LightObl</vt:lpstr>
      <vt:lpstr>Symbol</vt:lpstr>
      <vt:lpstr>Times New Roman</vt:lpstr>
      <vt:lpstr>Times-BoldItalic</vt:lpstr>
      <vt:lpstr>Times-Roman</vt:lpstr>
      <vt:lpstr>Trebuchet MS</vt:lpstr>
      <vt:lpstr>Transmisión de listas</vt:lpstr>
      <vt:lpstr>ESTADÍSTICA  CÁTEDRA I</vt:lpstr>
      <vt:lpstr>Pruebas (Tests) de Hipótesis:  Medias, Proporciones e Independencia Caps. 12 y 13</vt:lpstr>
      <vt:lpstr>Diversas Pruebas de 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ESTADÍSTICA  CÁTEDRA I</dc:title>
  <dc:creator>Silvia</dc:creator>
  <cp:lastModifiedBy>Silvia</cp:lastModifiedBy>
  <cp:revision>1018</cp:revision>
  <cp:lastPrinted>2020-04-21T14:27:30Z</cp:lastPrinted>
  <dcterms:created xsi:type="dcterms:W3CDTF">2020-03-14T21:31:48Z</dcterms:created>
  <dcterms:modified xsi:type="dcterms:W3CDTF">2020-11-10T20:01:44Z</dcterms:modified>
</cp:coreProperties>
</file>